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7" r:id="rId2"/>
    <p:sldId id="577" r:id="rId3"/>
    <p:sldId id="576" r:id="rId4"/>
    <p:sldId id="586" r:id="rId5"/>
    <p:sldId id="582" r:id="rId6"/>
    <p:sldId id="587" r:id="rId7"/>
    <p:sldId id="656" r:id="rId8"/>
    <p:sldId id="660" r:id="rId9"/>
    <p:sldId id="661" r:id="rId10"/>
    <p:sldId id="589" r:id="rId11"/>
    <p:sldId id="592" r:id="rId12"/>
    <p:sldId id="702" r:id="rId13"/>
    <p:sldId id="662" r:id="rId14"/>
    <p:sldId id="664" r:id="rId15"/>
    <p:sldId id="605" r:id="rId16"/>
    <p:sldId id="606" r:id="rId17"/>
    <p:sldId id="610" r:id="rId18"/>
    <p:sldId id="611" r:id="rId19"/>
    <p:sldId id="665" r:id="rId20"/>
    <p:sldId id="693" r:id="rId21"/>
    <p:sldId id="668" r:id="rId22"/>
    <p:sldId id="669" r:id="rId23"/>
    <p:sldId id="480" r:id="rId24"/>
    <p:sldId id="616" r:id="rId25"/>
    <p:sldId id="658" r:id="rId26"/>
    <p:sldId id="695" r:id="rId27"/>
    <p:sldId id="696" r:id="rId28"/>
    <p:sldId id="617" r:id="rId29"/>
    <p:sldId id="618" r:id="rId30"/>
    <p:sldId id="620" r:id="rId31"/>
    <p:sldId id="621" r:id="rId32"/>
    <p:sldId id="625" r:id="rId33"/>
    <p:sldId id="626" r:id="rId34"/>
    <p:sldId id="627" r:id="rId35"/>
    <p:sldId id="628" r:id="rId36"/>
    <p:sldId id="629" r:id="rId37"/>
    <p:sldId id="632" r:id="rId38"/>
    <p:sldId id="630" r:id="rId39"/>
    <p:sldId id="631" r:id="rId40"/>
    <p:sldId id="633" r:id="rId41"/>
    <p:sldId id="690" r:id="rId42"/>
    <p:sldId id="682" r:id="rId43"/>
    <p:sldId id="692" r:id="rId44"/>
    <p:sldId id="697" r:id="rId45"/>
    <p:sldId id="637" r:id="rId46"/>
    <p:sldId id="503" r:id="rId47"/>
    <p:sldId id="538" r:id="rId48"/>
    <p:sldId id="670" r:id="rId49"/>
    <p:sldId id="672" r:id="rId50"/>
    <p:sldId id="673" r:id="rId51"/>
    <p:sldId id="689" r:id="rId52"/>
    <p:sldId id="675" r:id="rId53"/>
    <p:sldId id="640" r:id="rId54"/>
    <p:sldId id="642" r:id="rId55"/>
    <p:sldId id="678" r:id="rId56"/>
    <p:sldId id="653" r:id="rId57"/>
    <p:sldId id="286" r:id="rId58"/>
    <p:sldId id="644" r:id="rId59"/>
    <p:sldId id="679" r:id="rId60"/>
    <p:sldId id="680" r:id="rId61"/>
    <p:sldId id="652" r:id="rId62"/>
    <p:sldId id="650" r:id="rId63"/>
    <p:sldId id="683" r:id="rId64"/>
    <p:sldId id="684" r:id="rId65"/>
    <p:sldId id="685" r:id="rId66"/>
    <p:sldId id="688" r:id="rId67"/>
    <p:sldId id="691" r:id="rId68"/>
    <p:sldId id="694" r:id="rId69"/>
    <p:sldId id="593" r:id="rId70"/>
    <p:sldId id="262" r:id="rId71"/>
    <p:sldId id="698" r:id="rId72"/>
    <p:sldId id="699" r:id="rId73"/>
    <p:sldId id="701"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7"/>
    <p:restoredTop sz="96281"/>
  </p:normalViewPr>
  <p:slideViewPr>
    <p:cSldViewPr snapToGrid="0">
      <p:cViewPr varScale="1">
        <p:scale>
          <a:sx n="122" d="100"/>
          <a:sy n="122" d="100"/>
        </p:scale>
        <p:origin x="3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57F5C-5317-6542-AE6C-835B17C7EF81}" type="datetimeFigureOut">
              <a:rPr lang="en-US" smtClean="0"/>
              <a:t>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6A8AF-D662-8047-97E1-E53F1A012745}" type="slidenum">
              <a:rPr lang="en-US" smtClean="0"/>
              <a:t>‹#›</a:t>
            </a:fld>
            <a:endParaRPr lang="en-US"/>
          </a:p>
        </p:txBody>
      </p:sp>
    </p:spTree>
    <p:extLst>
      <p:ext uri="{BB962C8B-B14F-4D97-AF65-F5344CB8AC3E}">
        <p14:creationId xmlns:p14="http://schemas.microsoft.com/office/powerpoint/2010/main" val="1209508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Thank you very much for the nice introduction. Today I will talk about a cryptographic protocol called zero-knowledge proof from both theoretical and practical perspectives. In theory, we will cover how to design the efficient protocol for general computation. In practice,  we will cover how to apply the protocols to blockchain and machine learning.   </a:t>
            </a:r>
          </a:p>
          <a:p>
            <a:endParaRPr lang="en-US" dirty="0"/>
          </a:p>
        </p:txBody>
      </p:sp>
      <p:sp>
        <p:nvSpPr>
          <p:cNvPr id="4" name="Slide Number Placeholder 3"/>
          <p:cNvSpPr>
            <a:spLocks noGrp="1"/>
          </p:cNvSpPr>
          <p:nvPr>
            <p:ph type="sldNum" sz="quarter" idx="5"/>
          </p:nvPr>
        </p:nvSpPr>
        <p:spPr/>
        <p:txBody>
          <a:bodyPr/>
          <a:lstStyle/>
          <a:p>
            <a:fld id="{87BE68E6-52F5-A140-9277-0222FCF0AE73}" type="slidenum">
              <a:rPr lang="en-US" smtClean="0"/>
              <a:t>1</a:t>
            </a:fld>
            <a:endParaRPr lang="en-US"/>
          </a:p>
        </p:txBody>
      </p:sp>
    </p:spTree>
    <p:extLst>
      <p:ext uri="{BB962C8B-B14F-4D97-AF65-F5344CB8AC3E}">
        <p14:creationId xmlns:p14="http://schemas.microsoft.com/office/powerpoint/2010/main" val="1696548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ZKP also has applications in the machine learning domain. As we all know, the area of machine learning has a big success in a lot of applications. And a good machine learning model is an intellectual property and valuable asset for some companies. These companies won’t leak their secret ML model to others. However, sometimes they need to reveal the model property to their clients then</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these</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clients</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 </a:t>
            </a:r>
            <a:r>
              <a:rPr lang="en-US" sz="1200" dirty="0">
                <a:effectLst/>
                <a:latin typeface="Calibri" panose="020F0502020204030204" pitchFamily="34" charset="0"/>
                <a:ea typeface="DengXian" panose="02010600030101010101" pitchFamily="2" charset="-122"/>
                <a:cs typeface="Times New Roman" panose="02020603050405020304" pitchFamily="18" charset="0"/>
              </a:rPr>
              <a:t>can trust the model providers and pay for the service. For example, in applications of stock prediction and healthcare in ML, the client wants to know the accuracy of the model. The model owner can generate a ZK proof for the required accuracy without leaking parameters of their secret models. In addition, we can also build a fair marketplace with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proof on blockchain. The model provider can write down the ZK proof on blockchain. Interested buyers can do fair exchange with the model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10</a:t>
            </a:fld>
            <a:endParaRPr lang="en-US"/>
          </a:p>
        </p:txBody>
      </p:sp>
    </p:spTree>
    <p:extLst>
      <p:ext uri="{BB962C8B-B14F-4D97-AF65-F5344CB8AC3E}">
        <p14:creationId xmlns:p14="http://schemas.microsoft.com/office/powerpoint/2010/main" val="3006888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Because of these exciting applications,  zero-knowledge proof becomes a very active research area not only in the academia but also in the industry.  Zero-knowledge proof was selected as one of 10 breakthrough technologies by MIT technology review in 2018. And the biggest venture capital around the world, A16Z, also pays much attention to zero-knowledge proof. They post articles to introduce the underlying technique and recent development of ZKP.  They also invest multiple ZK startups.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11</a:t>
            </a:fld>
            <a:endParaRPr lang="en-US"/>
          </a:p>
        </p:txBody>
      </p:sp>
    </p:spTree>
    <p:extLst>
      <p:ext uri="{BB962C8B-B14F-4D97-AF65-F5344CB8AC3E}">
        <p14:creationId xmlns:p14="http://schemas.microsoft.com/office/powerpoint/2010/main" val="2572804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Additionally, there are some ZKP workshops with over 300 attendees discussing the standard and the advancement of zero-knowledge proof. And this year, there is a new public ZKP MOOC taught by leading researchers in this area.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12</a:t>
            </a:fld>
            <a:endParaRPr lang="en-US"/>
          </a:p>
        </p:txBody>
      </p:sp>
    </p:spTree>
    <p:extLst>
      <p:ext uri="{BB962C8B-B14F-4D97-AF65-F5344CB8AC3E}">
        <p14:creationId xmlns:p14="http://schemas.microsoft.com/office/powerpoint/2010/main" val="2028430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Since zero knowledge proof is popular and useful in many applications, we want to design good ZKP protocols. But what is a good ZKP protocol? So in this slide, we are focused on efficiency measures of ZKP. The proof size is the length of the proof and we hope it is as short as possible. And we say the proof is succinct if it is much shorter than the witness w. The verifier time is the time for the verifier to check the proof, we require it is much faster than evaluating the function by himself. The prover time is the time for the prover to generate the proof. And right now the prover time is the bottleneck especially for large-scale computation in various applications.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13</a:t>
            </a:fld>
            <a:endParaRPr lang="en-US"/>
          </a:p>
        </p:txBody>
      </p:sp>
    </p:spTree>
    <p:extLst>
      <p:ext uri="{BB962C8B-B14F-4D97-AF65-F5344CB8AC3E}">
        <p14:creationId xmlns:p14="http://schemas.microsoft.com/office/powerpoint/2010/main" val="4011317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Let me show you an example here, suppose the computation is matrix multiplication, which is commonly used in machine learning, neural networks and other applications.  The statement is W square equals y while w is 256 times 256 matrix. The local computation is very fast.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If we use the existing protocol to generate the proof; which is Groth16, </a:t>
            </a:r>
            <a:r>
              <a:rPr lang="en-US" altLang="zh-CN" sz="1800" dirty="0">
                <a:effectLst/>
                <a:latin typeface="Calibri" panose="020F0502020204030204" pitchFamily="34" charset="0"/>
                <a:ea typeface="DengXian" panose="02010600030101010101" pitchFamily="2" charset="-122"/>
                <a:cs typeface="Times New Roman" panose="02020603050405020304" pitchFamily="18" charset="0"/>
              </a:rPr>
              <a:t>the protocol </a:t>
            </a:r>
            <a:r>
              <a:rPr lang="en-US" sz="1800" dirty="0">
                <a:effectLst/>
                <a:latin typeface="Calibri" panose="020F0502020204030204" pitchFamily="34" charset="0"/>
                <a:ea typeface="DengXian" panose="02010600030101010101" pitchFamily="2" charset="-122"/>
                <a:cs typeface="Times New Roman" panose="02020603050405020304" pitchFamily="18" charset="0"/>
              </a:rPr>
              <a:t>used in the </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Zcash</a:t>
            </a:r>
            <a:r>
              <a:rPr lang="en-US" sz="1800" dirty="0">
                <a:effectLst/>
                <a:latin typeface="Calibri" panose="020F0502020204030204" pitchFamily="34" charset="0"/>
                <a:ea typeface="DengXian" panose="02010600030101010101" pitchFamily="2" charset="-122"/>
                <a:cs typeface="Times New Roman" panose="02020603050405020304" pitchFamily="18" charset="0"/>
              </a:rPr>
              <a:t>, the verification is only 3ms and the proof size is only 192 Bytes. So the proof size is succinct while the verification is very fast. However, the prover time is slow, which is over 1,000 seconds. So the protocol is not practical for complicated applications such as machine learning and </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zkrollup</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7BE68E6-52F5-A140-9277-0222FCF0AE73}" type="slidenum">
              <a:rPr lang="en-US" smtClean="0"/>
              <a:t>14</a:t>
            </a:fld>
            <a:endParaRPr lang="en-US"/>
          </a:p>
        </p:txBody>
      </p:sp>
    </p:spTree>
    <p:extLst>
      <p:ext uri="{BB962C8B-B14F-4D97-AF65-F5344CB8AC3E}">
        <p14:creationId xmlns:p14="http://schemas.microsoft.com/office/powerpoint/2010/main" val="1134422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My research is centered on addressing the bottleneck of ZK proof from both theoretical and practical perspectives. In theory, I designed the ZK proof for general computation with optimal prover time. In practice, I designed the tailored ZK protocols for various applications.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15</a:t>
            </a:fld>
            <a:endParaRPr lang="en-US"/>
          </a:p>
        </p:txBody>
      </p:sp>
    </p:spTree>
    <p:extLst>
      <p:ext uri="{BB962C8B-B14F-4D97-AF65-F5344CB8AC3E}">
        <p14:creationId xmlns:p14="http://schemas.microsoft.com/office/powerpoint/2010/main" val="2373045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And I have multiple works on both sides. Additionally, I also have some work on the bridge between theory and practice, which build quite different models of ZK proof inspired by some real-world applications. My research achievement has been recognized by Facebook Fellowship and highlighted in multiple media platforms. In today’s talk, I pick one work on theory side, one</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work on </a:t>
            </a:r>
            <a:r>
              <a:rPr lang="en-US" sz="1200" dirty="0">
                <a:effectLst/>
                <a:latin typeface="Calibri" panose="020F0502020204030204" pitchFamily="34" charset="0"/>
                <a:ea typeface="DengXian" panose="02010600030101010101" pitchFamily="2" charset="-122"/>
                <a:cs typeface="Times New Roman" panose="02020603050405020304" pitchFamily="18" charset="0"/>
              </a:rPr>
              <a:t>practice side and one work on the bridge between theory and practice separately.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r>
              <a:rPr lang="en-US" dirty="0"/>
              <a:t> </a:t>
            </a:r>
          </a:p>
        </p:txBody>
      </p:sp>
      <p:sp>
        <p:nvSpPr>
          <p:cNvPr id="4" name="Slide Number Placeholder 3"/>
          <p:cNvSpPr>
            <a:spLocks noGrp="1"/>
          </p:cNvSpPr>
          <p:nvPr>
            <p:ph type="sldNum" sz="quarter" idx="5"/>
          </p:nvPr>
        </p:nvSpPr>
        <p:spPr/>
        <p:txBody>
          <a:bodyPr/>
          <a:lstStyle/>
          <a:p>
            <a:fld id="{F3B2DA05-308E-404B-A6B7-BFD1686CD803}" type="slidenum">
              <a:rPr lang="en-US" smtClean="0"/>
              <a:t>16</a:t>
            </a:fld>
            <a:endParaRPr lang="en-US"/>
          </a:p>
        </p:txBody>
      </p:sp>
    </p:spTree>
    <p:extLst>
      <p:ext uri="{BB962C8B-B14F-4D97-AF65-F5344CB8AC3E}">
        <p14:creationId xmlns:p14="http://schemas.microsoft.com/office/powerpoint/2010/main" val="2294396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This is the outline of today’s talk.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17</a:t>
            </a:fld>
            <a:endParaRPr lang="en-US"/>
          </a:p>
        </p:txBody>
      </p:sp>
    </p:spTree>
    <p:extLst>
      <p:ext uri="{BB962C8B-B14F-4D97-AF65-F5344CB8AC3E}">
        <p14:creationId xmlns:p14="http://schemas.microsoft.com/office/powerpoint/2010/main" val="1715980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Let us get started from the first work of Libra: building succinct ZK proof with optimal prover computation for layered circuits. The protocol is named Libra and we will refer it as to Libra in the following slides.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18</a:t>
            </a:fld>
            <a:endParaRPr lang="en-US"/>
          </a:p>
        </p:txBody>
      </p:sp>
    </p:spTree>
    <p:extLst>
      <p:ext uri="{BB962C8B-B14F-4D97-AF65-F5344CB8AC3E}">
        <p14:creationId xmlns:p14="http://schemas.microsoft.com/office/powerpoint/2010/main" val="182782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Before diving into the details of the protocol Libra, let me introduce some building blocks. The first one is the GKR protocol. For this protocol, the prover proves the statement C(w) = y. The GKR protocol only requires verification. There is no privacy as both parties know the input w. It is a general proof protocol for any computation.  So how can you claim that the protocol works for any computation. They use a very common approach in cryptography to model computations as layered arithmetic circuits. The circuits are universal and they can capture any computation that can be done in the computer. Right? The computer uses circuits to compute functions in the bottom level.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19</a:t>
            </a:fld>
            <a:endParaRPr lang="en-US"/>
          </a:p>
        </p:txBody>
      </p:sp>
    </p:spTree>
    <p:extLst>
      <p:ext uri="{BB962C8B-B14F-4D97-AF65-F5344CB8AC3E}">
        <p14:creationId xmlns:p14="http://schemas.microsoft.com/office/powerpoint/2010/main" val="100189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The verification is everywhere in our daily life, for example, we need to show the ID card for verification in many scenarios.  We  use the fingerprint as the verification to unlock the computer. And we need the verification for email log-in.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2</a:t>
            </a:fld>
            <a:endParaRPr lang="en-US"/>
          </a:p>
        </p:txBody>
      </p:sp>
    </p:spTree>
    <p:extLst>
      <p:ext uri="{BB962C8B-B14F-4D97-AF65-F5344CB8AC3E}">
        <p14:creationId xmlns:p14="http://schemas.microsoft.com/office/powerpoint/2010/main" val="10096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GKR protocol enjoys succinct proof size and fast verification time because of the underlying </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800" dirty="0">
                <a:effectLst/>
                <a:latin typeface="Calibri" panose="020F0502020204030204" pitchFamily="34" charset="0"/>
                <a:ea typeface="DengXian" panose="02010600030101010101" pitchFamily="2" charset="-122"/>
                <a:cs typeface="Times New Roman" panose="02020603050405020304" pitchFamily="18" charset="0"/>
              </a:rPr>
              <a:t> protocol. As the name of </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800" dirty="0">
                <a:effectLst/>
                <a:latin typeface="Calibri" panose="020F0502020204030204" pitchFamily="34" charset="0"/>
                <a:ea typeface="DengXian" panose="02010600030101010101" pitchFamily="2" charset="-122"/>
                <a:cs typeface="Times New Roman" panose="02020603050405020304" pitchFamily="18" charset="0"/>
              </a:rPr>
              <a:t> indicates, the statement in this protocol is the summation from f(0) to f(n-1) equals H, where f is a polynomial. The naïve computational cost is O(n) as you need to add n evaluations together. To get fast verifier time, the prover proves the summation to the verifier and the verifier only needs to verify the proof instead of computing the summation by himself. I won’t tell you the magic math and details of the protocol. But it turns out that the prover only needs to generate a short proof along with a single evaluation on f(r), where r is a random point. The verifier checks the short proof together with f(r) and decides to accept or reject the </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800" dirty="0">
                <a:effectLst/>
                <a:latin typeface="Calibri" panose="020F0502020204030204" pitchFamily="34" charset="0"/>
                <a:ea typeface="DengXian" panose="02010600030101010101" pitchFamily="2" charset="-122"/>
                <a:cs typeface="Times New Roman" panose="02020603050405020304" pitchFamily="18" charset="0"/>
              </a:rPr>
              <a:t> statement. The short proof is only O(log n) while the verification is also O(log n) plus one evaluation of f(r).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Calibri" panose="020F0502020204030204" pitchFamily="34" charset="0"/>
                <a:ea typeface="DengXian" panose="02010600030101010101" pitchFamily="2" charset="-122"/>
                <a:cs typeface="Times New Roman" panose="02020603050405020304" pitchFamily="18" charset="0"/>
              </a:rPr>
              <a:t>%%%%%</a:t>
            </a:r>
            <a:r>
              <a:rPr lang="en-US" sz="1800" dirty="0">
                <a:effectLst/>
                <a:latin typeface="Calibri" panose="020F0502020204030204" pitchFamily="34" charset="0"/>
                <a:ea typeface="DengXian" panose="02010600030101010101" pitchFamily="2" charset="-122"/>
                <a:cs typeface="Times New Roman" panose="02020603050405020304" pitchFamily="18" charset="0"/>
              </a:rPr>
              <a:t>If you are curious about the intuition behind the protocol. the core idea is that the prover splits the univariate polynomial f into log n dimensions. It is equivalent to representing 0 to n-1 using binary strings. The good thing is that although f has log dimensions and the prover can prove the statement for each dimension one by one with a single element. So the total proof size is O(log n).</a:t>
            </a:r>
          </a:p>
          <a:p>
            <a:endParaRPr lang="en-US" dirty="0"/>
          </a:p>
        </p:txBody>
      </p:sp>
      <p:sp>
        <p:nvSpPr>
          <p:cNvPr id="4" name="Slide Number Placeholder 3"/>
          <p:cNvSpPr>
            <a:spLocks noGrp="1"/>
          </p:cNvSpPr>
          <p:nvPr>
            <p:ph type="sldNum" sz="quarter" idx="5"/>
          </p:nvPr>
        </p:nvSpPr>
        <p:spPr/>
        <p:txBody>
          <a:bodyPr/>
          <a:lstStyle/>
          <a:p>
            <a:fld id="{87BE68E6-52F5-A140-9277-0222FCF0AE73}" type="slidenum">
              <a:rPr lang="en-US" smtClean="0"/>
              <a:t>20</a:t>
            </a:fld>
            <a:endParaRPr lang="en-US"/>
          </a:p>
        </p:txBody>
      </p:sp>
    </p:spTree>
    <p:extLst>
      <p:ext uri="{BB962C8B-B14F-4D97-AF65-F5344CB8AC3E}">
        <p14:creationId xmlns:p14="http://schemas.microsoft.com/office/powerpoint/2010/main" val="1890475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Given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protocol, let me introduce the GKR protocol working for layered arithmetic circuits. As you can see here, we have a layered circuit C with input w and output y. Suppose the output layer is layer zero and the input layer is layer d. The depth of the circuit is d. We focus on the input layer first. We can define a function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V_d</a:t>
            </a:r>
            <a:r>
              <a:rPr lang="en-US" sz="1200" dirty="0">
                <a:effectLst/>
                <a:latin typeface="Calibri" panose="020F0502020204030204" pitchFamily="34" charset="0"/>
                <a:ea typeface="DengXian" panose="02010600030101010101" pitchFamily="2" charset="-122"/>
                <a:cs typeface="Times New Roman" panose="02020603050405020304" pitchFamily="18" charset="0"/>
              </a:rPr>
              <a:t> according to input values of w_0 to w_{n-1}, here we assume the input size is n. Let me take n equals 8 as an example to explain it. When n equals 8, we have 8 inputs from w_0 to w_7. So we define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V_d</a:t>
            </a:r>
            <a:r>
              <a:rPr lang="en-US" sz="1200" dirty="0">
                <a:effectLst/>
                <a:latin typeface="Calibri" panose="020F0502020204030204" pitchFamily="34" charset="0"/>
                <a:ea typeface="DengXian" panose="02010600030101010101" pitchFamily="2" charset="-122"/>
                <a:cs typeface="Times New Roman" panose="02020603050405020304" pitchFamily="18" charset="0"/>
              </a:rPr>
              <a:t>(0) = w_0,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V_d</a:t>
            </a:r>
            <a:r>
              <a:rPr lang="en-US" sz="1200" dirty="0">
                <a:effectLst/>
                <a:latin typeface="Calibri" panose="020F0502020204030204" pitchFamily="34" charset="0"/>
                <a:ea typeface="DengXian" panose="02010600030101010101" pitchFamily="2" charset="-122"/>
                <a:cs typeface="Times New Roman" panose="02020603050405020304" pitchFamily="18" charset="0"/>
              </a:rPr>
              <a:t>(1) = w_1 and so on so force. The last one is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V_d</a:t>
            </a:r>
            <a:r>
              <a:rPr lang="en-US" sz="1200" dirty="0">
                <a:effectLst/>
                <a:latin typeface="Calibri" panose="020F0502020204030204" pitchFamily="34" charset="0"/>
                <a:ea typeface="DengXian" panose="02010600030101010101" pitchFamily="2" charset="-122"/>
                <a:cs typeface="Times New Roman" panose="02020603050405020304" pitchFamily="18" charset="0"/>
              </a:rPr>
              <a:t>(7) = w_7.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Similarly, we can define such function V for each layer. From V_0 to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V_d</a:t>
            </a:r>
            <a:r>
              <a:rPr lang="en-US" sz="1200" dirty="0">
                <a:effectLst/>
                <a:latin typeface="Calibri" panose="020F0502020204030204" pitchFamily="34" charset="0"/>
                <a:ea typeface="DengXian" panose="02010600030101010101" pitchFamily="2" charset="-122"/>
                <a:cs typeface="Times New Roman" panose="02020603050405020304" pitchFamily="18" charset="0"/>
              </a:rPr>
              <a:t>. The essential idea of the protocol is to reduce the claim about V_0 to the claim about V_1, then reduce the claim about V_1 to the claim about V_2 and so on so force. Finally, the claim will be reduced to a claim about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V_d</a:t>
            </a:r>
            <a:r>
              <a:rPr lang="en-US" sz="1200" dirty="0">
                <a:effectLst/>
                <a:latin typeface="Calibri" panose="020F0502020204030204" pitchFamily="34" charset="0"/>
                <a:ea typeface="DengXian" panose="02010600030101010101" pitchFamily="2" charset="-122"/>
                <a:cs typeface="Times New Roman" panose="02020603050405020304" pitchFamily="18" charset="0"/>
              </a:rPr>
              <a:t>. Then the verifier only needs to check the input layer instead of running the circuit by himself. And it is pretty simple and fast for him.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So the next question is how to reduce the claim about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V_i</a:t>
            </a:r>
            <a:r>
              <a:rPr lang="en-US" sz="1200" dirty="0">
                <a:effectLst/>
                <a:latin typeface="Calibri" panose="020F0502020204030204" pitchFamily="34" charset="0"/>
                <a:ea typeface="DengXian" panose="02010600030101010101" pitchFamily="2" charset="-122"/>
                <a:cs typeface="Times New Roman" panose="02020603050405020304" pitchFamily="18" charset="0"/>
              </a:rPr>
              <a:t> to the claim about V_i+1.The building block of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protocol comes in here. We know the circuit is layered so gate values in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V_i</a:t>
            </a:r>
            <a:r>
              <a:rPr lang="en-US" sz="1200" dirty="0">
                <a:effectLst/>
                <a:latin typeface="Calibri" panose="020F0502020204030204" pitchFamily="34" charset="0"/>
                <a:ea typeface="DengXian" panose="02010600030101010101" pitchFamily="2" charset="-122"/>
                <a:cs typeface="Times New Roman" panose="02020603050405020304" pitchFamily="18" charset="0"/>
              </a:rPr>
              <a:t> are determined by V_i+1. We can write the relationship between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V_i</a:t>
            </a:r>
            <a:r>
              <a:rPr lang="en-US" sz="1200" dirty="0">
                <a:effectLst/>
                <a:latin typeface="Calibri" panose="020F0502020204030204" pitchFamily="34" charset="0"/>
                <a:ea typeface="DengXian" panose="02010600030101010101" pitchFamily="2" charset="-122"/>
                <a:cs typeface="Times New Roman" panose="02020603050405020304" pitchFamily="18" charset="0"/>
              </a:rPr>
              <a:t> and V_i+1 by a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equation in the middle. Given this equation, we reduce the claim about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V_i</a:t>
            </a:r>
            <a:r>
              <a:rPr lang="en-US" sz="1200" dirty="0">
                <a:effectLst/>
                <a:latin typeface="Calibri" panose="020F0502020204030204" pitchFamily="34" charset="0"/>
                <a:ea typeface="DengXian" panose="02010600030101010101" pitchFamily="2" charset="-122"/>
                <a:cs typeface="Times New Roman" panose="02020603050405020304" pitchFamily="18" charset="0"/>
              </a:rPr>
              <a:t> to V_i+1 automatically by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Specifically If the prover knows the value of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V_i</a:t>
            </a:r>
            <a:r>
              <a:rPr lang="en-US" sz="1200" dirty="0">
                <a:effectLst/>
                <a:latin typeface="Calibri" panose="020F0502020204030204" pitchFamily="34" charset="0"/>
                <a:ea typeface="DengXian" panose="02010600030101010101" pitchFamily="2" charset="-122"/>
                <a:cs typeface="Times New Roman" panose="02020603050405020304" pitchFamily="18" charset="0"/>
              </a:rPr>
              <a:t>(</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r_i</a:t>
            </a:r>
            <a:r>
              <a:rPr lang="en-US" sz="1200" dirty="0">
                <a:effectLst/>
                <a:latin typeface="Calibri" panose="020F0502020204030204" pitchFamily="34" charset="0"/>
                <a:ea typeface="DengXian" panose="02010600030101010101" pitchFamily="2" charset="-122"/>
                <a:cs typeface="Times New Roman" panose="02020603050405020304" pitchFamily="18" charset="0"/>
              </a:rPr>
              <a:t>) on the left hand, after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protocol, he will know V_{i+1} on a random point r_{i+1}.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a:t>
            </a:r>
            <a:r>
              <a:rPr lang="en-US" sz="1200" dirty="0">
                <a:effectLst/>
                <a:latin typeface="Calibri" panose="020F0502020204030204" pitchFamily="34" charset="0"/>
                <a:ea typeface="DengXian" panose="02010600030101010101" pitchFamily="2" charset="-122"/>
                <a:cs typeface="Times New Roman" panose="02020603050405020304" pitchFamily="18" charset="0"/>
              </a:rPr>
              <a:t>Therefore, the GKR protocol works as follows, the prover sends V_0(r_0) defined by the output y in the first step, then she writes down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proof together with V_1(r_1). Then she writes down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proof together with V_2(r_2). And so on so force, the last statement will be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V_d</a:t>
            </a:r>
            <a:r>
              <a:rPr lang="en-US" sz="1200" dirty="0">
                <a:effectLst/>
                <a:latin typeface="Calibri" panose="020F0502020204030204" pitchFamily="34" charset="0"/>
                <a:ea typeface="DengXian" panose="02010600030101010101" pitchFamily="2" charset="-122"/>
                <a:cs typeface="Times New Roman" panose="02020603050405020304" pitchFamily="18" charset="0"/>
              </a:rPr>
              <a:t>(</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r_d</a:t>
            </a:r>
            <a:r>
              <a:rPr lang="en-US" sz="1200" dirty="0">
                <a:effectLst/>
                <a:latin typeface="Calibri" panose="020F0502020204030204" pitchFamily="34" charset="0"/>
                <a:ea typeface="DengXian" panose="02010600030101010101" pitchFamily="2" charset="-122"/>
                <a:cs typeface="Times New Roman" panose="02020603050405020304" pitchFamily="18" charset="0"/>
              </a:rPr>
              <a:t>). The verifier checks the correctness of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V_d</a:t>
            </a:r>
            <a:r>
              <a:rPr lang="en-US" sz="1200" dirty="0">
                <a:effectLst/>
                <a:latin typeface="Calibri" panose="020F0502020204030204" pitchFamily="34" charset="0"/>
                <a:ea typeface="DengXian" panose="02010600030101010101" pitchFamily="2" charset="-122"/>
                <a:cs typeface="Times New Roman" panose="02020603050405020304" pitchFamily="18" charset="0"/>
              </a:rPr>
              <a:t>(</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r_d</a:t>
            </a:r>
            <a:r>
              <a:rPr lang="en-US" sz="1200" dirty="0">
                <a:effectLst/>
                <a:latin typeface="Calibri" panose="020F0502020204030204" pitchFamily="34" charset="0"/>
                <a:ea typeface="DengXian" panose="02010600030101010101" pitchFamily="2" charset="-122"/>
                <a:cs typeface="Times New Roman" panose="02020603050405020304" pitchFamily="18" charset="0"/>
              </a:rPr>
              <a:t>) together will all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proofs. If all check pass, he accepts the statement; otherwise, he rejects the statement.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21</a:t>
            </a:fld>
            <a:endParaRPr lang="en-US"/>
          </a:p>
        </p:txBody>
      </p:sp>
    </p:spTree>
    <p:extLst>
      <p:ext uri="{BB962C8B-B14F-4D97-AF65-F5344CB8AC3E}">
        <p14:creationId xmlns:p14="http://schemas.microsoft.com/office/powerpoint/2010/main" val="2639859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We want to build ZK proof on top of GKR protocol because the GKR protocol has some great properties. Firstly, the operation is very light for both prover and verifier. All operations are for polynomials, which only contain addition and multiplication. Addition and Multiplication are much faster than general encryption algorithms with exponentiations.  Secondly, the proof size is succinct and the verifier time is fast.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But it has some challenges if we want to turn GKR protocol into zero-knowledge proof. Firstly, the prover time is O(C^3), where |C| represents the number of gates. It is good in complexity but it is impractical especially for large circuits. You can imagine the big blowup if the circuit has over 1 million gates. Secondly, there is no privacy in GKR as the input is publicly known to the verifier. </a:t>
            </a:r>
          </a:p>
          <a:p>
            <a:endParaRPr lang="en-US" dirty="0"/>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22</a:t>
            </a:fld>
            <a:endParaRPr lang="en-US"/>
          </a:p>
        </p:txBody>
      </p:sp>
    </p:spTree>
    <p:extLst>
      <p:ext uri="{BB962C8B-B14F-4D97-AF65-F5344CB8AC3E}">
        <p14:creationId xmlns:p14="http://schemas.microsoft.com/office/powerpoint/2010/main" val="2925809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The main contribution of Libra is to address these two challenges. First, we achieve the optimal prover time for GKR protocol. Second, we add zero knowledge on top of GKR without any overhead. </a:t>
            </a:r>
          </a:p>
        </p:txBody>
      </p:sp>
      <p:sp>
        <p:nvSpPr>
          <p:cNvPr id="4" name="Slide Number Placeholder 3"/>
          <p:cNvSpPr>
            <a:spLocks noGrp="1"/>
          </p:cNvSpPr>
          <p:nvPr>
            <p:ph type="sldNum" sz="quarter" idx="5"/>
          </p:nvPr>
        </p:nvSpPr>
        <p:spPr/>
        <p:txBody>
          <a:bodyPr/>
          <a:lstStyle/>
          <a:p>
            <a:fld id="{8181B6EE-6366-9142-A3E2-1900BB1DE0CF}" type="slidenum">
              <a:rPr lang="en-US" smtClean="0"/>
              <a:t>23</a:t>
            </a:fld>
            <a:endParaRPr lang="en-US"/>
          </a:p>
        </p:txBody>
      </p:sp>
    </p:spTree>
    <p:extLst>
      <p:ext uri="{BB962C8B-B14F-4D97-AF65-F5344CB8AC3E}">
        <p14:creationId xmlns:p14="http://schemas.microsoft.com/office/powerpoint/2010/main" val="1115377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Let us first focus on achieving optimal prover time. The original prover time in GKR is O(C^3) as I mentioned previously. It is impractical. The problem of achieving linear prover time for GKR protocol is an open question for over 10 years. There are multiple works trying to solve this problem in the past decade.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In 2012, The CMT paper improves the prover time to O(C log 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Later on, there are some new  improvements on several special types of circuits, including regular circuits and data parallel circuits. </a:t>
            </a:r>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24</a:t>
            </a:fld>
            <a:endParaRPr lang="en-US"/>
          </a:p>
        </p:txBody>
      </p:sp>
    </p:spTree>
    <p:extLst>
      <p:ext uri="{BB962C8B-B14F-4D97-AF65-F5344CB8AC3E}">
        <p14:creationId xmlns:p14="http://schemas.microsoft.com/office/powerpoint/2010/main" val="559269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Our work achieves the linear time for arbitrary layered circuits, subsumes all previous works and resolves the open question ultimately. In addition, our protocol has great performance in real implementations, the concrete efficiency is 0.41 microseconds per gate. It brings 10 times speedup compared to the CMT protocol.</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25</a:t>
            </a:fld>
            <a:endParaRPr lang="en-US"/>
          </a:p>
        </p:txBody>
      </p:sp>
    </p:spTree>
    <p:extLst>
      <p:ext uri="{BB962C8B-B14F-4D97-AF65-F5344CB8AC3E}">
        <p14:creationId xmlns:p14="http://schemas.microsoft.com/office/powerpoint/2010/main" val="1284074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present the techniques to achieve the linear prover time. This is also the most technical part in this talk. </a:t>
            </a:r>
          </a:p>
          <a:p>
            <a:endParaRPr lang="en-US" dirty="0"/>
          </a:p>
          <a:p>
            <a:r>
              <a:rPr lang="en-US" dirty="0"/>
              <a:t>Let us go over the </a:t>
            </a:r>
            <a:r>
              <a:rPr lang="en-US" dirty="0" err="1"/>
              <a:t>sumcheck</a:t>
            </a:r>
            <a:r>
              <a:rPr lang="en-US" dirty="0"/>
              <a:t> equation in GKR protocol. In fact, the equation should take two variables of b and b’ as each gate</a:t>
            </a:r>
            <a:r>
              <a:rPr lang="zh-CN" altLang="en-US" dirty="0"/>
              <a:t> </a:t>
            </a:r>
            <a:r>
              <a:rPr lang="en-US" altLang="zh-CN" dirty="0"/>
              <a:t>in layer </a:t>
            </a:r>
            <a:r>
              <a:rPr lang="en-US" altLang="zh-CN" dirty="0" err="1"/>
              <a:t>i</a:t>
            </a:r>
            <a:r>
              <a:rPr lang="en-US" dirty="0"/>
              <a:t> takes in two input gates from layer i+1 in layered circuits. </a:t>
            </a:r>
          </a:p>
          <a:p>
            <a:endParaRPr lang="en-US" dirty="0"/>
          </a:p>
          <a:p>
            <a:r>
              <a:rPr lang="en-US" dirty="0"/>
              <a:t>In original GKR paper, naively running the </a:t>
            </a:r>
            <a:r>
              <a:rPr lang="en-US" dirty="0" err="1"/>
              <a:t>sumcheck</a:t>
            </a:r>
            <a:r>
              <a:rPr lang="en-US" dirty="0"/>
              <a:t> protocol on b and b’ will be n square. It has an extra n factor because of the computation of </a:t>
            </a:r>
            <a:r>
              <a:rPr lang="en-US" dirty="0" err="1"/>
              <a:t>functon</a:t>
            </a:r>
            <a:r>
              <a:rPr lang="en-US" dirty="0"/>
              <a:t> f on V(b) and V(b’).</a:t>
            </a:r>
          </a:p>
          <a:p>
            <a:endParaRPr lang="en-US" dirty="0"/>
          </a:p>
          <a:p>
            <a:r>
              <a:rPr lang="en-US" dirty="0"/>
              <a:t>In CMT paper, they observe that the polynomial f is very sparse and only </a:t>
            </a:r>
            <a:r>
              <a:rPr lang="en-US" dirty="0" err="1"/>
              <a:t>nlog</a:t>
            </a:r>
            <a:r>
              <a:rPr lang="en-US" dirty="0"/>
              <a:t> n values are not zero, So the complexity will be reduced to O(n log n)</a:t>
            </a:r>
          </a:p>
          <a:p>
            <a:endParaRPr lang="en-US" dirty="0"/>
          </a:p>
          <a:p>
            <a:r>
              <a:rPr lang="en-US" dirty="0"/>
              <a:t>In our work, we use quite different approach. we divide the </a:t>
            </a:r>
            <a:r>
              <a:rPr lang="en-US" dirty="0" err="1"/>
              <a:t>sumcheck</a:t>
            </a:r>
            <a:r>
              <a:rPr lang="en-US" dirty="0"/>
              <a:t> equation into two phases, the first phase is for variable b and the second phase is for variable b’. Each phase takes linear time and the total time is still linear.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26</a:t>
            </a:fld>
            <a:endParaRPr lang="en-US"/>
          </a:p>
        </p:txBody>
      </p:sp>
    </p:spTree>
    <p:extLst>
      <p:ext uri="{BB962C8B-B14F-4D97-AF65-F5344CB8AC3E}">
        <p14:creationId xmlns:p14="http://schemas.microsoft.com/office/powerpoint/2010/main" val="4199630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Specifically, in the first phase, we initialize the values behind summation b when b varies from 0 to n-1 in linear time. Then we run the </a:t>
            </a:r>
            <a:r>
              <a:rPr lang="en-US" dirty="0" err="1"/>
              <a:t>sumcheck</a:t>
            </a:r>
            <a:r>
              <a:rPr lang="en-US" dirty="0"/>
              <a:t> protocol on b in linear time. After the first phase, b will be replaced by a random number r_i+1, we initialize the values behind summation b’ when b’ varies from 0 to n-1 in linear time.  then we can run the </a:t>
            </a:r>
            <a:r>
              <a:rPr lang="en-US" dirty="0" err="1"/>
              <a:t>sumcheck</a:t>
            </a:r>
            <a:r>
              <a:rPr lang="en-US" dirty="0"/>
              <a:t> on b’ in linear time.  Hence the final prover time is still linear.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27</a:t>
            </a:fld>
            <a:endParaRPr lang="en-US"/>
          </a:p>
        </p:txBody>
      </p:sp>
    </p:spTree>
    <p:extLst>
      <p:ext uri="{BB962C8B-B14F-4D97-AF65-F5344CB8AC3E}">
        <p14:creationId xmlns:p14="http://schemas.microsoft.com/office/powerpoint/2010/main" val="2819907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Next, let us move to adding zero knowledge property. Back to the GKR protocol, the leakage is everywhere as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and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V_i</a:t>
            </a:r>
            <a:r>
              <a:rPr lang="en-US" sz="1200" dirty="0">
                <a:effectLst/>
                <a:latin typeface="Calibri" panose="020F0502020204030204" pitchFamily="34" charset="0"/>
                <a:ea typeface="DengXian" panose="02010600030101010101" pitchFamily="2" charset="-122"/>
                <a:cs typeface="Times New Roman" panose="02020603050405020304" pitchFamily="18" charset="0"/>
              </a:rPr>
              <a:t>(</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r_i</a:t>
            </a:r>
            <a:r>
              <a:rPr lang="en-US" sz="1200" dirty="0">
                <a:effectLst/>
                <a:latin typeface="Calibri" panose="020F0502020204030204" pitchFamily="34" charset="0"/>
                <a:ea typeface="DengXian" panose="02010600030101010101" pitchFamily="2" charset="-122"/>
                <a:cs typeface="Times New Roman" panose="02020603050405020304" pitchFamily="18" charset="0"/>
              </a:rPr>
              <a:t>) will leak information about the circuit value for each iteration.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28</a:t>
            </a:fld>
            <a:endParaRPr lang="en-US"/>
          </a:p>
        </p:txBody>
      </p:sp>
    </p:spTree>
    <p:extLst>
      <p:ext uri="{BB962C8B-B14F-4D97-AF65-F5344CB8AC3E}">
        <p14:creationId xmlns:p14="http://schemas.microsoft.com/office/powerpoint/2010/main" val="821964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To avoid the leakage, the naïve solution is to encrypt every message by homomorphic commitments during the protocol. Then the verifier checks the proof without decrypting messages. Then the verifier does time-consuming multiplication and equality tests over encrypted message, which brings over 100 times overhead on the verifier side. So the verifier is very unhappy about this solution.</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29</a:t>
            </a:fld>
            <a:endParaRPr lang="en-US"/>
          </a:p>
        </p:txBody>
      </p:sp>
    </p:spTree>
    <p:extLst>
      <p:ext uri="{BB962C8B-B14F-4D97-AF65-F5344CB8AC3E}">
        <p14:creationId xmlns:p14="http://schemas.microsoft.com/office/powerpoint/2010/main" val="1174968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In addition, The privacy is a raising concern in recent years. It is required because privacy leakage may cause economic loss and security issues. Most states in the U.S. have enacted regulations and laws to protect customers’ privacy. In Europe, they have General Data Protection Regulation, known as GDPR. </a:t>
            </a:r>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3</a:t>
            </a:fld>
            <a:endParaRPr lang="en-US"/>
          </a:p>
        </p:txBody>
      </p:sp>
    </p:spTree>
    <p:extLst>
      <p:ext uri="{BB962C8B-B14F-4D97-AF65-F5344CB8AC3E}">
        <p14:creationId xmlns:p14="http://schemas.microsoft.com/office/powerpoint/2010/main" val="1291336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Another solution is to add mask polynomial on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polynomial f. The general idea is to use random polynomial Delta to hide f. They do random linear combination on f and delta,  and generate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proof for the combined polynomial. With this approach, all information about f will be hidden by delta. However, the size of the mask polynomial, delta, is the same as f. So it brings high overhead on the prover side when handling delta. So the prover is unhappy.</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30</a:t>
            </a:fld>
            <a:endParaRPr lang="en-US"/>
          </a:p>
        </p:txBody>
      </p:sp>
    </p:spTree>
    <p:extLst>
      <p:ext uri="{BB962C8B-B14F-4D97-AF65-F5344CB8AC3E}">
        <p14:creationId xmlns:p14="http://schemas.microsoft.com/office/powerpoint/2010/main" val="3906072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To address both problems in existing methods, we propose our solution. we still use the idea of the mask polynomial. However, our mask polynomial size is exponentially small in the size of F. The intuition is that the total proof size is O(log n) in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sumcheck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proof. Hence there is at most O(log n) leakage in the proof. Ideally, we can use O(log n) size polynomial to hide all information leaked in the proof. With careful design, we achieve the log n mask polynomial. Finally, there is no overhead to add privacy since the mask polynomial is too small to bring overhead. Put it together with polynomial commitment, we achieve the zero-knowledge on top of GKR protocol.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31</a:t>
            </a:fld>
            <a:endParaRPr lang="en-US"/>
          </a:p>
        </p:txBody>
      </p:sp>
    </p:spTree>
    <p:extLst>
      <p:ext uri="{BB962C8B-B14F-4D97-AF65-F5344CB8AC3E}">
        <p14:creationId xmlns:p14="http://schemas.microsoft.com/office/powerpoint/2010/main" val="4118638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To summarize, Libra is the first ZKP with linear prover time, succinct proof and fast verifier. After Libra, I also have some follow-up works to remove some trust assumptions in Libra and generalize the optimal prover computation to arbitrary circuits without the layered constraints. You can check my papers for more details.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32</a:t>
            </a:fld>
            <a:endParaRPr lang="en-US"/>
          </a:p>
        </p:txBody>
      </p:sp>
    </p:spTree>
    <p:extLst>
      <p:ext uri="{BB962C8B-B14F-4D97-AF65-F5344CB8AC3E}">
        <p14:creationId xmlns:p14="http://schemas.microsoft.com/office/powerpoint/2010/main" val="2865235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Then we will move to the second work in this talk, which is called ZK bridge. It builds the infrastructure for interoperability of blockchains.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33</a:t>
            </a:fld>
            <a:endParaRPr lang="en-US"/>
          </a:p>
        </p:txBody>
      </p:sp>
    </p:spTree>
    <p:extLst>
      <p:ext uri="{BB962C8B-B14F-4D97-AF65-F5344CB8AC3E}">
        <p14:creationId xmlns:p14="http://schemas.microsoft.com/office/powerpoint/2010/main" val="1315065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Before diving into the details, the first question is what is the bridge in blockchain. The bridge is the communication tool between different blockchains. Given two blockchains of sender chain and the receiver chain, if you have assets like a bitcoin in sender chain and you want to transfer the bitcoin to receiver chain. With the bridge, you can create a transaction to burn 1 Bitcoin on the sender chain. Then on the other side, the receiver chain will create one Bitcoin for the corresponding account. Then you finish the token transfer between the sender chain and the receiver chain. In addition to token transfer, the bridges should support other functions such as message passing and state changing across different blockchains.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34</a:t>
            </a:fld>
            <a:endParaRPr lang="en-US"/>
          </a:p>
        </p:txBody>
      </p:sp>
    </p:spTree>
    <p:extLst>
      <p:ext uri="{BB962C8B-B14F-4D97-AF65-F5344CB8AC3E}">
        <p14:creationId xmlns:p14="http://schemas.microsoft.com/office/powerpoint/2010/main" val="3735754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Cross-chain bridges are very important and are treated as highway for the multichain universe of blockchains. Nowadays, there are many different blockchains co-exist, each one having advantages and unique ecosystem. To enable various operations and functionality across different blockchains, we need bridges.</a:t>
            </a:r>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35</a:t>
            </a:fld>
            <a:endParaRPr lang="en-US"/>
          </a:p>
        </p:txBody>
      </p:sp>
    </p:spTree>
    <p:extLst>
      <p:ext uri="{BB962C8B-B14F-4D97-AF65-F5344CB8AC3E}">
        <p14:creationId xmlns:p14="http://schemas.microsoft.com/office/powerpoint/2010/main" val="2960789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However, although bridges are important, existing bridges are vulnerable to attack. And attacks on existing bridges have caused over 1 billion USD dollars lost in the past two years.</a:t>
            </a:r>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36</a:t>
            </a:fld>
            <a:endParaRPr lang="en-US"/>
          </a:p>
        </p:txBody>
      </p:sp>
    </p:spTree>
    <p:extLst>
      <p:ext uri="{BB962C8B-B14F-4D97-AF65-F5344CB8AC3E}">
        <p14:creationId xmlns:p14="http://schemas.microsoft.com/office/powerpoint/2010/main" val="644793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Therefore, blockchains need more secure Bridges. And our work of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zkBridge</a:t>
            </a:r>
            <a:r>
              <a:rPr lang="en-US" sz="1200" dirty="0">
                <a:effectLst/>
                <a:latin typeface="Calibri" panose="020F0502020204030204" pitchFamily="34" charset="0"/>
                <a:ea typeface="DengXian" panose="02010600030101010101" pitchFamily="2" charset="-122"/>
                <a:cs typeface="Times New Roman" panose="02020603050405020304" pitchFamily="18" charset="0"/>
              </a:rPr>
              <a:t> achieves this goal with the technique of ZK proof.</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37</a:t>
            </a:fld>
            <a:endParaRPr lang="en-US"/>
          </a:p>
        </p:txBody>
      </p:sp>
    </p:spTree>
    <p:extLst>
      <p:ext uri="{BB962C8B-B14F-4D97-AF65-F5344CB8AC3E}">
        <p14:creationId xmlns:p14="http://schemas.microsoft.com/office/powerpoint/2010/main" val="4263847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Most existing bridges rely on a committee of validators. In their protocol, when the user wants to pass transaction from the sender chain to the receiver chain. They post a transaction on the sender chain, then send the transaction to the committee. Committee members check the transaction has been finalized on the sender chain and sign on the transaction. If there are enough signatures on the transaction, the receive chain believes the transaction is correct and creates the corresponding transaction. Many previous bridge protocols use the mechanism including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PolyNetwork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Wormhole and Ronin. However, the problem is that the security heavily relies on a centralized committee. If some members are compromised, they may sign on incorrect transactions. The bridge security is broken.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38</a:t>
            </a:fld>
            <a:endParaRPr lang="en-US"/>
          </a:p>
        </p:txBody>
      </p:sp>
    </p:spTree>
    <p:extLst>
      <p:ext uri="{BB962C8B-B14F-4D97-AF65-F5344CB8AC3E}">
        <p14:creationId xmlns:p14="http://schemas.microsoft.com/office/powerpoint/2010/main" val="1986377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To address the security issue in existing bridges, our solution does not rely on the committee but rely on the ZK proof. And in blockchains, each block has a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blockheader</a:t>
            </a:r>
            <a:r>
              <a:rPr lang="en-US" sz="1200" dirty="0">
                <a:effectLst/>
                <a:latin typeface="Calibri" panose="020F0502020204030204" pitchFamily="34" charset="0"/>
                <a:ea typeface="DengXian" panose="02010600030101010101" pitchFamily="2" charset="-122"/>
                <a:cs typeface="Times New Roman" panose="02020603050405020304" pitchFamily="18" charset="0"/>
              </a:rPr>
              <a:t> and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blockheader</a:t>
            </a:r>
            <a:r>
              <a:rPr lang="en-US" sz="1200" dirty="0">
                <a:effectLst/>
                <a:latin typeface="Calibri" panose="020F0502020204030204" pitchFamily="34" charset="0"/>
                <a:ea typeface="DengXian" panose="02010600030101010101" pitchFamily="2" charset="-122"/>
                <a:cs typeface="Times New Roman" panose="02020603050405020304" pitchFamily="18" charset="0"/>
              </a:rPr>
              <a:t> contains the hash of all transactions. So the intuition is that if the receiver chain can learn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blockheader</a:t>
            </a:r>
            <a:r>
              <a:rPr lang="en-US" sz="1200" dirty="0">
                <a:effectLst/>
                <a:latin typeface="Calibri" panose="020F0502020204030204" pitchFamily="34" charset="0"/>
                <a:ea typeface="DengXian" panose="02010600030101010101" pitchFamily="2" charset="-122"/>
                <a:cs typeface="Times New Roman" panose="02020603050405020304" pitchFamily="18" charset="0"/>
              </a:rPr>
              <a:t> of the sender chain,</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t</a:t>
            </a:r>
            <a:r>
              <a:rPr lang="en-US" sz="1200" dirty="0">
                <a:effectLst/>
                <a:latin typeface="Calibri" panose="020F0502020204030204" pitchFamily="34" charset="0"/>
                <a:ea typeface="DengXian" panose="02010600030101010101" pitchFamily="2" charset="-122"/>
                <a:cs typeface="Times New Roman" panose="02020603050405020304" pitchFamily="18" charset="0"/>
              </a:rPr>
              <a:t>hen any transaction in the sender chain can be verified with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blockheader</a:t>
            </a:r>
            <a:r>
              <a:rPr lang="en-US" sz="1200" dirty="0">
                <a:effectLst/>
                <a:latin typeface="Calibri" panose="020F0502020204030204" pitchFamily="34" charset="0"/>
                <a:ea typeface="DengXian" panose="02010600030101010101" pitchFamily="2" charset="-122"/>
                <a:cs typeface="Times New Roman" panose="02020603050405020304" pitchFamily="18" charset="0"/>
              </a:rPr>
              <a:t>. With this idea in the mind, every node can generate a proof for the latest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blockheader</a:t>
            </a:r>
            <a:r>
              <a:rPr lang="en-US" sz="1200" dirty="0">
                <a:effectLst/>
                <a:latin typeface="Calibri" panose="020F0502020204030204" pitchFamily="34" charset="0"/>
                <a:ea typeface="DengXian" panose="02010600030101010101" pitchFamily="2" charset="-122"/>
                <a:cs typeface="Times New Roman" panose="02020603050405020304" pitchFamily="18" charset="0"/>
              </a:rPr>
              <a:t> of the sender chain and send it to the receiver chain. The receiver chain checks</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the proof and </a:t>
            </a:r>
            <a:r>
              <a:rPr lang="en-US" sz="1200" dirty="0">
                <a:effectLst/>
                <a:latin typeface="Calibri" panose="020F0502020204030204" pitchFamily="34" charset="0"/>
                <a:ea typeface="DengXian" panose="02010600030101010101" pitchFamily="2" charset="-122"/>
                <a:cs typeface="Times New Roman" panose="02020603050405020304" pitchFamily="18" charset="0"/>
              </a:rPr>
              <a:t>maintains the longest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blockheader</a:t>
            </a:r>
            <a:r>
              <a:rPr lang="en-US" sz="1200" dirty="0">
                <a:effectLst/>
                <a:latin typeface="Calibri" panose="020F0502020204030204" pitchFamily="34" charset="0"/>
                <a:ea typeface="DengXian" panose="02010600030101010101" pitchFamily="2" charset="-122"/>
                <a:cs typeface="Times New Roman" panose="02020603050405020304" pitchFamily="18" charset="0"/>
              </a:rPr>
              <a:t> of the sender chain. Then any transaction appearing in the sender chain can be passed to the receiver chain since the receiver chain can use the hash to validate the transaction. With this approach, the bridge is trustless. We do not need to rely on any node. Even though some nodes are corrupted, they cannot fake a proof accepted by the receiver chain by the soundness requirement of ZK proof.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39</a:t>
            </a:fld>
            <a:endParaRPr lang="en-US"/>
          </a:p>
        </p:txBody>
      </p:sp>
    </p:spTree>
    <p:extLst>
      <p:ext uri="{BB962C8B-B14F-4D97-AF65-F5344CB8AC3E}">
        <p14:creationId xmlns:p14="http://schemas.microsoft.com/office/powerpoint/2010/main" val="1905410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However, sometimes privacy is contradictory with verification because you need information for verification but these information may leak privacy. For instance, in the U.S., you cannot buy a beer under 21,  in general you have to show your ID to prove that you are over 21. However, the ID like driver license contains other sensitive personal information, like your address and your name.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4</a:t>
            </a:fld>
            <a:endParaRPr lang="en-US"/>
          </a:p>
        </p:txBody>
      </p:sp>
    </p:spTree>
    <p:extLst>
      <p:ext uri="{BB962C8B-B14F-4D97-AF65-F5344CB8AC3E}">
        <p14:creationId xmlns:p14="http://schemas.microsoft.com/office/powerpoint/2010/main" val="750154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However, there exists a technical challenge for our proof-based bridge. The statement of block header validation sometimes is complicated. For example, for some Proof-of-Stake based blockchain, if we want to generate ZK proof for a block header validation, we need to </a:t>
            </a:r>
            <a:r>
              <a:rPr lang="en-US" sz="1200">
                <a:effectLst/>
                <a:latin typeface="Calibri" panose="020F0502020204030204" pitchFamily="34" charset="0"/>
                <a:ea typeface="DengXian" panose="02010600030101010101" pitchFamily="2" charset="-122"/>
                <a:cs typeface="Times New Roman" panose="02020603050405020304" pitchFamily="18" charset="0"/>
              </a:rPr>
              <a:t>validate over 100 </a:t>
            </a:r>
            <a:r>
              <a:rPr lang="en-US" sz="1200" dirty="0">
                <a:effectLst/>
                <a:latin typeface="Calibri" panose="020F0502020204030204" pitchFamily="34" charset="0"/>
                <a:ea typeface="DengXian" panose="02010600030101010101" pitchFamily="2" charset="-122"/>
                <a:cs typeface="Times New Roman" panose="02020603050405020304" pitchFamily="18" charset="0"/>
              </a:rPr>
              <a:t>signatures and generate the corresponding proof. One circuit to validate the signature has around 2 million gates, so the total circuit size is 0.2 billion gates if we have100 signatures. Even if we use Libra to generate the ZK proof on such a large circuit, it still takes around 1,500 seconds. Obviously, it is impractical for bridge deployment.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40</a:t>
            </a:fld>
            <a:endParaRPr lang="en-US"/>
          </a:p>
        </p:txBody>
      </p:sp>
    </p:spTree>
    <p:extLst>
      <p:ext uri="{BB962C8B-B14F-4D97-AF65-F5344CB8AC3E}">
        <p14:creationId xmlns:p14="http://schemas.microsoft.com/office/powerpoint/2010/main" val="40781642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Fortunately, although the circuit size is very big, the circuit has a special structure known as data parallel. The big circuit consists of 100 sub-circuits with exactly same structure as the signature validation algorithm is common. A natural proposal is to use distributed algorithm to accelerate the proof generation. As there is no crossing wires across different copies, in the ideal case, each machine runs the circuit separately. However, we need to aggregate the proof size, otherwise the proof size is too big to check. We have to design a distributed algorithms of ZK proof.</a:t>
            </a:r>
          </a:p>
          <a:p>
            <a:endParaRPr lang="en-US" dirty="0"/>
          </a:p>
        </p:txBody>
      </p:sp>
      <p:sp>
        <p:nvSpPr>
          <p:cNvPr id="4" name="Slide Number Placeholder 3"/>
          <p:cNvSpPr>
            <a:spLocks noGrp="1"/>
          </p:cNvSpPr>
          <p:nvPr>
            <p:ph type="sldNum" sz="quarter" idx="5"/>
          </p:nvPr>
        </p:nvSpPr>
        <p:spPr/>
        <p:txBody>
          <a:bodyPr/>
          <a:lstStyle/>
          <a:p>
            <a:fld id="{87BE68E6-52F5-A140-9277-0222FCF0AE73}" type="slidenum">
              <a:rPr lang="en-US" smtClean="0"/>
              <a:t>41</a:t>
            </a:fld>
            <a:endParaRPr lang="en-US"/>
          </a:p>
        </p:txBody>
      </p:sp>
    </p:spTree>
    <p:extLst>
      <p:ext uri="{BB962C8B-B14F-4D97-AF65-F5344CB8AC3E}">
        <p14:creationId xmlns:p14="http://schemas.microsoft.com/office/powerpoint/2010/main" val="1296836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The previous work on distributed ZKP is called DIZK. Their algorithm is based on Groth16, the protocol used in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Zcash</a:t>
            </a:r>
            <a:r>
              <a:rPr lang="en-US" sz="1200" dirty="0">
                <a:effectLst/>
                <a:latin typeface="Calibri" panose="020F0502020204030204" pitchFamily="34" charset="0"/>
                <a:ea typeface="DengXian" panose="02010600030101010101" pitchFamily="2" charset="-122"/>
                <a:cs typeface="Times New Roman" panose="02020603050405020304" pitchFamily="18" charset="0"/>
              </a:rPr>
              <a:t>. If you remember the example of matrix multiplication, you know the prover time of the protocol is pretty slow. So in DIZK, they scale the protocol to 100 larger circuits by distributed algorithms to accelerate the proof generation. However, it cannot be used to address problems in the bridge because of two limitations. Firstly, the prover time of DIZK is still prohibitively slow for large-scale circuits with over 100M gates. Secondly, the communication among different machines has high overhead and the system is not robust.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42</a:t>
            </a:fld>
            <a:endParaRPr lang="en-US"/>
          </a:p>
        </p:txBody>
      </p:sp>
    </p:spTree>
    <p:extLst>
      <p:ext uri="{BB962C8B-B14F-4D97-AF65-F5344CB8AC3E}">
        <p14:creationId xmlns:p14="http://schemas.microsoft.com/office/powerpoint/2010/main" val="4216194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Therefore, we design a new distributed ZK proof based on our optimal prover protocol. The prover can generate a single proof for 100 copies of circuit with enough distributed machines. Our algorithm enjoys perfectly linear scalability, which means the prover time is T times faster than the original algorithm given T machines. The communication among different machines is minimal for the GKR part, and we get the minimal communication for the polynomial commitment part in our new work. Combine them together, we get the minimal communication for distributed Libra. With our new algorithm, the total prover time is reduced to only 15 seconds, which is practical in the real-world deployment. </a:t>
            </a:r>
          </a:p>
          <a:p>
            <a:endParaRPr lang="en-US" dirty="0"/>
          </a:p>
        </p:txBody>
      </p:sp>
      <p:sp>
        <p:nvSpPr>
          <p:cNvPr id="4" name="Slide Number Placeholder 3"/>
          <p:cNvSpPr>
            <a:spLocks noGrp="1"/>
          </p:cNvSpPr>
          <p:nvPr>
            <p:ph type="sldNum" sz="quarter" idx="5"/>
          </p:nvPr>
        </p:nvSpPr>
        <p:spPr/>
        <p:txBody>
          <a:bodyPr/>
          <a:lstStyle/>
          <a:p>
            <a:fld id="{87BE68E6-52F5-A140-9277-0222FCF0AE73}" type="slidenum">
              <a:rPr lang="en-US" smtClean="0"/>
              <a:t>43</a:t>
            </a:fld>
            <a:endParaRPr lang="en-US"/>
          </a:p>
        </p:txBody>
      </p:sp>
    </p:spTree>
    <p:extLst>
      <p:ext uri="{BB962C8B-B14F-4D97-AF65-F5344CB8AC3E}">
        <p14:creationId xmlns:p14="http://schemas.microsoft.com/office/powerpoint/2010/main" val="2103651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With this approach and the system design, we build the first trustless and efficient bridge. And our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zkBridge</a:t>
            </a:r>
            <a:r>
              <a:rPr lang="en-US" sz="1200" dirty="0">
                <a:effectLst/>
                <a:latin typeface="Calibri" panose="020F0502020204030204" pitchFamily="34" charset="0"/>
                <a:ea typeface="DengXian" panose="02010600030101010101" pitchFamily="2" charset="-122"/>
                <a:cs typeface="Times New Roman" panose="02020603050405020304" pitchFamily="18" charset="0"/>
              </a:rPr>
              <a:t> has some impact in the industry even through it was only published less than 1 year. We established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zkCollective</a:t>
            </a:r>
            <a:r>
              <a:rPr lang="en-US" sz="1200" dirty="0">
                <a:effectLst/>
                <a:latin typeface="Calibri" panose="020F0502020204030204" pitchFamily="34" charset="0"/>
                <a:ea typeface="DengXian" panose="02010600030101010101" pitchFamily="2" charset="-122"/>
                <a:cs typeface="Times New Roman" panose="02020603050405020304" pitchFamily="18" charset="0"/>
              </a:rPr>
              <a:t> with the aim of building a secure, universal foundation for multichain interoperability. Dozens of entities, companies and researchers have joined in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zkCollective</a:t>
            </a:r>
            <a:r>
              <a:rPr lang="en-US" sz="1200" dirty="0">
                <a:effectLst/>
                <a:latin typeface="Calibri" panose="020F0502020204030204" pitchFamily="34" charset="0"/>
                <a:ea typeface="DengXian" panose="02010600030101010101" pitchFamily="2" charset="-122"/>
                <a:cs typeface="Times New Roman" panose="02020603050405020304" pitchFamily="18" charset="0"/>
              </a:rPr>
              <a:t> to bring the technology to wide industry adoption. In addition, some startups have integrated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zkBridge</a:t>
            </a:r>
            <a:r>
              <a:rPr lang="en-US" sz="1200" dirty="0">
                <a:effectLst/>
                <a:latin typeface="Calibri" panose="020F0502020204030204" pitchFamily="34" charset="0"/>
                <a:ea typeface="DengXian" panose="02010600030101010101" pitchFamily="2" charset="-122"/>
                <a:cs typeface="Times New Roman" panose="02020603050405020304" pitchFamily="18" charset="0"/>
              </a:rPr>
              <a:t> into their product. For example, a blockchain startup of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PolyHedra</a:t>
            </a:r>
            <a:r>
              <a:rPr lang="en-US" sz="1200" dirty="0">
                <a:effectLst/>
                <a:latin typeface="Calibri" panose="020F0502020204030204" pitchFamily="34" charset="0"/>
                <a:ea typeface="DengXian" panose="02010600030101010101" pitchFamily="2" charset="-122"/>
                <a:cs typeface="Times New Roman" panose="02020603050405020304" pitchFamily="18" charset="0"/>
              </a:rPr>
              <a:t> has raised over 10M dollars with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zkBridge</a:t>
            </a:r>
            <a:r>
              <a:rPr lang="en-US" sz="1200" dirty="0">
                <a:effectLst/>
                <a:latin typeface="Calibri" panose="020F0502020204030204" pitchFamily="34" charset="0"/>
                <a:ea typeface="DengXian" panose="02010600030101010101" pitchFamily="2" charset="-122"/>
                <a:cs typeface="Times New Roman" panose="02020603050405020304" pitchFamily="18" charset="0"/>
              </a:rPr>
              <a:t> as the core technique and launched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TestNet</a:t>
            </a:r>
            <a:r>
              <a:rPr lang="en-US" sz="1200" dirty="0">
                <a:effectLst/>
                <a:latin typeface="Calibri" panose="020F0502020204030204" pitchFamily="34" charset="0"/>
                <a:ea typeface="DengXian" panose="02010600030101010101" pitchFamily="2" charset="-122"/>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44</a:t>
            </a:fld>
            <a:endParaRPr lang="en-US"/>
          </a:p>
        </p:txBody>
      </p:sp>
    </p:spTree>
    <p:extLst>
      <p:ext uri="{BB962C8B-B14F-4D97-AF65-F5344CB8AC3E}">
        <p14:creationId xmlns:p14="http://schemas.microsoft.com/office/powerpoint/2010/main" val="37226504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Next let us move to the area of ZK machine learning. The work is called ZK decision tree.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45</a:t>
            </a:fld>
            <a:endParaRPr lang="en-US"/>
          </a:p>
        </p:txBody>
      </p:sp>
    </p:spTree>
    <p:extLst>
      <p:ext uri="{BB962C8B-B14F-4D97-AF65-F5344CB8AC3E}">
        <p14:creationId xmlns:p14="http://schemas.microsoft.com/office/powerpoint/2010/main" val="42874178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We all know the machine learning has a great success in many areas including Image processing, Speech recognition, </a:t>
            </a:r>
            <a:r>
              <a:rPr lang="en-US" b="0" i="0" dirty="0">
                <a:solidFill>
                  <a:srgbClr val="4D5156"/>
                </a:solidFill>
                <a:effectLst/>
                <a:latin typeface="Roboto" panose="02000000000000000000" pitchFamily="2" charset="0"/>
              </a:rPr>
              <a:t>self-driving cars</a:t>
            </a:r>
            <a:r>
              <a:rPr lang="en-US" sz="1200" dirty="0">
                <a:effectLst/>
                <a:latin typeface="Calibri" panose="020F0502020204030204" pitchFamily="34" charset="0"/>
                <a:ea typeface="DengXian" panose="02010600030101010101" pitchFamily="2" charset="-122"/>
                <a:cs typeface="Times New Roman" panose="02020603050405020304" pitchFamily="18" charset="0"/>
              </a:rPr>
              <a:t> and drug discovery. </a:t>
            </a:r>
          </a:p>
          <a:p>
            <a:endParaRPr lang="en-US" dirty="0"/>
          </a:p>
        </p:txBody>
      </p:sp>
      <p:sp>
        <p:nvSpPr>
          <p:cNvPr id="4" name="Slide Number Placeholder 3"/>
          <p:cNvSpPr>
            <a:spLocks noGrp="1"/>
          </p:cNvSpPr>
          <p:nvPr>
            <p:ph type="sldNum" sz="quarter" idx="5"/>
          </p:nvPr>
        </p:nvSpPr>
        <p:spPr/>
        <p:txBody>
          <a:bodyPr/>
          <a:lstStyle/>
          <a:p>
            <a:fld id="{2A33FED4-81AF-C142-9AE9-CCB8E15E1D34}" type="slidenum">
              <a:rPr lang="en-US" smtClean="0"/>
              <a:t>46</a:t>
            </a:fld>
            <a:endParaRPr lang="en-US"/>
          </a:p>
        </p:txBody>
      </p:sp>
    </p:spTree>
    <p:extLst>
      <p:ext uri="{BB962C8B-B14F-4D97-AF65-F5344CB8AC3E}">
        <p14:creationId xmlns:p14="http://schemas.microsoft.com/office/powerpoint/2010/main" val="1979272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Despite the great success of machine learning, there still exist multiple security problems. I’m going to show a few of them with examples. The first one is the reproducibility, there are many machine learning models that are claimed to have very high accuracy on some dataset but others can never reproduce their results. It is very frequent for researchers to ask how to reproduce the result of some models.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The second one is the validity issue. Even if some companies really have a high quality machine learning model, how can we make sure that they actually use the model when providing service to customers. There is an extreme case in 2019. A delivery robot in Berkeley campus. Is developed by a AI startup company. The company claims that they use cutting-edge machine learning models to make decisions and deliver food automatically. But it turns out that is not the case. People find that there are actually operated by remote workers in Columbia. So in this example, machine learning is human learning. It raises the validity issue in machine learning. </a:t>
            </a:r>
            <a:endParaRPr lang="en-US" dirty="0"/>
          </a:p>
        </p:txBody>
      </p:sp>
      <p:sp>
        <p:nvSpPr>
          <p:cNvPr id="4" name="Slide Number Placeholder 3"/>
          <p:cNvSpPr>
            <a:spLocks noGrp="1"/>
          </p:cNvSpPr>
          <p:nvPr>
            <p:ph type="sldNum" sz="quarter" idx="5"/>
          </p:nvPr>
        </p:nvSpPr>
        <p:spPr/>
        <p:txBody>
          <a:bodyPr/>
          <a:lstStyle/>
          <a:p>
            <a:fld id="{87BE68E6-52F5-A140-9277-0222FCF0AE73}" type="slidenum">
              <a:rPr lang="en-US" smtClean="0"/>
              <a:t>47</a:t>
            </a:fld>
            <a:endParaRPr lang="en-US"/>
          </a:p>
        </p:txBody>
      </p:sp>
    </p:spTree>
    <p:extLst>
      <p:ext uri="{BB962C8B-B14F-4D97-AF65-F5344CB8AC3E}">
        <p14:creationId xmlns:p14="http://schemas.microsoft.com/office/powerpoint/2010/main" val="1750396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Fortunately, zero knowledge proof is a significate tool to address these issues as the concept of ZK proof is to generate the certificate for properties without leaking the model information. For example, with a secret machine learning model, the prover can prove the result is actually produced by this model with zero knowledge proof. Similarly, the prover can prove that the model has a high accuracy rate on some dataset. </a:t>
            </a:r>
            <a:endParaRPr lang="en-US" dirty="0"/>
          </a:p>
        </p:txBody>
      </p:sp>
      <p:sp>
        <p:nvSpPr>
          <p:cNvPr id="4" name="Slide Number Placeholder 3"/>
          <p:cNvSpPr>
            <a:spLocks noGrp="1"/>
          </p:cNvSpPr>
          <p:nvPr>
            <p:ph type="sldNum" sz="quarter" idx="5"/>
          </p:nvPr>
        </p:nvSpPr>
        <p:spPr/>
        <p:txBody>
          <a:bodyPr/>
          <a:lstStyle/>
          <a:p>
            <a:fld id="{87BE68E6-52F5-A140-9277-0222FCF0AE73}" type="slidenum">
              <a:rPr lang="en-US" smtClean="0"/>
              <a:t>48</a:t>
            </a:fld>
            <a:endParaRPr lang="en-US"/>
          </a:p>
        </p:txBody>
      </p:sp>
    </p:spTree>
    <p:extLst>
      <p:ext uri="{BB962C8B-B14F-4D97-AF65-F5344CB8AC3E}">
        <p14:creationId xmlns:p14="http://schemas.microsoft.com/office/powerpoint/2010/main" val="22279169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Although the concept of using ZK proof to address some security issues is straightforward, how to design the tailored proof system for real applications is complicated. I can use the example of the classic and popular machine learning model, decision tree to show the challenges. In decision tree, each node has a conditional statement. When we run the decision tree prediction, in each node, If the statement is satisfied, we move to the left, otherwise we move to the right.  We can write the simple pseudocode for decision tree prediction on the right side.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49</a:t>
            </a:fld>
            <a:endParaRPr lang="en-US"/>
          </a:p>
        </p:txBody>
      </p:sp>
    </p:spTree>
    <p:extLst>
      <p:ext uri="{BB962C8B-B14F-4D97-AF65-F5344CB8AC3E}">
        <p14:creationId xmlns:p14="http://schemas.microsoft.com/office/powerpoint/2010/main" val="2609881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So it is good to cover these sensitive information and only reveal the birthday. But this is not ideal, as your birthday is leaked.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5</a:t>
            </a:fld>
            <a:endParaRPr lang="en-US"/>
          </a:p>
        </p:txBody>
      </p:sp>
    </p:spTree>
    <p:extLst>
      <p:ext uri="{BB962C8B-B14F-4D97-AF65-F5344CB8AC3E}">
        <p14:creationId xmlns:p14="http://schemas.microsoft.com/office/powerpoint/2010/main" val="521151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As I have introduced, most ZK proofs are running on the circuits, so we need to convert the pseudo code to circuits. Obviously, it is not easy. The decision tree prediction algorithm has many conditional branching statements and it brings high overhead when we implement these conditional branching statements by the circuit. So we are unhappy about the naive solution.</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50</a:t>
            </a:fld>
            <a:endParaRPr lang="en-US"/>
          </a:p>
        </p:txBody>
      </p:sp>
    </p:spTree>
    <p:extLst>
      <p:ext uri="{BB962C8B-B14F-4D97-AF65-F5344CB8AC3E}">
        <p14:creationId xmlns:p14="http://schemas.microsoft.com/office/powerpoint/2010/main" val="2961979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To avoid the blowup of the transition for conditional branching statements, we design a particular circuit for decision tree predictions. The intuition behind the construction is that the circuit only needs to validate the prediction instead of running the program. So we provide some auxiliary inputs in the circuit to help validate the algorithm.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Specifically, in addition to the original input data a with d attributes, the prover provides a bar which is a permutation of a but the attributes are ordered according to the prediction path when running the decision tree algorithm on a. With a bar and and the prediction path, we only need to validate the jump is correct in each step by comparing a[</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i_j</a:t>
            </a:r>
            <a:r>
              <a:rPr lang="en-US" sz="1800" dirty="0">
                <a:effectLst/>
                <a:latin typeface="Calibri" panose="020F0502020204030204" pitchFamily="34" charset="0"/>
                <a:ea typeface="DengXian" panose="02010600030101010101" pitchFamily="2" charset="-122"/>
                <a:cs typeface="Times New Roman" panose="02020603050405020304" pitchFamily="18" charset="0"/>
              </a:rPr>
              <a:t>] with </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v_j</a:t>
            </a:r>
            <a:r>
              <a:rPr lang="en-US" sz="1800" dirty="0">
                <a:effectLst/>
                <a:latin typeface="Calibri" panose="020F0502020204030204" pitchFamily="34" charset="0"/>
                <a:ea typeface="DengXian" panose="02010600030101010101" pitchFamily="2" charset="-122"/>
                <a:cs typeface="Times New Roman" panose="02020603050405020304" pitchFamily="18" charset="0"/>
              </a:rPr>
              <a:t>, which removes the conditional branching. The circuit also validates the permutation between a and a bar to prevent the prover changing the input data. With this </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approach,the</a:t>
            </a:r>
            <a:r>
              <a:rPr lang="en-US" sz="1800" dirty="0">
                <a:effectLst/>
                <a:latin typeface="Calibri" panose="020F0502020204030204" pitchFamily="34" charset="0"/>
                <a:ea typeface="DengXian" panose="02010600030101010101" pitchFamily="2" charset="-122"/>
                <a:cs typeface="Times New Roman" panose="02020603050405020304" pitchFamily="18" charset="0"/>
              </a:rPr>
              <a:t> circuit does not need to simulate conditional branching. With careful design, the circuit size is only O(d + h), where d is the number of attributes of the data and h is the height of the decision tree. It is optimal in complexity as the plain algorithm of prediction without proof is also at least d + h. It is much smaller than naively implementing the prediction algorithm by circuits, which may cause 2 to the power of h overhead on the circuit size. We also design the optimal circuits for accuracy test of a decision tree model on a dataset. And we can extend the optimal circuit to work for other models, like random forests. If you are interested, you can check my paper for more details. </a:t>
            </a:r>
          </a:p>
          <a:p>
            <a:endParaRPr lang="en-US" dirty="0"/>
          </a:p>
        </p:txBody>
      </p:sp>
      <p:sp>
        <p:nvSpPr>
          <p:cNvPr id="4" name="Slide Number Placeholder 3"/>
          <p:cNvSpPr>
            <a:spLocks noGrp="1"/>
          </p:cNvSpPr>
          <p:nvPr>
            <p:ph type="sldNum" sz="quarter" idx="5"/>
          </p:nvPr>
        </p:nvSpPr>
        <p:spPr/>
        <p:txBody>
          <a:bodyPr/>
          <a:lstStyle/>
          <a:p>
            <a:fld id="{87BE68E6-52F5-A140-9277-0222FCF0AE73}" type="slidenum">
              <a:rPr lang="en-US" smtClean="0"/>
              <a:t>51</a:t>
            </a:fld>
            <a:endParaRPr lang="en-US"/>
          </a:p>
        </p:txBody>
      </p:sp>
    </p:spTree>
    <p:extLst>
      <p:ext uri="{BB962C8B-B14F-4D97-AF65-F5344CB8AC3E}">
        <p14:creationId xmlns:p14="http://schemas.microsoft.com/office/powerpoint/2010/main" val="2910962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Lastly, I want to mention a specific application of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Machine learning. It marries the area of machine learning to the blockchain. We can build a fair ML model trading platform on blockchain with ZK proof. In this scenario, the model provider who wants to provide ML model as a service can write down a succinct proof for their model and post the short proof on blockchain. The proof does not leak other information about the valuable model. Then Arbitrary nodes in the network can check the quality proof and decides to buy the service. They won’t be deceived because of the soundness of ZK proof.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52</a:t>
            </a:fld>
            <a:endParaRPr lang="en-US"/>
          </a:p>
        </p:txBody>
      </p:sp>
    </p:spTree>
    <p:extLst>
      <p:ext uri="{BB962C8B-B14F-4D97-AF65-F5344CB8AC3E}">
        <p14:creationId xmlns:p14="http://schemas.microsoft.com/office/powerpoint/2010/main" val="36943557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To conclude, ZK decision tree is the first work to apply ZKP to machine learning inference to address the integrity issues. It starts the area of ZKML. There are some follow-up works to extend the same concept to more complicated machine learning models, including convolutional neural networks, deep neural networks, and the image-net. Hence ZKML is becoming a new active research area.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53</a:t>
            </a:fld>
            <a:endParaRPr lang="en-US"/>
          </a:p>
        </p:txBody>
      </p:sp>
    </p:spTree>
    <p:extLst>
      <p:ext uri="{BB962C8B-B14F-4D97-AF65-F5344CB8AC3E}">
        <p14:creationId xmlns:p14="http://schemas.microsoft.com/office/powerpoint/2010/main" val="18877827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Finally, I want to talk about some future work briefly.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54</a:t>
            </a:fld>
            <a:endParaRPr lang="en-US"/>
          </a:p>
        </p:txBody>
      </p:sp>
    </p:spTree>
    <p:extLst>
      <p:ext uri="{BB962C8B-B14F-4D97-AF65-F5344CB8AC3E}">
        <p14:creationId xmlns:p14="http://schemas.microsoft.com/office/powerpoint/2010/main" val="38949426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Let us go back to the figure of the theory and the practice of ZKP. Although we have efficient protocols with optimal prover time for general computation, and we have practical protocols for real-world deployments. But there still exists a gap between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a:t>
            </a:r>
            <a:r>
              <a:rPr lang="en-US" sz="1200" dirty="0">
                <a:effectLst/>
                <a:latin typeface="Calibri" panose="020F0502020204030204" pitchFamily="34" charset="0"/>
                <a:ea typeface="DengXian" panose="02010600030101010101" pitchFamily="2" charset="-122"/>
                <a:cs typeface="Times New Roman" panose="02020603050405020304" pitchFamily="18" charset="0"/>
              </a:rPr>
              <a:t> proof and the local computation.  The natural question is how can we fill in the gap? I believe compilers and hardware support will be essential factors for the future development of ZKP.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55</a:t>
            </a:fld>
            <a:endParaRPr lang="en-US"/>
          </a:p>
        </p:txBody>
      </p:sp>
    </p:spTree>
    <p:extLst>
      <p:ext uri="{BB962C8B-B14F-4D97-AF65-F5344CB8AC3E}">
        <p14:creationId xmlns:p14="http://schemas.microsoft.com/office/powerpoint/2010/main" val="17177252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Let us first review the history of deep learning. As deep learning is one of the fastest developed area in the past decade. However, Deep learning was once considered too expensive and impossible. Starting from 2012, the speed of deep learning has a huge leap and it creates more and more exciting applications. It is partially attributed to the improvement of the hardware, from CPU to GPU, and nowadays, people are developing AI chips. The lesson we have learned from deep learning is that hardware acceleration plays a significant role when making the technology practical.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I believe the development of ZKP would have a similar curve with deep learning and we’d pay more attention to the hardware of ZKP.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56</a:t>
            </a:fld>
            <a:endParaRPr lang="en-US"/>
          </a:p>
        </p:txBody>
      </p:sp>
    </p:spTree>
    <p:extLst>
      <p:ext uri="{BB962C8B-B14F-4D97-AF65-F5344CB8AC3E}">
        <p14:creationId xmlns:p14="http://schemas.microsoft.com/office/powerpoint/2010/main" val="641754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To be specific, we need hardware-software co-design for ZK proof. We consider designing ZKP-friendly hardware as ZK works on quite different models. We also consider the software optimization, which is hardware-friendly ZKP protocol. We also need system-level optimizations for  adaptive resource allocation.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57</a:t>
            </a:fld>
            <a:endParaRPr lang="en-US"/>
          </a:p>
        </p:txBody>
      </p:sp>
    </p:spTree>
    <p:extLst>
      <p:ext uri="{BB962C8B-B14F-4D97-AF65-F5344CB8AC3E}">
        <p14:creationId xmlns:p14="http://schemas.microsoft.com/office/powerpoint/2010/main" val="39410349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In addition to hardware acceleration, we also need good compilers for ZKP algorithms. As we introduced in this talk, most ZKP algorithms are running on circuits, which is quite different from the high-level programming language, like C++, Java and Python. To enable users to generate ZK Proof easily, we cannot expect users to write the language of circuits. So we need the compiler to compile the high-level programming language to circuits and run ZK proof on circuits. I believe there is much room for the research in ZK compilers.</a:t>
            </a:r>
          </a:p>
          <a:p>
            <a:endParaRPr lang="en-US" dirty="0"/>
          </a:p>
          <a:p>
            <a:endParaRPr lang="en-US" dirty="0"/>
          </a:p>
          <a:p>
            <a:r>
              <a:rPr lang="en-US" altLang="zh-CN" dirty="0"/>
              <a:t>%%%</a:t>
            </a:r>
            <a:r>
              <a:rPr lang="en-US" sz="1200" dirty="0">
                <a:effectLst/>
                <a:latin typeface="Calibri" panose="020F0502020204030204" pitchFamily="34" charset="0"/>
                <a:ea typeface="DengXian" panose="02010600030101010101" pitchFamily="2" charset="-122"/>
                <a:cs typeface="Times New Roman" panose="02020603050405020304" pitchFamily="18" charset="0"/>
              </a:rPr>
              <a:t>As we have seen in the example of decision tree, some simple operations in the high-level programming language like conditional branching is impractical in circuits and compile these operations to circuits naively will have high overhead on the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ciruict</a:t>
            </a:r>
            <a:r>
              <a:rPr lang="en-US" sz="1200" dirty="0">
                <a:effectLst/>
                <a:latin typeface="Calibri" panose="020F0502020204030204" pitchFamily="34" charset="0"/>
                <a:ea typeface="DengXian" panose="02010600030101010101" pitchFamily="2" charset="-122"/>
                <a:cs typeface="Times New Roman" panose="02020603050405020304" pitchFamily="18" charset="0"/>
              </a:rPr>
              <a:t> size. So it is very useful to design a good compiler for ZK circuits</a:t>
            </a:r>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58</a:t>
            </a:fld>
            <a:endParaRPr lang="en-US"/>
          </a:p>
        </p:txBody>
      </p:sp>
    </p:spTree>
    <p:extLst>
      <p:ext uri="{BB962C8B-B14F-4D97-AF65-F5344CB8AC3E}">
        <p14:creationId xmlns:p14="http://schemas.microsoft.com/office/powerpoint/2010/main" val="18371042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The efficiency of ZK proof will be hugely improved with the development of ZK hardware and ZK compiler. Then we design better ZK proof for all kinds of applications including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ZKRollup</a:t>
            </a:r>
            <a:r>
              <a:rPr lang="en-US" sz="1200" dirty="0">
                <a:effectLst/>
                <a:latin typeface="Calibri" panose="020F0502020204030204" pitchFamily="34" charset="0"/>
                <a:ea typeface="DengXian" panose="02010600030101010101" pitchFamily="2" charset="-122"/>
                <a:cs typeface="Times New Roman" panose="02020603050405020304" pitchFamily="18" charset="0"/>
              </a:rPr>
              <a:t>, ZK for database and ZK for other applications</a:t>
            </a: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 We can also consider the compatible algorithms with the hardware and the compiler. I am open to collaborate with researchers from different areas on these topics.</a:t>
            </a:r>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59</a:t>
            </a:fld>
            <a:endParaRPr lang="en-US"/>
          </a:p>
        </p:txBody>
      </p:sp>
    </p:spTree>
    <p:extLst>
      <p:ext uri="{BB962C8B-B14F-4D97-AF65-F5344CB8AC3E}">
        <p14:creationId xmlns:p14="http://schemas.microsoft.com/office/powerpoint/2010/main" val="1735090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The perfect approach is to show you are over 21 without extra information. Then </a:t>
            </a:r>
            <a:r>
              <a:rPr lang="en-US" sz="1200">
                <a:effectLst/>
                <a:latin typeface="Calibri" panose="020F0502020204030204" pitchFamily="34" charset="0"/>
                <a:ea typeface="DengXian" panose="02010600030101010101" pitchFamily="2" charset="-122"/>
                <a:cs typeface="Times New Roman" panose="02020603050405020304" pitchFamily="18" charset="0"/>
              </a:rPr>
              <a:t>we achieve </a:t>
            </a:r>
            <a:r>
              <a:rPr lang="en-US" sz="1200" dirty="0">
                <a:effectLst/>
                <a:latin typeface="Calibri" panose="020F0502020204030204" pitchFamily="34" charset="0"/>
                <a:ea typeface="DengXian" panose="02010600030101010101" pitchFamily="2" charset="-122"/>
                <a:cs typeface="Times New Roman" panose="02020603050405020304" pitchFamily="18" charset="0"/>
              </a:rPr>
              <a:t>the verification and the privacy at the same time</a:t>
            </a:r>
            <a:endParaRPr lang="en-US" dirty="0"/>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6</a:t>
            </a:fld>
            <a:endParaRPr lang="en-US"/>
          </a:p>
        </p:txBody>
      </p:sp>
    </p:spTree>
    <p:extLst>
      <p:ext uri="{BB962C8B-B14F-4D97-AF65-F5344CB8AC3E}">
        <p14:creationId xmlns:p14="http://schemas.microsoft.com/office/powerpoint/2010/main" val="5755458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And the ultimate goal of my research is to have optimal prover for any computing model as well as tailored protocol for any real-world application. I will put my efforts toward this goal.</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60</a:t>
            </a:fld>
            <a:endParaRPr lang="en-US"/>
          </a:p>
        </p:txBody>
      </p:sp>
    </p:spTree>
    <p:extLst>
      <p:ext uri="{BB962C8B-B14F-4D97-AF65-F5344CB8AC3E}">
        <p14:creationId xmlns:p14="http://schemas.microsoft.com/office/powerpoint/2010/main" val="20753431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Finally, I want to acknowledge my wonderful collaborators during my Ph.D. I have about 20 collaborators from over 10 institutes. Thanks to them.</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Without their help, I cannot finish my Ph.D..  </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61</a:t>
            </a:fld>
            <a:endParaRPr lang="en-US"/>
          </a:p>
        </p:txBody>
      </p:sp>
    </p:spTree>
    <p:extLst>
      <p:ext uri="{BB962C8B-B14F-4D97-AF65-F5344CB8AC3E}">
        <p14:creationId xmlns:p14="http://schemas.microsoft.com/office/powerpoint/2010/main" val="42730898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This is also the end of my talk. Thank you for attending and listening. I am happy to take questions. </a:t>
            </a:r>
            <a:r>
              <a:rPr lang="zh-CN" altLang="en-US" sz="1200" dirty="0">
                <a:effectLst/>
                <a:latin typeface="Calibri" panose="020F0502020204030204" pitchFamily="34" charset="0"/>
                <a:ea typeface="DengXian" panose="02010600030101010101" pitchFamily="2" charset="-122"/>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62</a:t>
            </a:fld>
            <a:endParaRPr lang="en-US"/>
          </a:p>
        </p:txBody>
      </p:sp>
    </p:spTree>
    <p:extLst>
      <p:ext uri="{BB962C8B-B14F-4D97-AF65-F5344CB8AC3E}">
        <p14:creationId xmlns:p14="http://schemas.microsoft.com/office/powerpoint/2010/main" val="34855917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Given the advancements in ZK hardware and ZK compiler, the efficiency of ZK proof will be improved by one/two magnitude compared to existing results. Then we can apply ZK proof to more complex applications like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ZKRollup</a:t>
            </a: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 Then we can consider the compatible algorithms with the hardware and the compiler. </a:t>
            </a:r>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68</a:t>
            </a:fld>
            <a:endParaRPr lang="en-US"/>
          </a:p>
        </p:txBody>
      </p:sp>
    </p:spTree>
    <p:extLst>
      <p:ext uri="{BB962C8B-B14F-4D97-AF65-F5344CB8AC3E}">
        <p14:creationId xmlns:p14="http://schemas.microsoft.com/office/powerpoint/2010/main" val="33773119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Additionally, there are some ZKP workshops with over 300 attendees discussing the standard and the advancement of zero-knowledge proof. And this year, there is a new public ZKP MOOC taught by leading researchers in this area.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69</a:t>
            </a:fld>
            <a:endParaRPr lang="en-US"/>
          </a:p>
        </p:txBody>
      </p:sp>
    </p:spTree>
    <p:extLst>
      <p:ext uri="{BB962C8B-B14F-4D97-AF65-F5344CB8AC3E}">
        <p14:creationId xmlns:p14="http://schemas.microsoft.com/office/powerpoint/2010/main" val="549785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Zero-knowledge proof has been a pure theoretical protocol until the development of practical protocols in the past decade. These practical ZKP protocol brings many application over various areas. The most popular application is in the domain of blockchains and cryptocurrency. </a:t>
            </a:r>
            <a:r>
              <a:rPr lang="en-US" sz="1200" b="0" i="0" dirty="0">
                <a:solidFill>
                  <a:srgbClr val="202122"/>
                </a:solidFill>
                <a:effectLst/>
                <a:latin typeface="+mn-lt"/>
              </a:rPr>
              <a:t>A </a:t>
            </a:r>
            <a:r>
              <a:rPr lang="en-US" sz="1200" b="1" i="0" dirty="0">
                <a:solidFill>
                  <a:srgbClr val="202122"/>
                </a:solidFill>
                <a:effectLst/>
                <a:latin typeface="+mn-lt"/>
              </a:rPr>
              <a:t>blockchain</a:t>
            </a:r>
            <a:r>
              <a:rPr lang="en-US" sz="1200" b="0" i="0" dirty="0">
                <a:solidFill>
                  <a:srgbClr val="202122"/>
                </a:solidFill>
                <a:effectLst/>
                <a:latin typeface="+mn-lt"/>
              </a:rPr>
              <a:t> is a </a:t>
            </a:r>
            <a:r>
              <a:rPr lang="en-US" sz="1200" b="0" i="0" u="none" strike="noStrike" dirty="0">
                <a:solidFill>
                  <a:srgbClr val="3366CC"/>
                </a:solidFill>
                <a:effectLst/>
                <a:latin typeface="+mn-lt"/>
              </a:rPr>
              <a:t>distributed ledger </a:t>
            </a:r>
            <a:r>
              <a:rPr lang="en-US" sz="1200" b="0" i="0" dirty="0">
                <a:solidFill>
                  <a:srgbClr val="202122"/>
                </a:solidFill>
                <a:effectLst/>
                <a:latin typeface="+mn-lt"/>
              </a:rPr>
              <a:t>with growing lists of blocks that are securely linked by </a:t>
            </a:r>
            <a:r>
              <a:rPr lang="en-US" sz="1200" b="0" i="0" u="none" strike="noStrike" dirty="0">
                <a:solidFill>
                  <a:srgbClr val="3366CC"/>
                </a:solidFill>
                <a:effectLst/>
                <a:latin typeface="+mn-lt"/>
              </a:rPr>
              <a:t>hash pointers. Each block contains transactions and every node in the network can reach a consensus on blocks without a centralized server. </a:t>
            </a:r>
            <a:r>
              <a:rPr lang="en-US" sz="1200" b="0" i="0" u="none" strike="noStrike" dirty="0">
                <a:solidFill>
                  <a:srgbClr val="3366CC"/>
                </a:solidFill>
                <a:effectLst/>
                <a:latin typeface="+mn-lt"/>
                <a:ea typeface="DengXian" panose="02010600030101010101" pitchFamily="2" charset="-122"/>
                <a:cs typeface="Times New Roman" panose="02020603050405020304" pitchFamily="18" charset="0"/>
              </a:rPr>
              <a:t> </a:t>
            </a:r>
            <a:r>
              <a:rPr lang="en-US" sz="1200" dirty="0">
                <a:effectLst/>
                <a:latin typeface="Calibri" panose="020F0502020204030204" pitchFamily="34" charset="0"/>
                <a:ea typeface="DengXian" panose="02010600030101010101" pitchFamily="2" charset="-122"/>
                <a:cs typeface="Times New Roman" panose="02020603050405020304" pitchFamily="18" charset="0"/>
              </a:rPr>
              <a:t>The total market cap of all cryptocurrencies is over 1 trillion dollars. The underlying technique of blockchain itself also inspires multiple new applications including decentralized finance, NFT and web3. However, there are some challenges limiting the deployment of blockchain. And two of them are privacy and scalability. First, for the privacy, all transactions are public on blockchain but these transactions may contain sensitive information of users. So the privacy is a big issue. Another issue is the scalability, for example, bitcoin can only support 7 transactions per second while the centralized payment system Visa can support twenty four thousand transactions per seconds. So there is a big gap in terms of scalability. The bitcoin’s TPS is pretty low and it cannot be used to deal with huge amount transactions in our daily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It turns out that zero knowledge proof is the key solution to both issues. For privacy, there is a cryptocurrency called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Zcash</a:t>
            </a:r>
            <a:r>
              <a:rPr lang="en-US" sz="1200" dirty="0">
                <a:effectLst/>
                <a:latin typeface="Calibri" panose="020F0502020204030204" pitchFamily="34" charset="0"/>
                <a:ea typeface="DengXian" panose="02010600030101010101" pitchFamily="2" charset="-122"/>
                <a:cs typeface="Times New Roman" panose="02020603050405020304" pitchFamily="18" charset="0"/>
              </a:rPr>
              <a:t>, they build privacy preserving transactions on their blockchain. As you can see in the example, the transaction in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Zcash</a:t>
            </a:r>
            <a:r>
              <a:rPr lang="en-US" sz="1200" dirty="0">
                <a:effectLst/>
                <a:latin typeface="Calibri" panose="020F0502020204030204" pitchFamily="34" charset="0"/>
                <a:ea typeface="DengXian" panose="02010600030101010101" pitchFamily="2" charset="-122"/>
                <a:cs typeface="Times New Roman" panose="02020603050405020304" pitchFamily="18" charset="0"/>
              </a:rPr>
              <a:t> hides the sender’s address, the receiver’s address and the transferred amount. But it can still be verified with zero-knowledge proof. For scalability, we use the technique of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zkRollup</a:t>
            </a:r>
            <a:r>
              <a:rPr lang="en-US" sz="1200" dirty="0">
                <a:effectLst/>
                <a:latin typeface="Calibri" panose="020F0502020204030204" pitchFamily="34" charset="0"/>
                <a:ea typeface="DengXian" panose="02010600030101010101" pitchFamily="2" charset="-122"/>
                <a:cs typeface="Times New Roman" panose="02020603050405020304" pitchFamily="18" charset="0"/>
              </a:rPr>
              <a:t>. The main idea behind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ZKRollup</a:t>
            </a:r>
            <a:r>
              <a:rPr lang="en-US" sz="1200" dirty="0">
                <a:effectLst/>
                <a:latin typeface="Calibri" panose="020F0502020204030204" pitchFamily="34" charset="0"/>
                <a:ea typeface="DengXian" panose="02010600030101010101" pitchFamily="2" charset="-122"/>
                <a:cs typeface="Times New Roman" panose="02020603050405020304" pitchFamily="18" charset="0"/>
              </a:rPr>
              <a:t> is to generate a single ZK proof for a bunch of transactions. Then others only need to check the single proof for validity of these transactions instead of validating one-by-one. The scalability will be hugely improved with this approach. </a:t>
            </a:r>
          </a:p>
          <a:p>
            <a:endParaRPr lang="en-US" dirty="0"/>
          </a:p>
        </p:txBody>
      </p:sp>
      <p:sp>
        <p:nvSpPr>
          <p:cNvPr id="4" name="Slide Number Placeholder 3"/>
          <p:cNvSpPr>
            <a:spLocks noGrp="1"/>
          </p:cNvSpPr>
          <p:nvPr>
            <p:ph type="sldNum" sz="quarter" idx="5"/>
          </p:nvPr>
        </p:nvSpPr>
        <p:spPr/>
        <p:txBody>
          <a:bodyPr/>
          <a:lstStyle/>
          <a:p>
            <a:fld id="{87BE68E6-52F5-A140-9277-0222FCF0AE73}" type="slidenum">
              <a:rPr lang="en-US" smtClean="0"/>
              <a:t>71</a:t>
            </a:fld>
            <a:endParaRPr lang="en-US"/>
          </a:p>
        </p:txBody>
      </p:sp>
    </p:spTree>
    <p:extLst>
      <p:ext uri="{BB962C8B-B14F-4D97-AF65-F5344CB8AC3E}">
        <p14:creationId xmlns:p14="http://schemas.microsoft.com/office/powerpoint/2010/main" val="19145180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Zero-knowledge proof has been a pure theoretical protocol until the development of practical protocols in the past decade. These practical ZKP protocol brings many application over various areas. The most popular application is in the domain of blockchains and cryptocurrency. </a:t>
            </a:r>
            <a:r>
              <a:rPr lang="en-US" sz="1200" b="0" i="0" dirty="0">
                <a:solidFill>
                  <a:srgbClr val="202122"/>
                </a:solidFill>
                <a:effectLst/>
                <a:latin typeface="+mn-lt"/>
              </a:rPr>
              <a:t>A </a:t>
            </a:r>
            <a:r>
              <a:rPr lang="en-US" sz="1200" b="1" i="0" dirty="0">
                <a:solidFill>
                  <a:srgbClr val="202122"/>
                </a:solidFill>
                <a:effectLst/>
                <a:latin typeface="+mn-lt"/>
              </a:rPr>
              <a:t>blockchain</a:t>
            </a:r>
            <a:r>
              <a:rPr lang="en-US" sz="1200" b="0" i="0" dirty="0">
                <a:solidFill>
                  <a:srgbClr val="202122"/>
                </a:solidFill>
                <a:effectLst/>
                <a:latin typeface="+mn-lt"/>
              </a:rPr>
              <a:t> is a </a:t>
            </a:r>
            <a:r>
              <a:rPr lang="en-US" sz="1200" b="0" i="0" u="none" strike="noStrike" dirty="0">
                <a:solidFill>
                  <a:srgbClr val="3366CC"/>
                </a:solidFill>
                <a:effectLst/>
                <a:latin typeface="+mn-lt"/>
              </a:rPr>
              <a:t>distributed ledger </a:t>
            </a:r>
            <a:r>
              <a:rPr lang="en-US" sz="1200" b="0" i="0" dirty="0">
                <a:solidFill>
                  <a:srgbClr val="202122"/>
                </a:solidFill>
                <a:effectLst/>
                <a:latin typeface="+mn-lt"/>
              </a:rPr>
              <a:t>with growing lists of blocks that are securely linked by </a:t>
            </a:r>
            <a:r>
              <a:rPr lang="en-US" sz="1200" b="0" i="0" u="none" strike="noStrike" dirty="0">
                <a:solidFill>
                  <a:srgbClr val="3366CC"/>
                </a:solidFill>
                <a:effectLst/>
                <a:latin typeface="+mn-lt"/>
              </a:rPr>
              <a:t>hash pointers. Each block contains transactions and every node in the network can reach a consensus on blocks without a centralized server. </a:t>
            </a:r>
            <a:r>
              <a:rPr lang="en-US" sz="1200" b="0" i="0" u="none" strike="noStrike" dirty="0">
                <a:solidFill>
                  <a:srgbClr val="3366CC"/>
                </a:solidFill>
                <a:effectLst/>
                <a:latin typeface="+mn-lt"/>
                <a:ea typeface="DengXian" panose="02010600030101010101" pitchFamily="2" charset="-122"/>
                <a:cs typeface="Times New Roman" panose="02020603050405020304" pitchFamily="18" charset="0"/>
              </a:rPr>
              <a:t> </a:t>
            </a:r>
            <a:r>
              <a:rPr lang="en-US" sz="1200" dirty="0">
                <a:effectLst/>
                <a:latin typeface="Calibri" panose="020F0502020204030204" pitchFamily="34" charset="0"/>
                <a:ea typeface="DengXian" panose="02010600030101010101" pitchFamily="2" charset="-122"/>
                <a:cs typeface="Times New Roman" panose="02020603050405020304" pitchFamily="18" charset="0"/>
              </a:rPr>
              <a:t>The total market cap of all cryptocurrencies is over 1 trillion dollars. The underlying technique of blockchain itself also inspires multiple new applications including decentralized finance, NFT and web3. However, there are some challenges limiting the deployment of blockchain. And two of them are privacy and scalability. First, for the privacy, all transactions are public on blockchain but these transactions may contain sensitive information of users. So the privacy is a big issue. Another issue is the scalability, for example, bitcoin can only support 7 transactions per second while the centralized payment system Visa can support twenty four thousand transactions per seconds. So there is a big gap in terms of scalability. The bitcoin’s TPS is pretty low and it cannot be used to deal with huge amount transactions in our daily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It turns out that zero knowledge proof is the key solution to both issues. For privacy, there is a cryptocurrency called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Zcash</a:t>
            </a:r>
            <a:r>
              <a:rPr lang="en-US" sz="1200" dirty="0">
                <a:effectLst/>
                <a:latin typeface="Calibri" panose="020F0502020204030204" pitchFamily="34" charset="0"/>
                <a:ea typeface="DengXian" panose="02010600030101010101" pitchFamily="2" charset="-122"/>
                <a:cs typeface="Times New Roman" panose="02020603050405020304" pitchFamily="18" charset="0"/>
              </a:rPr>
              <a:t>, they build privacy preserving transactions on their blockchain. As you can see in the example, the transaction in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Zcash</a:t>
            </a:r>
            <a:r>
              <a:rPr lang="en-US" sz="1200" dirty="0">
                <a:effectLst/>
                <a:latin typeface="Calibri" panose="020F0502020204030204" pitchFamily="34" charset="0"/>
                <a:ea typeface="DengXian" panose="02010600030101010101" pitchFamily="2" charset="-122"/>
                <a:cs typeface="Times New Roman" panose="02020603050405020304" pitchFamily="18" charset="0"/>
              </a:rPr>
              <a:t> hides the sender’s address, the receiver’s address and the transferred amount. But it can still be verified with zero-knowledge proof. For scalability, we use the technique of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zkRollup</a:t>
            </a:r>
            <a:r>
              <a:rPr lang="en-US" sz="1200" dirty="0">
                <a:effectLst/>
                <a:latin typeface="Calibri" panose="020F0502020204030204" pitchFamily="34" charset="0"/>
                <a:ea typeface="DengXian" panose="02010600030101010101" pitchFamily="2" charset="-122"/>
                <a:cs typeface="Times New Roman" panose="02020603050405020304" pitchFamily="18" charset="0"/>
              </a:rPr>
              <a:t>. The main idea behind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ZKRollup</a:t>
            </a:r>
            <a:r>
              <a:rPr lang="en-US" sz="1200" dirty="0">
                <a:effectLst/>
                <a:latin typeface="Calibri" panose="020F0502020204030204" pitchFamily="34" charset="0"/>
                <a:ea typeface="DengXian" panose="02010600030101010101" pitchFamily="2" charset="-122"/>
                <a:cs typeface="Times New Roman" panose="02020603050405020304" pitchFamily="18" charset="0"/>
              </a:rPr>
              <a:t> is to generate a single ZK proof for a bunch of transactions. Then others only need to check the single proof for validity of these transactions instead of validating one-by-one. The scalability will be hugely improved with this approach. </a:t>
            </a:r>
          </a:p>
          <a:p>
            <a:endParaRPr lang="en-US" dirty="0"/>
          </a:p>
        </p:txBody>
      </p:sp>
      <p:sp>
        <p:nvSpPr>
          <p:cNvPr id="4" name="Slide Number Placeholder 3"/>
          <p:cNvSpPr>
            <a:spLocks noGrp="1"/>
          </p:cNvSpPr>
          <p:nvPr>
            <p:ph type="sldNum" sz="quarter" idx="5"/>
          </p:nvPr>
        </p:nvSpPr>
        <p:spPr/>
        <p:txBody>
          <a:bodyPr/>
          <a:lstStyle/>
          <a:p>
            <a:fld id="{87BE68E6-52F5-A140-9277-0222FCF0AE73}" type="slidenum">
              <a:rPr lang="en-US" smtClean="0"/>
              <a:t>72</a:t>
            </a:fld>
            <a:endParaRPr lang="en-US"/>
          </a:p>
        </p:txBody>
      </p:sp>
    </p:spTree>
    <p:extLst>
      <p:ext uri="{BB962C8B-B14F-4D97-AF65-F5344CB8AC3E}">
        <p14:creationId xmlns:p14="http://schemas.microsoft.com/office/powerpoint/2010/main" val="36377330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My research achievement has been recognized by Facebook Fellowship and highlighted in multiple media platforms.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73</a:t>
            </a:fld>
            <a:endParaRPr lang="en-US"/>
          </a:p>
        </p:txBody>
      </p:sp>
    </p:spTree>
    <p:extLst>
      <p:ext uri="{BB962C8B-B14F-4D97-AF65-F5344CB8AC3E}">
        <p14:creationId xmlns:p14="http://schemas.microsoft.com/office/powerpoint/2010/main" val="3181143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Fortunately, we have a cryptographic tool called zero-knowledge proof to achieve both verification and privacy.</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7</a:t>
            </a:fld>
            <a:endParaRPr lang="en-US"/>
          </a:p>
        </p:txBody>
      </p:sp>
    </p:spTree>
    <p:extLst>
      <p:ext uri="{BB962C8B-B14F-4D97-AF65-F5344CB8AC3E}">
        <p14:creationId xmlns:p14="http://schemas.microsoft.com/office/powerpoint/2010/main" val="2090517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The notion of zero knowledge proof was proposed by Goldwasser,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Micali</a:t>
            </a:r>
            <a:r>
              <a:rPr lang="en-US" sz="1200" dirty="0">
                <a:effectLst/>
                <a:latin typeface="Calibri" panose="020F0502020204030204" pitchFamily="34" charset="0"/>
                <a:ea typeface="DengXian" panose="02010600030101010101" pitchFamily="2" charset="-122"/>
                <a:cs typeface="Times New Roman" panose="02020603050405020304" pitchFamily="18" charset="0"/>
              </a:rPr>
              <a:t> and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Rackoff</a:t>
            </a:r>
            <a:r>
              <a:rPr lang="en-US" sz="1200" dirty="0">
                <a:effectLst/>
                <a:latin typeface="Calibri" panose="020F0502020204030204" pitchFamily="34" charset="0"/>
                <a:ea typeface="DengXian" panose="02010600030101010101" pitchFamily="2" charset="-122"/>
                <a:cs typeface="Times New Roman" panose="02020603050405020304" pitchFamily="18" charset="0"/>
              </a:rPr>
              <a:t> in 1985. It is a protocol between two parties, one is the prover and the other is the verifier. The prover needs to prove the statement C(w) equals y to the verifier and write down a corresponding proof, where C is a public function. w is the input and y is the output. We assume the input w is private witness to the prover so the verifier does not know the value of w. After checking the proof, the verifier decides to accept or reject the statement.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There are three properties of such a protocol, the first one is straightforward, completeness, if the statement is true, the verifier accepts the statement. The second property is called soundness. If the statement is not true, the verifier rejects the statement. These two properties achieve the verification. The last one is zero knowledge, the proof leaks no information about the secret witness w beyond the fact the computation is correct. This property achieves privacy for the prover. We refer zero-knowledge proof as to ZKP or ZK proof for simplicity in this talk. Back to the example of age verification, we can use a machine to scan the driver license and generate a certificate if the age is at least 21 and the headshot matches with the person. </a:t>
            </a:r>
          </a:p>
          <a:p>
            <a:endParaRPr lang="en-US" dirty="0"/>
          </a:p>
        </p:txBody>
      </p:sp>
      <p:sp>
        <p:nvSpPr>
          <p:cNvPr id="4" name="Slide Number Placeholder 3"/>
          <p:cNvSpPr>
            <a:spLocks noGrp="1"/>
          </p:cNvSpPr>
          <p:nvPr>
            <p:ph type="sldNum" sz="quarter" idx="5"/>
          </p:nvPr>
        </p:nvSpPr>
        <p:spPr/>
        <p:txBody>
          <a:bodyPr/>
          <a:lstStyle/>
          <a:p>
            <a:fld id="{F3B2DA05-308E-404B-A6B7-BFD1686CD803}" type="slidenum">
              <a:rPr lang="en-US" smtClean="0"/>
              <a:t>8</a:t>
            </a:fld>
            <a:endParaRPr lang="en-US"/>
          </a:p>
        </p:txBody>
      </p:sp>
    </p:spTree>
    <p:extLst>
      <p:ext uri="{BB962C8B-B14F-4D97-AF65-F5344CB8AC3E}">
        <p14:creationId xmlns:p14="http://schemas.microsoft.com/office/powerpoint/2010/main" val="881611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Zero knowledge proof has a lot of applications. The most popular application is in the domain of blockchains and cryptocurrency. </a:t>
            </a:r>
            <a:r>
              <a:rPr lang="en-US" sz="1200" b="0" i="0" dirty="0">
                <a:solidFill>
                  <a:srgbClr val="202122"/>
                </a:solidFill>
                <a:effectLst/>
                <a:latin typeface="+mn-lt"/>
              </a:rPr>
              <a:t>A </a:t>
            </a:r>
            <a:r>
              <a:rPr lang="en-US" sz="1200" b="1" i="0" dirty="0">
                <a:solidFill>
                  <a:srgbClr val="202122"/>
                </a:solidFill>
                <a:effectLst/>
                <a:latin typeface="+mn-lt"/>
              </a:rPr>
              <a:t>blockchain</a:t>
            </a:r>
            <a:r>
              <a:rPr lang="en-US" sz="1200" b="0" i="0" dirty="0">
                <a:solidFill>
                  <a:srgbClr val="202122"/>
                </a:solidFill>
                <a:effectLst/>
                <a:latin typeface="+mn-lt"/>
              </a:rPr>
              <a:t> is a </a:t>
            </a:r>
            <a:r>
              <a:rPr lang="en-US" sz="1200" b="0" i="0" u="none" strike="noStrike" dirty="0">
                <a:solidFill>
                  <a:srgbClr val="3366CC"/>
                </a:solidFill>
                <a:effectLst/>
                <a:latin typeface="+mn-lt"/>
              </a:rPr>
              <a:t>distributed ledger </a:t>
            </a:r>
            <a:r>
              <a:rPr lang="en-US" sz="1200" b="0" i="0" dirty="0">
                <a:solidFill>
                  <a:srgbClr val="202122"/>
                </a:solidFill>
                <a:effectLst/>
                <a:latin typeface="+mn-lt"/>
              </a:rPr>
              <a:t>with growing lists of blocks that are securely linked by </a:t>
            </a:r>
            <a:r>
              <a:rPr lang="en-US" sz="1200" b="0" i="0" u="none" strike="noStrike" dirty="0">
                <a:solidFill>
                  <a:srgbClr val="3366CC"/>
                </a:solidFill>
                <a:effectLst/>
                <a:latin typeface="+mn-lt"/>
              </a:rPr>
              <a:t>hash pointers. Each block contains transactions and every node in the network can reach a consensus on blocks without a centralized server. </a:t>
            </a:r>
            <a:r>
              <a:rPr lang="en-US" sz="1200" b="0" i="0" u="none" strike="noStrike" dirty="0">
                <a:solidFill>
                  <a:srgbClr val="3366CC"/>
                </a:solidFill>
                <a:effectLst/>
                <a:latin typeface="+mn-lt"/>
                <a:ea typeface="DengXian" panose="02010600030101010101" pitchFamily="2" charset="-122"/>
                <a:cs typeface="Times New Roman" panose="02020603050405020304" pitchFamily="18" charset="0"/>
              </a:rPr>
              <a:t> </a:t>
            </a:r>
            <a:r>
              <a:rPr lang="en-US" sz="1200" dirty="0">
                <a:effectLst/>
                <a:latin typeface="Calibri" panose="020F0502020204030204" pitchFamily="34" charset="0"/>
                <a:ea typeface="DengXian" panose="02010600030101010101" pitchFamily="2" charset="-122"/>
                <a:cs typeface="Times New Roman" panose="02020603050405020304" pitchFamily="18" charset="0"/>
              </a:rPr>
              <a:t>The total market cap of all cryptocurrencies is over 1 trillion dollars. The underlying technique of blockchain itself also inspires multiple new applications including decentralized finance, NFT and web3. However, there are some challenges limiting the deployment of blockchain. And two of them are privacy and scalability. First, for the privacy, all transactions are public on blockchain but these transactions may contain sensitive information of users. So the privacy is a big issue. Another issue is the scalability, for example, bitcoin can only support 7 transactions per second while the centralized payment system Visa can support twenty four thousand transactions per second. So there is a big gap in terms of scalability. The bitcoin’s TPS is pretty low and it cannot be used to deal with huge amount transactions in our daily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It turns out that zero knowledge proof is the key solution to both issues. For privacy, there is a cryptocurrency called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Zcash</a:t>
            </a:r>
            <a:r>
              <a:rPr lang="en-US" sz="1200" dirty="0">
                <a:effectLst/>
                <a:latin typeface="Calibri" panose="020F0502020204030204" pitchFamily="34" charset="0"/>
                <a:ea typeface="DengXian" panose="02010600030101010101" pitchFamily="2" charset="-122"/>
                <a:cs typeface="Times New Roman" panose="02020603050405020304" pitchFamily="18" charset="0"/>
              </a:rPr>
              <a:t>, they build privacy preserving transactions on their blockchain. As you can see in the example, the transaction in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Zcash</a:t>
            </a:r>
            <a:r>
              <a:rPr lang="en-US" sz="1200" dirty="0">
                <a:effectLst/>
                <a:latin typeface="Calibri" panose="020F0502020204030204" pitchFamily="34" charset="0"/>
                <a:ea typeface="DengXian" panose="02010600030101010101" pitchFamily="2" charset="-122"/>
                <a:cs typeface="Times New Roman" panose="02020603050405020304" pitchFamily="18" charset="0"/>
              </a:rPr>
              <a:t> hides the sender’s address, the receiver’s address and the transferred amount. But it can still be verified with zero-knowledge proof. For scalability, we use the technique of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zkRollup</a:t>
            </a:r>
            <a:r>
              <a:rPr lang="en-US" sz="1200" dirty="0">
                <a:effectLst/>
                <a:latin typeface="Calibri" panose="020F0502020204030204" pitchFamily="34" charset="0"/>
                <a:ea typeface="DengXian" panose="02010600030101010101" pitchFamily="2" charset="-122"/>
                <a:cs typeface="Times New Roman" panose="02020603050405020304" pitchFamily="18" charset="0"/>
              </a:rPr>
              <a:t>. The main idea behind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ZKRollup</a:t>
            </a:r>
            <a:r>
              <a:rPr lang="en-US" sz="1200" dirty="0">
                <a:effectLst/>
                <a:latin typeface="Calibri" panose="020F0502020204030204" pitchFamily="34" charset="0"/>
                <a:ea typeface="DengXian" panose="02010600030101010101" pitchFamily="2" charset="-122"/>
                <a:cs typeface="Times New Roman" panose="02020603050405020304" pitchFamily="18" charset="0"/>
              </a:rPr>
              <a:t> is to generate a single ZK proof for a bunch of transactions. Then others only need to check the single proof for validity of these transactions instead of validating one-by-one. The scalability will be hugely improved with this approach.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Calibri" panose="020F0502020204030204" pitchFamily="34" charset="0"/>
                <a:ea typeface="DengXian" panose="02010600030101010101" pitchFamily="2" charset="-122"/>
                <a:cs typeface="Times New Roman" panose="02020603050405020304" pitchFamily="18" charset="0"/>
              </a:rPr>
              <a:t>%%</a:t>
            </a:r>
            <a:r>
              <a:rPr lang="en-US" sz="1200" dirty="0">
                <a:effectLst/>
                <a:latin typeface="Calibri" panose="020F0502020204030204" pitchFamily="34" charset="0"/>
                <a:ea typeface="DengXian" panose="02010600030101010101" pitchFamily="2" charset="-122"/>
                <a:cs typeface="Times New Roman" panose="02020603050405020304" pitchFamily="18" charset="0"/>
              </a:rPr>
              <a:t>Zero-knowledge proof has been a pure theoretical protocol until the development of practical protocols in the past decade. These practical ZKP protocols bring many application over various areas. </a:t>
            </a:r>
          </a:p>
          <a:p>
            <a:endParaRPr lang="en-US" dirty="0"/>
          </a:p>
        </p:txBody>
      </p:sp>
      <p:sp>
        <p:nvSpPr>
          <p:cNvPr id="4" name="Slide Number Placeholder 3"/>
          <p:cNvSpPr>
            <a:spLocks noGrp="1"/>
          </p:cNvSpPr>
          <p:nvPr>
            <p:ph type="sldNum" sz="quarter" idx="5"/>
          </p:nvPr>
        </p:nvSpPr>
        <p:spPr/>
        <p:txBody>
          <a:bodyPr/>
          <a:lstStyle/>
          <a:p>
            <a:fld id="{87BE68E6-52F5-A140-9277-0222FCF0AE73}" type="slidenum">
              <a:rPr lang="en-US" smtClean="0"/>
              <a:t>9</a:t>
            </a:fld>
            <a:endParaRPr lang="en-US"/>
          </a:p>
        </p:txBody>
      </p:sp>
    </p:spTree>
    <p:extLst>
      <p:ext uri="{BB962C8B-B14F-4D97-AF65-F5344CB8AC3E}">
        <p14:creationId xmlns:p14="http://schemas.microsoft.com/office/powerpoint/2010/main" val="984428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FD6F-7987-8409-6AA6-CF7A58B91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7AB6F8-C384-7AEF-437D-439042A548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F15858-BCF1-0D5E-7831-303D2601343A}"/>
              </a:ext>
            </a:extLst>
          </p:cNvPr>
          <p:cNvSpPr>
            <a:spLocks noGrp="1"/>
          </p:cNvSpPr>
          <p:nvPr>
            <p:ph type="dt" sz="half" idx="10"/>
          </p:nvPr>
        </p:nvSpPr>
        <p:spPr/>
        <p:txBody>
          <a:bodyPr/>
          <a:lstStyle/>
          <a:p>
            <a:fld id="{D7FE33B9-FA3E-464F-A361-E3D0CA1481AE}" type="datetimeFigureOut">
              <a:rPr lang="en-US" smtClean="0"/>
              <a:t>7/20/23</a:t>
            </a:fld>
            <a:endParaRPr lang="en-US"/>
          </a:p>
        </p:txBody>
      </p:sp>
      <p:sp>
        <p:nvSpPr>
          <p:cNvPr id="5" name="Footer Placeholder 4">
            <a:extLst>
              <a:ext uri="{FF2B5EF4-FFF2-40B4-BE49-F238E27FC236}">
                <a16:creationId xmlns:a16="http://schemas.microsoft.com/office/drawing/2014/main" id="{90585357-8133-BF22-8C6F-8646E69B5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9CEE8-0864-6B49-D9AF-E3B651FAF794}"/>
              </a:ext>
            </a:extLst>
          </p:cNvPr>
          <p:cNvSpPr>
            <a:spLocks noGrp="1"/>
          </p:cNvSpPr>
          <p:nvPr>
            <p:ph type="sldNum" sz="quarter" idx="12"/>
          </p:nvPr>
        </p:nvSpPr>
        <p:spPr/>
        <p:txBody>
          <a:bodyPr/>
          <a:lstStyle/>
          <a:p>
            <a:fld id="{59BEE6D1-EE72-E44A-B025-D9FE9B2F6670}" type="slidenum">
              <a:rPr lang="en-US" smtClean="0"/>
              <a:t>‹#›</a:t>
            </a:fld>
            <a:endParaRPr lang="en-US"/>
          </a:p>
        </p:txBody>
      </p:sp>
    </p:spTree>
    <p:extLst>
      <p:ext uri="{BB962C8B-B14F-4D97-AF65-F5344CB8AC3E}">
        <p14:creationId xmlns:p14="http://schemas.microsoft.com/office/powerpoint/2010/main" val="410390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35DCA-7538-209F-CA9C-CA4386C561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3D3A23-1CA9-D0E7-CDA8-8AFB3AC684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DAE72-4CCC-FF10-12AB-17D7438C326B}"/>
              </a:ext>
            </a:extLst>
          </p:cNvPr>
          <p:cNvSpPr>
            <a:spLocks noGrp="1"/>
          </p:cNvSpPr>
          <p:nvPr>
            <p:ph type="dt" sz="half" idx="10"/>
          </p:nvPr>
        </p:nvSpPr>
        <p:spPr/>
        <p:txBody>
          <a:bodyPr/>
          <a:lstStyle/>
          <a:p>
            <a:fld id="{D7FE33B9-FA3E-464F-A361-E3D0CA1481AE}" type="datetimeFigureOut">
              <a:rPr lang="en-US" smtClean="0"/>
              <a:t>7/20/23</a:t>
            </a:fld>
            <a:endParaRPr lang="en-US"/>
          </a:p>
        </p:txBody>
      </p:sp>
      <p:sp>
        <p:nvSpPr>
          <p:cNvPr id="5" name="Footer Placeholder 4">
            <a:extLst>
              <a:ext uri="{FF2B5EF4-FFF2-40B4-BE49-F238E27FC236}">
                <a16:creationId xmlns:a16="http://schemas.microsoft.com/office/drawing/2014/main" id="{C068A3EB-C6D6-202C-C361-EEDA8959C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B6CE1-17E8-6496-384F-B2AB5AD8F911}"/>
              </a:ext>
            </a:extLst>
          </p:cNvPr>
          <p:cNvSpPr>
            <a:spLocks noGrp="1"/>
          </p:cNvSpPr>
          <p:nvPr>
            <p:ph type="sldNum" sz="quarter" idx="12"/>
          </p:nvPr>
        </p:nvSpPr>
        <p:spPr/>
        <p:txBody>
          <a:bodyPr/>
          <a:lstStyle/>
          <a:p>
            <a:fld id="{59BEE6D1-EE72-E44A-B025-D9FE9B2F6670}" type="slidenum">
              <a:rPr lang="en-US" smtClean="0"/>
              <a:t>‹#›</a:t>
            </a:fld>
            <a:endParaRPr lang="en-US"/>
          </a:p>
        </p:txBody>
      </p:sp>
    </p:spTree>
    <p:extLst>
      <p:ext uri="{BB962C8B-B14F-4D97-AF65-F5344CB8AC3E}">
        <p14:creationId xmlns:p14="http://schemas.microsoft.com/office/powerpoint/2010/main" val="3447120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741C59-6D33-2D74-6A7F-2BFB3396A1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762169-2CAC-0CE9-6A90-0BCF5AABC9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3053F-4DA7-2695-F687-262A4BF932D9}"/>
              </a:ext>
            </a:extLst>
          </p:cNvPr>
          <p:cNvSpPr>
            <a:spLocks noGrp="1"/>
          </p:cNvSpPr>
          <p:nvPr>
            <p:ph type="dt" sz="half" idx="10"/>
          </p:nvPr>
        </p:nvSpPr>
        <p:spPr/>
        <p:txBody>
          <a:bodyPr/>
          <a:lstStyle/>
          <a:p>
            <a:fld id="{D7FE33B9-FA3E-464F-A361-E3D0CA1481AE}" type="datetimeFigureOut">
              <a:rPr lang="en-US" smtClean="0"/>
              <a:t>7/20/23</a:t>
            </a:fld>
            <a:endParaRPr lang="en-US"/>
          </a:p>
        </p:txBody>
      </p:sp>
      <p:sp>
        <p:nvSpPr>
          <p:cNvPr id="5" name="Footer Placeholder 4">
            <a:extLst>
              <a:ext uri="{FF2B5EF4-FFF2-40B4-BE49-F238E27FC236}">
                <a16:creationId xmlns:a16="http://schemas.microsoft.com/office/drawing/2014/main" id="{D4B067C9-B651-0C5E-F2B0-695BE0782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F7A93-635E-19E8-C4A6-2E77D26933F8}"/>
              </a:ext>
            </a:extLst>
          </p:cNvPr>
          <p:cNvSpPr>
            <a:spLocks noGrp="1"/>
          </p:cNvSpPr>
          <p:nvPr>
            <p:ph type="sldNum" sz="quarter" idx="12"/>
          </p:nvPr>
        </p:nvSpPr>
        <p:spPr/>
        <p:txBody>
          <a:bodyPr/>
          <a:lstStyle/>
          <a:p>
            <a:fld id="{59BEE6D1-EE72-E44A-B025-D9FE9B2F6670}" type="slidenum">
              <a:rPr lang="en-US" smtClean="0"/>
              <a:t>‹#›</a:t>
            </a:fld>
            <a:endParaRPr lang="en-US"/>
          </a:p>
        </p:txBody>
      </p:sp>
    </p:spTree>
    <p:extLst>
      <p:ext uri="{BB962C8B-B14F-4D97-AF65-F5344CB8AC3E}">
        <p14:creationId xmlns:p14="http://schemas.microsoft.com/office/powerpoint/2010/main" val="3852174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410936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14E8-E8BC-FB4E-8CEA-934A1418D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A8FB0B-3FAD-993C-E865-9BF8CC5CD4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929CC-6037-B685-D676-0CC3496602A6}"/>
              </a:ext>
            </a:extLst>
          </p:cNvPr>
          <p:cNvSpPr>
            <a:spLocks noGrp="1"/>
          </p:cNvSpPr>
          <p:nvPr>
            <p:ph type="dt" sz="half" idx="10"/>
          </p:nvPr>
        </p:nvSpPr>
        <p:spPr/>
        <p:txBody>
          <a:bodyPr/>
          <a:lstStyle/>
          <a:p>
            <a:fld id="{D7FE33B9-FA3E-464F-A361-E3D0CA1481AE}" type="datetimeFigureOut">
              <a:rPr lang="en-US" smtClean="0"/>
              <a:t>7/20/23</a:t>
            </a:fld>
            <a:endParaRPr lang="en-US"/>
          </a:p>
        </p:txBody>
      </p:sp>
      <p:sp>
        <p:nvSpPr>
          <p:cNvPr id="5" name="Footer Placeholder 4">
            <a:extLst>
              <a:ext uri="{FF2B5EF4-FFF2-40B4-BE49-F238E27FC236}">
                <a16:creationId xmlns:a16="http://schemas.microsoft.com/office/drawing/2014/main" id="{807D4C29-5123-EFFA-A156-956A57AE4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04C4B-3B8F-2348-6522-C3942276A2E7}"/>
              </a:ext>
            </a:extLst>
          </p:cNvPr>
          <p:cNvSpPr>
            <a:spLocks noGrp="1"/>
          </p:cNvSpPr>
          <p:nvPr>
            <p:ph type="sldNum" sz="quarter" idx="12"/>
          </p:nvPr>
        </p:nvSpPr>
        <p:spPr/>
        <p:txBody>
          <a:bodyPr/>
          <a:lstStyle/>
          <a:p>
            <a:fld id="{59BEE6D1-EE72-E44A-B025-D9FE9B2F6670}" type="slidenum">
              <a:rPr lang="en-US" smtClean="0"/>
              <a:t>‹#›</a:t>
            </a:fld>
            <a:endParaRPr lang="en-US"/>
          </a:p>
        </p:txBody>
      </p:sp>
    </p:spTree>
    <p:extLst>
      <p:ext uri="{BB962C8B-B14F-4D97-AF65-F5344CB8AC3E}">
        <p14:creationId xmlns:p14="http://schemas.microsoft.com/office/powerpoint/2010/main" val="2247050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96AC-9C87-6F41-57B2-09105EB9C5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A79202-603D-1EDA-7D77-F216125D66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F9D00C-5CB2-BFD7-A35B-E7AE3E8903AE}"/>
              </a:ext>
            </a:extLst>
          </p:cNvPr>
          <p:cNvSpPr>
            <a:spLocks noGrp="1"/>
          </p:cNvSpPr>
          <p:nvPr>
            <p:ph type="dt" sz="half" idx="10"/>
          </p:nvPr>
        </p:nvSpPr>
        <p:spPr/>
        <p:txBody>
          <a:bodyPr/>
          <a:lstStyle/>
          <a:p>
            <a:fld id="{D7FE33B9-FA3E-464F-A361-E3D0CA1481AE}" type="datetimeFigureOut">
              <a:rPr lang="en-US" smtClean="0"/>
              <a:t>7/20/23</a:t>
            </a:fld>
            <a:endParaRPr lang="en-US"/>
          </a:p>
        </p:txBody>
      </p:sp>
      <p:sp>
        <p:nvSpPr>
          <p:cNvPr id="5" name="Footer Placeholder 4">
            <a:extLst>
              <a:ext uri="{FF2B5EF4-FFF2-40B4-BE49-F238E27FC236}">
                <a16:creationId xmlns:a16="http://schemas.microsoft.com/office/drawing/2014/main" id="{9869BD96-2A1A-9055-1D7A-3E4334640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31960-A208-3959-2235-41037E9ABBFF}"/>
              </a:ext>
            </a:extLst>
          </p:cNvPr>
          <p:cNvSpPr>
            <a:spLocks noGrp="1"/>
          </p:cNvSpPr>
          <p:nvPr>
            <p:ph type="sldNum" sz="quarter" idx="12"/>
          </p:nvPr>
        </p:nvSpPr>
        <p:spPr/>
        <p:txBody>
          <a:bodyPr/>
          <a:lstStyle/>
          <a:p>
            <a:fld id="{59BEE6D1-EE72-E44A-B025-D9FE9B2F6670}" type="slidenum">
              <a:rPr lang="en-US" smtClean="0"/>
              <a:t>‹#›</a:t>
            </a:fld>
            <a:endParaRPr lang="en-US"/>
          </a:p>
        </p:txBody>
      </p:sp>
    </p:spTree>
    <p:extLst>
      <p:ext uri="{BB962C8B-B14F-4D97-AF65-F5344CB8AC3E}">
        <p14:creationId xmlns:p14="http://schemas.microsoft.com/office/powerpoint/2010/main" val="284672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7F1BD-14AE-8E8F-21E0-1A98DB3EF7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E89038-D819-65AC-1F45-650D69857A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162F96-4983-B04D-686C-82AA6D7AFE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B2512A-7886-C8F2-65B0-B3D7EABD70E5}"/>
              </a:ext>
            </a:extLst>
          </p:cNvPr>
          <p:cNvSpPr>
            <a:spLocks noGrp="1"/>
          </p:cNvSpPr>
          <p:nvPr>
            <p:ph type="dt" sz="half" idx="10"/>
          </p:nvPr>
        </p:nvSpPr>
        <p:spPr/>
        <p:txBody>
          <a:bodyPr/>
          <a:lstStyle/>
          <a:p>
            <a:fld id="{D7FE33B9-FA3E-464F-A361-E3D0CA1481AE}" type="datetimeFigureOut">
              <a:rPr lang="en-US" smtClean="0"/>
              <a:t>7/20/23</a:t>
            </a:fld>
            <a:endParaRPr lang="en-US"/>
          </a:p>
        </p:txBody>
      </p:sp>
      <p:sp>
        <p:nvSpPr>
          <p:cNvPr id="6" name="Footer Placeholder 5">
            <a:extLst>
              <a:ext uri="{FF2B5EF4-FFF2-40B4-BE49-F238E27FC236}">
                <a16:creationId xmlns:a16="http://schemas.microsoft.com/office/drawing/2014/main" id="{2B09CE24-CDEF-6B77-E3A0-C933C43E8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A2D7FD-1F99-E6C1-87FC-DAA7E4D5A3D8}"/>
              </a:ext>
            </a:extLst>
          </p:cNvPr>
          <p:cNvSpPr>
            <a:spLocks noGrp="1"/>
          </p:cNvSpPr>
          <p:nvPr>
            <p:ph type="sldNum" sz="quarter" idx="12"/>
          </p:nvPr>
        </p:nvSpPr>
        <p:spPr/>
        <p:txBody>
          <a:bodyPr/>
          <a:lstStyle/>
          <a:p>
            <a:fld id="{59BEE6D1-EE72-E44A-B025-D9FE9B2F6670}" type="slidenum">
              <a:rPr lang="en-US" smtClean="0"/>
              <a:t>‹#›</a:t>
            </a:fld>
            <a:endParaRPr lang="en-US"/>
          </a:p>
        </p:txBody>
      </p:sp>
    </p:spTree>
    <p:extLst>
      <p:ext uri="{BB962C8B-B14F-4D97-AF65-F5344CB8AC3E}">
        <p14:creationId xmlns:p14="http://schemas.microsoft.com/office/powerpoint/2010/main" val="288256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163F6-F0F2-718A-17DD-D7ABE814A1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38A2B7-1395-401D-719A-7ECB9F10E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2D945E-3249-5BAD-76D4-59571A32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999A31-2C36-A661-984B-EB7294AF61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448DE-046A-F819-581A-D44651426B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BAB4AC-3499-240E-3AAB-7EA3F20FB5D5}"/>
              </a:ext>
            </a:extLst>
          </p:cNvPr>
          <p:cNvSpPr>
            <a:spLocks noGrp="1"/>
          </p:cNvSpPr>
          <p:nvPr>
            <p:ph type="dt" sz="half" idx="10"/>
          </p:nvPr>
        </p:nvSpPr>
        <p:spPr/>
        <p:txBody>
          <a:bodyPr/>
          <a:lstStyle/>
          <a:p>
            <a:fld id="{D7FE33B9-FA3E-464F-A361-E3D0CA1481AE}" type="datetimeFigureOut">
              <a:rPr lang="en-US" smtClean="0"/>
              <a:t>7/20/23</a:t>
            </a:fld>
            <a:endParaRPr lang="en-US"/>
          </a:p>
        </p:txBody>
      </p:sp>
      <p:sp>
        <p:nvSpPr>
          <p:cNvPr id="8" name="Footer Placeholder 7">
            <a:extLst>
              <a:ext uri="{FF2B5EF4-FFF2-40B4-BE49-F238E27FC236}">
                <a16:creationId xmlns:a16="http://schemas.microsoft.com/office/drawing/2014/main" id="{52787BAC-D0F7-8CC9-FD2E-798F01454B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9514C9-16AB-95D7-B93B-1B26DF2410D1}"/>
              </a:ext>
            </a:extLst>
          </p:cNvPr>
          <p:cNvSpPr>
            <a:spLocks noGrp="1"/>
          </p:cNvSpPr>
          <p:nvPr>
            <p:ph type="sldNum" sz="quarter" idx="12"/>
          </p:nvPr>
        </p:nvSpPr>
        <p:spPr/>
        <p:txBody>
          <a:bodyPr/>
          <a:lstStyle/>
          <a:p>
            <a:fld id="{59BEE6D1-EE72-E44A-B025-D9FE9B2F6670}" type="slidenum">
              <a:rPr lang="en-US" smtClean="0"/>
              <a:t>‹#›</a:t>
            </a:fld>
            <a:endParaRPr lang="en-US"/>
          </a:p>
        </p:txBody>
      </p:sp>
    </p:spTree>
    <p:extLst>
      <p:ext uri="{BB962C8B-B14F-4D97-AF65-F5344CB8AC3E}">
        <p14:creationId xmlns:p14="http://schemas.microsoft.com/office/powerpoint/2010/main" val="3218359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F3F7-03A7-AC7B-9028-CE7CE26265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9610D5-692C-35BC-8B9E-AEBD307A3069}"/>
              </a:ext>
            </a:extLst>
          </p:cNvPr>
          <p:cNvSpPr>
            <a:spLocks noGrp="1"/>
          </p:cNvSpPr>
          <p:nvPr>
            <p:ph type="dt" sz="half" idx="10"/>
          </p:nvPr>
        </p:nvSpPr>
        <p:spPr/>
        <p:txBody>
          <a:bodyPr/>
          <a:lstStyle/>
          <a:p>
            <a:fld id="{D7FE33B9-FA3E-464F-A361-E3D0CA1481AE}" type="datetimeFigureOut">
              <a:rPr lang="en-US" smtClean="0"/>
              <a:t>7/20/23</a:t>
            </a:fld>
            <a:endParaRPr lang="en-US"/>
          </a:p>
        </p:txBody>
      </p:sp>
      <p:sp>
        <p:nvSpPr>
          <p:cNvPr id="4" name="Footer Placeholder 3">
            <a:extLst>
              <a:ext uri="{FF2B5EF4-FFF2-40B4-BE49-F238E27FC236}">
                <a16:creationId xmlns:a16="http://schemas.microsoft.com/office/drawing/2014/main" id="{3F98B273-6ADA-1D53-CF18-7C1D64204A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40D8E1-C710-98AD-15C6-211BB719F522}"/>
              </a:ext>
            </a:extLst>
          </p:cNvPr>
          <p:cNvSpPr>
            <a:spLocks noGrp="1"/>
          </p:cNvSpPr>
          <p:nvPr>
            <p:ph type="sldNum" sz="quarter" idx="12"/>
          </p:nvPr>
        </p:nvSpPr>
        <p:spPr/>
        <p:txBody>
          <a:bodyPr/>
          <a:lstStyle/>
          <a:p>
            <a:fld id="{59BEE6D1-EE72-E44A-B025-D9FE9B2F6670}" type="slidenum">
              <a:rPr lang="en-US" smtClean="0"/>
              <a:t>‹#›</a:t>
            </a:fld>
            <a:endParaRPr lang="en-US"/>
          </a:p>
        </p:txBody>
      </p:sp>
    </p:spTree>
    <p:extLst>
      <p:ext uri="{BB962C8B-B14F-4D97-AF65-F5344CB8AC3E}">
        <p14:creationId xmlns:p14="http://schemas.microsoft.com/office/powerpoint/2010/main" val="1398489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79E2DD-978D-5734-F893-FE5F10FEAE64}"/>
              </a:ext>
            </a:extLst>
          </p:cNvPr>
          <p:cNvSpPr>
            <a:spLocks noGrp="1"/>
          </p:cNvSpPr>
          <p:nvPr>
            <p:ph type="dt" sz="half" idx="10"/>
          </p:nvPr>
        </p:nvSpPr>
        <p:spPr/>
        <p:txBody>
          <a:bodyPr/>
          <a:lstStyle/>
          <a:p>
            <a:fld id="{D7FE33B9-FA3E-464F-A361-E3D0CA1481AE}" type="datetimeFigureOut">
              <a:rPr lang="en-US" smtClean="0"/>
              <a:t>7/20/23</a:t>
            </a:fld>
            <a:endParaRPr lang="en-US"/>
          </a:p>
        </p:txBody>
      </p:sp>
      <p:sp>
        <p:nvSpPr>
          <p:cNvPr id="3" name="Footer Placeholder 2">
            <a:extLst>
              <a:ext uri="{FF2B5EF4-FFF2-40B4-BE49-F238E27FC236}">
                <a16:creationId xmlns:a16="http://schemas.microsoft.com/office/drawing/2014/main" id="{465D21BA-3B17-64C2-AF5B-39C0FCEC46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7EBF09-CC84-478A-0DB4-2678515E9840}"/>
              </a:ext>
            </a:extLst>
          </p:cNvPr>
          <p:cNvSpPr>
            <a:spLocks noGrp="1"/>
          </p:cNvSpPr>
          <p:nvPr>
            <p:ph type="sldNum" sz="quarter" idx="12"/>
          </p:nvPr>
        </p:nvSpPr>
        <p:spPr/>
        <p:txBody>
          <a:bodyPr/>
          <a:lstStyle/>
          <a:p>
            <a:fld id="{59BEE6D1-EE72-E44A-B025-D9FE9B2F6670}" type="slidenum">
              <a:rPr lang="en-US" smtClean="0"/>
              <a:t>‹#›</a:t>
            </a:fld>
            <a:endParaRPr lang="en-US"/>
          </a:p>
        </p:txBody>
      </p:sp>
    </p:spTree>
    <p:extLst>
      <p:ext uri="{BB962C8B-B14F-4D97-AF65-F5344CB8AC3E}">
        <p14:creationId xmlns:p14="http://schemas.microsoft.com/office/powerpoint/2010/main" val="970098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5ABB-1D8C-0C88-1D7E-D9F09063AE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17A19F-074C-13C6-1FBF-7793AA8CAD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A1231A-8D07-B16E-800D-37B4F9914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5E7E0-A3E4-0E1B-A705-1F6DCA26B8B5}"/>
              </a:ext>
            </a:extLst>
          </p:cNvPr>
          <p:cNvSpPr>
            <a:spLocks noGrp="1"/>
          </p:cNvSpPr>
          <p:nvPr>
            <p:ph type="dt" sz="half" idx="10"/>
          </p:nvPr>
        </p:nvSpPr>
        <p:spPr/>
        <p:txBody>
          <a:bodyPr/>
          <a:lstStyle/>
          <a:p>
            <a:fld id="{D7FE33B9-FA3E-464F-A361-E3D0CA1481AE}" type="datetimeFigureOut">
              <a:rPr lang="en-US" smtClean="0"/>
              <a:t>7/20/23</a:t>
            </a:fld>
            <a:endParaRPr lang="en-US"/>
          </a:p>
        </p:txBody>
      </p:sp>
      <p:sp>
        <p:nvSpPr>
          <p:cNvPr id="6" name="Footer Placeholder 5">
            <a:extLst>
              <a:ext uri="{FF2B5EF4-FFF2-40B4-BE49-F238E27FC236}">
                <a16:creationId xmlns:a16="http://schemas.microsoft.com/office/drawing/2014/main" id="{6919F418-46B6-A86C-AD5F-F8791D961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EFF21-2743-10A9-9BF7-0B62EE829BC6}"/>
              </a:ext>
            </a:extLst>
          </p:cNvPr>
          <p:cNvSpPr>
            <a:spLocks noGrp="1"/>
          </p:cNvSpPr>
          <p:nvPr>
            <p:ph type="sldNum" sz="quarter" idx="12"/>
          </p:nvPr>
        </p:nvSpPr>
        <p:spPr/>
        <p:txBody>
          <a:bodyPr/>
          <a:lstStyle/>
          <a:p>
            <a:fld id="{59BEE6D1-EE72-E44A-B025-D9FE9B2F6670}" type="slidenum">
              <a:rPr lang="en-US" smtClean="0"/>
              <a:t>‹#›</a:t>
            </a:fld>
            <a:endParaRPr lang="en-US"/>
          </a:p>
        </p:txBody>
      </p:sp>
    </p:spTree>
    <p:extLst>
      <p:ext uri="{BB962C8B-B14F-4D97-AF65-F5344CB8AC3E}">
        <p14:creationId xmlns:p14="http://schemas.microsoft.com/office/powerpoint/2010/main" val="1183608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1268-5E4C-992C-0AA9-E0CBFC83A5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D43B60-E612-88E2-2872-25A80CE4B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333D26-4DCC-C862-1DEE-14151B564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8FE3AD-FCEA-F540-19B2-7E2DE9409DA9}"/>
              </a:ext>
            </a:extLst>
          </p:cNvPr>
          <p:cNvSpPr>
            <a:spLocks noGrp="1"/>
          </p:cNvSpPr>
          <p:nvPr>
            <p:ph type="dt" sz="half" idx="10"/>
          </p:nvPr>
        </p:nvSpPr>
        <p:spPr/>
        <p:txBody>
          <a:bodyPr/>
          <a:lstStyle/>
          <a:p>
            <a:fld id="{D7FE33B9-FA3E-464F-A361-E3D0CA1481AE}" type="datetimeFigureOut">
              <a:rPr lang="en-US" smtClean="0"/>
              <a:t>7/20/23</a:t>
            </a:fld>
            <a:endParaRPr lang="en-US"/>
          </a:p>
        </p:txBody>
      </p:sp>
      <p:sp>
        <p:nvSpPr>
          <p:cNvPr id="6" name="Footer Placeholder 5">
            <a:extLst>
              <a:ext uri="{FF2B5EF4-FFF2-40B4-BE49-F238E27FC236}">
                <a16:creationId xmlns:a16="http://schemas.microsoft.com/office/drawing/2014/main" id="{7CD5CDEF-A997-857D-9EA4-C9827B081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4A469-1850-1660-B278-BB2D2D47AC9A}"/>
              </a:ext>
            </a:extLst>
          </p:cNvPr>
          <p:cNvSpPr>
            <a:spLocks noGrp="1"/>
          </p:cNvSpPr>
          <p:nvPr>
            <p:ph type="sldNum" sz="quarter" idx="12"/>
          </p:nvPr>
        </p:nvSpPr>
        <p:spPr/>
        <p:txBody>
          <a:bodyPr/>
          <a:lstStyle/>
          <a:p>
            <a:fld id="{59BEE6D1-EE72-E44A-B025-D9FE9B2F6670}" type="slidenum">
              <a:rPr lang="en-US" smtClean="0"/>
              <a:t>‹#›</a:t>
            </a:fld>
            <a:endParaRPr lang="en-US"/>
          </a:p>
        </p:txBody>
      </p:sp>
    </p:spTree>
    <p:extLst>
      <p:ext uri="{BB962C8B-B14F-4D97-AF65-F5344CB8AC3E}">
        <p14:creationId xmlns:p14="http://schemas.microsoft.com/office/powerpoint/2010/main" val="2879168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583662-E2EC-6679-0E71-B2F005468B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EDCA41-C2B4-5F8A-2BE5-459579F230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DC787-40C3-88DE-AD95-E25496761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E33B9-FA3E-464F-A361-E3D0CA1481AE}" type="datetimeFigureOut">
              <a:rPr lang="en-US" smtClean="0"/>
              <a:t>7/20/23</a:t>
            </a:fld>
            <a:endParaRPr lang="en-US"/>
          </a:p>
        </p:txBody>
      </p:sp>
      <p:sp>
        <p:nvSpPr>
          <p:cNvPr id="5" name="Footer Placeholder 4">
            <a:extLst>
              <a:ext uri="{FF2B5EF4-FFF2-40B4-BE49-F238E27FC236}">
                <a16:creationId xmlns:a16="http://schemas.microsoft.com/office/drawing/2014/main" id="{FFB015A7-23D9-FBCF-9790-502EA6FEF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023D38-E494-C7F5-AD01-B51F507F8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EE6D1-EE72-E44A-B025-D9FE9B2F6670}" type="slidenum">
              <a:rPr lang="en-US" smtClean="0"/>
              <a:t>‹#›</a:t>
            </a:fld>
            <a:endParaRPr lang="en-US"/>
          </a:p>
        </p:txBody>
      </p:sp>
    </p:spTree>
    <p:extLst>
      <p:ext uri="{BB962C8B-B14F-4D97-AF65-F5344CB8AC3E}">
        <p14:creationId xmlns:p14="http://schemas.microsoft.com/office/powerpoint/2010/main" val="4179884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0.tif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6.jpe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14.pn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14.png"/><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21.xml"/><Relationship Id="rId16"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13"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25.xml"/><Relationship Id="rId16" Type="http://schemas.openxmlformats.org/officeDocument/2006/relationships/image" Target="NULL"/><Relationship Id="rId1" Type="http://schemas.openxmlformats.org/officeDocument/2006/relationships/slideLayout" Target="../slideLayouts/slideLayout2.xml"/><Relationship Id="rId11"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2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hyperlink" Target="https://openclipart.org/detail/22179/fwd__bubble_hand_drawn-by-rejon-177666" TargetMode="External"/><Relationship Id="rId13" Type="http://schemas.openxmlformats.org/officeDocument/2006/relationships/image" Target="NULL"/><Relationship Id="rId3" Type="http://schemas.openxmlformats.org/officeDocument/2006/relationships/image" Target="../media/image13.png"/><Relationship Id="rId7" Type="http://schemas.openxmlformats.org/officeDocument/2006/relationships/image" Target="../media/image72.png"/><Relationship Id="rId12" Type="http://schemas.openxmlformats.org/officeDocument/2006/relationships/image" Target="NUL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pngimg.com/download/18380" TargetMode="External"/><Relationship Id="rId11" Type="http://schemas.openxmlformats.org/officeDocument/2006/relationships/image" Target="NULL"/><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14.png"/><Relationship Id="rId9" Type="http://schemas.openxmlformats.org/officeDocument/2006/relationships/image"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media/image73.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14.png"/><Relationship Id="rId9"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14.png"/><Relationship Id="rId9" Type="http://schemas.openxmlformats.org/officeDocument/2006/relationships/image" Target="NUL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NUL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0.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14.png"/><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3.png"/><Relationship Id="rId7" Type="http://schemas.openxmlformats.org/officeDocument/2006/relationships/image" Target="../media/image20.tif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16.jpe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3" Type="http://schemas.openxmlformats.org/officeDocument/2006/relationships/hyperlink" Target="https://sh.wikipedia.org/wiki/Univerzitet_Yale" TargetMode="External"/><Relationship Id="rId18" Type="http://schemas.openxmlformats.org/officeDocument/2006/relationships/image" Target="../media/image138.png"/><Relationship Id="rId26" Type="http://schemas.openxmlformats.org/officeDocument/2006/relationships/image" Target="../media/image144.png"/><Relationship Id="rId39" Type="http://schemas.openxmlformats.org/officeDocument/2006/relationships/image" Target="../media/image157.jpeg"/><Relationship Id="rId21" Type="http://schemas.openxmlformats.org/officeDocument/2006/relationships/image" Target="../media/image140.png"/><Relationship Id="rId34" Type="http://schemas.openxmlformats.org/officeDocument/2006/relationships/image" Target="../media/image152.jpeg"/><Relationship Id="rId7" Type="http://schemas.openxmlformats.org/officeDocument/2006/relationships/hyperlink" Target="https://researchoutreach.org/articles/shining-light-photochemical-dynamics/" TargetMode="External"/><Relationship Id="rId12" Type="http://schemas.openxmlformats.org/officeDocument/2006/relationships/image" Target="../media/image135.png"/><Relationship Id="rId17" Type="http://schemas.openxmlformats.org/officeDocument/2006/relationships/hyperlink" Target="https://health-innovations.org/texas-am-university-3/" TargetMode="External"/><Relationship Id="rId25" Type="http://schemas.openxmlformats.org/officeDocument/2006/relationships/image" Target="../media/image143.png"/><Relationship Id="rId33" Type="http://schemas.openxmlformats.org/officeDocument/2006/relationships/image" Target="../media/image151.jpeg"/><Relationship Id="rId38" Type="http://schemas.openxmlformats.org/officeDocument/2006/relationships/image" Target="../media/image156.png"/><Relationship Id="rId2" Type="http://schemas.openxmlformats.org/officeDocument/2006/relationships/notesSlide" Target="../notesSlides/notesSlide61.xml"/><Relationship Id="rId16" Type="http://schemas.openxmlformats.org/officeDocument/2006/relationships/image" Target="../media/image137.png"/><Relationship Id="rId20" Type="http://schemas.openxmlformats.org/officeDocument/2006/relationships/image" Target="../media/image139.png"/><Relationship Id="rId29"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31.jpg"/><Relationship Id="rId11" Type="http://schemas.openxmlformats.org/officeDocument/2006/relationships/image" Target="../media/image134.png"/><Relationship Id="rId24" Type="http://schemas.openxmlformats.org/officeDocument/2006/relationships/image" Target="../media/image142.png"/><Relationship Id="rId32" Type="http://schemas.openxmlformats.org/officeDocument/2006/relationships/image" Target="../media/image150.jpeg"/><Relationship Id="rId37" Type="http://schemas.openxmlformats.org/officeDocument/2006/relationships/image" Target="../media/image155.png"/><Relationship Id="rId5" Type="http://schemas.openxmlformats.org/officeDocument/2006/relationships/image" Target="../media/image130.jpeg"/><Relationship Id="rId15" Type="http://schemas.openxmlformats.org/officeDocument/2006/relationships/hyperlink" Target="https://en.wikipedia.org/wiki/Massachusetts_Institute_of_Technology" TargetMode="External"/><Relationship Id="rId23" Type="http://schemas.openxmlformats.org/officeDocument/2006/relationships/image" Target="../media/image141.png"/><Relationship Id="rId28" Type="http://schemas.openxmlformats.org/officeDocument/2006/relationships/image" Target="../media/image146.png"/><Relationship Id="rId36" Type="http://schemas.openxmlformats.org/officeDocument/2006/relationships/image" Target="../media/image154.png"/><Relationship Id="rId10" Type="http://schemas.openxmlformats.org/officeDocument/2006/relationships/image" Target="../media/image133.png"/><Relationship Id="rId19" Type="http://schemas.openxmlformats.org/officeDocument/2006/relationships/hyperlink" Target="https://freepngimg.com/png/60060-blue-symbol-square-facebook-social-free-download-png-hd" TargetMode="External"/><Relationship Id="rId31" Type="http://schemas.openxmlformats.org/officeDocument/2006/relationships/image" Target="../media/image149.jpeg"/><Relationship Id="rId4" Type="http://schemas.openxmlformats.org/officeDocument/2006/relationships/image" Target="../media/image129.jpeg"/><Relationship Id="rId9" Type="http://schemas.openxmlformats.org/officeDocument/2006/relationships/hyperlink" Target="https://universityinnovation.org/wiki/Carlton_Reeves" TargetMode="External"/><Relationship Id="rId14" Type="http://schemas.openxmlformats.org/officeDocument/2006/relationships/image" Target="../media/image136.png"/><Relationship Id="rId22" Type="http://schemas.openxmlformats.org/officeDocument/2006/relationships/hyperlink" Target="https://en.wikipedia.org/wiki/Virginia_Tech_Hokies" TargetMode="External"/><Relationship Id="rId27" Type="http://schemas.openxmlformats.org/officeDocument/2006/relationships/image" Target="../media/image145.png"/><Relationship Id="rId30" Type="http://schemas.openxmlformats.org/officeDocument/2006/relationships/image" Target="../media/image148.jpeg"/><Relationship Id="rId35" Type="http://schemas.openxmlformats.org/officeDocument/2006/relationships/image" Target="../media/image153.jpeg"/><Relationship Id="rId8" Type="http://schemas.openxmlformats.org/officeDocument/2006/relationships/image" Target="../media/image132.png"/><Relationship Id="rId3" Type="http://schemas.openxmlformats.org/officeDocument/2006/relationships/image" Target="../media/image128.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14.png"/><Relationship Id="rId12" Type="http://schemas.openxmlformats.org/officeDocument/2006/relationships/image" Target="NUL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6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media/image13.png"/><Relationship Id="rId3" Type="http://schemas.openxmlformats.org/officeDocument/2006/relationships/image" Target="NUL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NULL"/><Relationship Id="rId19" Type="http://schemas.openxmlformats.org/officeDocument/2006/relationships/image" Target="../media/image14.png"/><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s>
</file>

<file path=ppt/slides/_rels/slide6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NULL"/><Relationship Id="rId4" Type="http://schemas.openxmlformats.org/officeDocument/2006/relationships/image" Target="../media/image13.png"/><Relationship Id="rId9" Type="http://schemas.openxmlformats.org/officeDocument/2006/relationships/image" Target="NULL"/></Relationships>
</file>

<file path=ppt/slides/_rels/slide6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58.png"/><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21.jpeg"/><Relationship Id="rId4" Type="http://schemas.openxmlformats.org/officeDocument/2006/relationships/image" Target="../media/image14.png"/><Relationship Id="rId9" Type="http://schemas.openxmlformats.org/officeDocument/2006/relationships/image" Target="../media/image159.jpeg"/></Relationships>
</file>

<file path=ppt/slides/_rels/slide6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15.pn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NUL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1D233-8AFC-BC47-98CD-D6200AB8A462}"/>
              </a:ext>
            </a:extLst>
          </p:cNvPr>
          <p:cNvSpPr>
            <a:spLocks noGrp="1"/>
          </p:cNvSpPr>
          <p:nvPr>
            <p:ph type="ctrTitle"/>
          </p:nvPr>
        </p:nvSpPr>
        <p:spPr>
          <a:xfrm>
            <a:off x="74547" y="1615981"/>
            <a:ext cx="12042906" cy="1193483"/>
          </a:xfrm>
        </p:spPr>
        <p:txBody>
          <a:bodyPr>
            <a:noAutofit/>
          </a:bodyPr>
          <a:lstStyle/>
          <a:p>
            <a:r>
              <a:rPr lang="en-US" sz="4400" b="1" dirty="0">
                <a:latin typeface="Arial" panose="020B0604020202020204" pitchFamily="34" charset="0"/>
                <a:cs typeface="Arial" panose="020B0604020202020204" pitchFamily="34" charset="0"/>
              </a:rPr>
              <a:t>Efficient Zero-Knowledge Proofs:</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 </a:t>
            </a:r>
            <a:r>
              <a:rPr lang="en-US" sz="4400" b="1" dirty="0">
                <a:solidFill>
                  <a:srgbClr val="0070C0"/>
                </a:solidFill>
                <a:latin typeface="Arial" panose="020B0604020202020204" pitchFamily="34" charset="0"/>
                <a:cs typeface="Arial" panose="020B0604020202020204" pitchFamily="34" charset="0"/>
              </a:rPr>
              <a:t>Theory</a:t>
            </a:r>
            <a:r>
              <a:rPr lang="en-US" sz="4400" b="1" dirty="0">
                <a:latin typeface="Arial" panose="020B0604020202020204" pitchFamily="34" charset="0"/>
                <a:cs typeface="Arial" panose="020B0604020202020204" pitchFamily="34" charset="0"/>
              </a:rPr>
              <a:t> and </a:t>
            </a:r>
            <a:r>
              <a:rPr lang="en-US" sz="4400" b="1" dirty="0">
                <a:solidFill>
                  <a:srgbClr val="00B050"/>
                </a:solidFill>
                <a:latin typeface="Arial" panose="020B0604020202020204" pitchFamily="34" charset="0"/>
                <a:cs typeface="Arial" panose="020B0604020202020204" pitchFamily="34" charset="0"/>
              </a:rPr>
              <a:t>Practice</a:t>
            </a:r>
          </a:p>
        </p:txBody>
      </p:sp>
      <p:sp>
        <p:nvSpPr>
          <p:cNvPr id="3" name="Subtitle 2">
            <a:extLst>
              <a:ext uri="{FF2B5EF4-FFF2-40B4-BE49-F238E27FC236}">
                <a16:creationId xmlns:a16="http://schemas.microsoft.com/office/drawing/2014/main" id="{DBB81D63-E4D1-AB4D-AB16-EFB3A2D7897B}"/>
              </a:ext>
            </a:extLst>
          </p:cNvPr>
          <p:cNvSpPr>
            <a:spLocks noGrp="1"/>
          </p:cNvSpPr>
          <p:nvPr>
            <p:ph type="subTitle" idx="1"/>
          </p:nvPr>
        </p:nvSpPr>
        <p:spPr>
          <a:xfrm>
            <a:off x="1619532" y="3029420"/>
            <a:ext cx="9144000" cy="1193483"/>
          </a:xfrm>
        </p:spPr>
        <p:txBody>
          <a:bodyPr>
            <a:noAutofit/>
          </a:bodyPr>
          <a:lstStyle/>
          <a:p>
            <a:r>
              <a:rPr lang="en-US" sz="3200" dirty="0" err="1">
                <a:latin typeface="Arial" panose="020B0604020202020204" pitchFamily="34" charset="0"/>
                <a:cs typeface="Arial" panose="020B0604020202020204" pitchFamily="34" charset="0"/>
              </a:rPr>
              <a:t>Jiaheng</a:t>
            </a:r>
            <a:r>
              <a:rPr lang="en-US" sz="3200" dirty="0">
                <a:latin typeface="Arial" panose="020B0604020202020204" pitchFamily="34" charset="0"/>
                <a:cs typeface="Arial" panose="020B0604020202020204" pitchFamily="34" charset="0"/>
              </a:rPr>
              <a:t> Zhang</a:t>
            </a:r>
          </a:p>
          <a:p>
            <a:r>
              <a:rPr lang="en-US" sz="3200" dirty="0">
                <a:latin typeface="Arial" panose="020B0604020202020204" pitchFamily="34" charset="0"/>
                <a:cs typeface="Arial" panose="020B0604020202020204" pitchFamily="34" charset="0"/>
              </a:rPr>
              <a:t>jiahengzhang1996@gmail.com</a:t>
            </a:r>
          </a:p>
        </p:txBody>
      </p:sp>
      <p:sp>
        <p:nvSpPr>
          <p:cNvPr id="4" name="Slide Number Placeholder 3">
            <a:extLst>
              <a:ext uri="{FF2B5EF4-FFF2-40B4-BE49-F238E27FC236}">
                <a16:creationId xmlns:a16="http://schemas.microsoft.com/office/drawing/2014/main" id="{BFAB1504-C8D4-3C02-2A14-25FB2CB5CCC3}"/>
              </a:ext>
            </a:extLst>
          </p:cNvPr>
          <p:cNvSpPr>
            <a:spLocks noGrp="1"/>
          </p:cNvSpPr>
          <p:nvPr>
            <p:ph type="sldNum" sz="quarter" idx="12"/>
          </p:nvPr>
        </p:nvSpPr>
        <p:spPr/>
        <p:txBody>
          <a:bodyPr/>
          <a:lstStyle/>
          <a:p>
            <a:fld id="{925B9A89-1D3B-7042-A946-06694786D8F6}" type="slidenum">
              <a:rPr lang="en-US" smtClean="0"/>
              <a:t>1</a:t>
            </a:fld>
            <a:endParaRPr lang="en-US"/>
          </a:p>
        </p:txBody>
      </p:sp>
      <p:pic>
        <p:nvPicPr>
          <p:cNvPr id="1026" name="Picture 2" descr="NUS Identity - Logo Colour and Background">
            <a:extLst>
              <a:ext uri="{FF2B5EF4-FFF2-40B4-BE49-F238E27FC236}">
                <a16:creationId xmlns:a16="http://schemas.microsoft.com/office/drawing/2014/main" id="{23F7012A-B98B-03BA-A42D-687CFF964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082" y="4116585"/>
            <a:ext cx="3946450" cy="24509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hape&#10;&#10;Description automatically generated with medium confidence">
            <a:extLst>
              <a:ext uri="{FF2B5EF4-FFF2-40B4-BE49-F238E27FC236}">
                <a16:creationId xmlns:a16="http://schemas.microsoft.com/office/drawing/2014/main" id="{A9C4C106-7E6A-0514-35E7-BC68CCA64AB4}"/>
              </a:ext>
            </a:extLst>
          </p:cNvPr>
          <p:cNvPicPr>
            <a:picLocks noChangeAspect="1"/>
          </p:cNvPicPr>
          <p:nvPr/>
        </p:nvPicPr>
        <p:blipFill>
          <a:blip r:embed="rId4"/>
          <a:stretch>
            <a:fillRect/>
          </a:stretch>
        </p:blipFill>
        <p:spPr>
          <a:xfrm>
            <a:off x="5746468" y="4022819"/>
            <a:ext cx="4826000" cy="2438400"/>
          </a:xfrm>
          <a:prstGeom prst="rect">
            <a:avLst/>
          </a:prstGeom>
        </p:spPr>
      </p:pic>
    </p:spTree>
    <p:extLst>
      <p:ext uri="{BB962C8B-B14F-4D97-AF65-F5344CB8AC3E}">
        <p14:creationId xmlns:p14="http://schemas.microsoft.com/office/powerpoint/2010/main" val="3326036042"/>
      </p:ext>
    </p:extLst>
  </p:cSld>
  <p:clrMapOvr>
    <a:masterClrMapping/>
  </p:clrMapOvr>
  <mc:AlternateContent xmlns:mc="http://schemas.openxmlformats.org/markup-compatibility/2006" xmlns:p14="http://schemas.microsoft.com/office/powerpoint/2010/main">
    <mc:Choice Requires="p14">
      <p:transition spd="slow" p14:dur="2000" advTm="2729"/>
    </mc:Choice>
    <mc:Fallback xmlns="">
      <p:transition spd="slow" advTm="27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Image result for proof">
            <a:extLst>
              <a:ext uri="{FF2B5EF4-FFF2-40B4-BE49-F238E27FC236}">
                <a16:creationId xmlns:a16="http://schemas.microsoft.com/office/drawing/2014/main" id="{DD09657D-4169-A805-866A-54D080E470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9381" y="4911941"/>
            <a:ext cx="1670508" cy="7855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EEE1AC-34DD-E9BD-181D-ADDC1497881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Applications on Machine Learning</a:t>
            </a:r>
          </a:p>
        </p:txBody>
      </p:sp>
      <p:grpSp>
        <p:nvGrpSpPr>
          <p:cNvPr id="4" name="Group 3">
            <a:extLst>
              <a:ext uri="{FF2B5EF4-FFF2-40B4-BE49-F238E27FC236}">
                <a16:creationId xmlns:a16="http://schemas.microsoft.com/office/drawing/2014/main" id="{36FA8248-8F04-BAB1-FA0B-3BB97B4F250F}"/>
              </a:ext>
            </a:extLst>
          </p:cNvPr>
          <p:cNvGrpSpPr/>
          <p:nvPr/>
        </p:nvGrpSpPr>
        <p:grpSpPr>
          <a:xfrm>
            <a:off x="735078" y="1425048"/>
            <a:ext cx="3914816" cy="2915733"/>
            <a:chOff x="91270" y="3989783"/>
            <a:chExt cx="3854417" cy="2915733"/>
          </a:xfrm>
        </p:grpSpPr>
        <p:pic>
          <p:nvPicPr>
            <p:cNvPr id="5" name="Picture 4">
              <a:extLst>
                <a:ext uri="{FF2B5EF4-FFF2-40B4-BE49-F238E27FC236}">
                  <a16:creationId xmlns:a16="http://schemas.microsoft.com/office/drawing/2014/main" id="{5E25FECA-5B6F-F6A8-BCEF-AF0526F43AB5}"/>
                </a:ext>
              </a:extLst>
            </p:cNvPr>
            <p:cNvPicPr>
              <a:picLocks noChangeAspect="1"/>
            </p:cNvPicPr>
            <p:nvPr/>
          </p:nvPicPr>
          <p:blipFill>
            <a:blip r:embed="rId4"/>
            <a:stretch>
              <a:fillRect/>
            </a:stretch>
          </p:blipFill>
          <p:spPr>
            <a:xfrm>
              <a:off x="91270" y="4647373"/>
              <a:ext cx="3854417" cy="2258143"/>
            </a:xfrm>
            <a:prstGeom prst="rect">
              <a:avLst/>
            </a:prstGeom>
          </p:spPr>
        </p:pic>
        <p:sp>
          <p:nvSpPr>
            <p:cNvPr id="6" name="TextBox 5">
              <a:extLst>
                <a:ext uri="{FF2B5EF4-FFF2-40B4-BE49-F238E27FC236}">
                  <a16:creationId xmlns:a16="http://schemas.microsoft.com/office/drawing/2014/main" id="{F83C6E0B-F2B3-8E0E-D5F4-31E60E693415}"/>
                </a:ext>
              </a:extLst>
            </p:cNvPr>
            <p:cNvSpPr txBox="1"/>
            <p:nvPr/>
          </p:nvSpPr>
          <p:spPr>
            <a:xfrm>
              <a:off x="401748" y="3989783"/>
              <a:ext cx="330355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Secret ML Model </a:t>
              </a:r>
            </a:p>
          </p:txBody>
        </p:sp>
      </p:grpSp>
      <p:pic>
        <p:nvPicPr>
          <p:cNvPr id="7" name="Picture 6">
            <a:extLst>
              <a:ext uri="{FF2B5EF4-FFF2-40B4-BE49-F238E27FC236}">
                <a16:creationId xmlns:a16="http://schemas.microsoft.com/office/drawing/2014/main" id="{0ED52D78-C898-DE9F-72DA-10DC770F13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9893" y="1921520"/>
            <a:ext cx="1889895" cy="2501652"/>
          </a:xfrm>
          <a:prstGeom prst="rect">
            <a:avLst/>
          </a:prstGeom>
        </p:spPr>
      </p:pic>
      <p:pic>
        <p:nvPicPr>
          <p:cNvPr id="8" name="Picture 7">
            <a:extLst>
              <a:ext uri="{FF2B5EF4-FFF2-40B4-BE49-F238E27FC236}">
                <a16:creationId xmlns:a16="http://schemas.microsoft.com/office/drawing/2014/main" id="{7C6E703F-14B9-29D6-0C1B-5A0070A840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6337" y="1780140"/>
            <a:ext cx="2036532" cy="2784411"/>
          </a:xfrm>
          <a:prstGeom prst="rect">
            <a:avLst/>
          </a:prstGeom>
        </p:spPr>
      </p:pic>
      <p:sp>
        <p:nvSpPr>
          <p:cNvPr id="9" name="Right Arrow 7">
            <a:extLst>
              <a:ext uri="{FF2B5EF4-FFF2-40B4-BE49-F238E27FC236}">
                <a16:creationId xmlns:a16="http://schemas.microsoft.com/office/drawing/2014/main" id="{CFC23FB8-3962-1741-07DE-4EDEDB47DAA9}"/>
              </a:ext>
            </a:extLst>
          </p:cNvPr>
          <p:cNvSpPr/>
          <p:nvPr/>
        </p:nvSpPr>
        <p:spPr>
          <a:xfrm>
            <a:off x="6539788" y="2880987"/>
            <a:ext cx="2896549" cy="198768"/>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5908B2D-BC7A-3A49-B57B-59519D899988}"/>
              </a:ext>
            </a:extLst>
          </p:cNvPr>
          <p:cNvSpPr txBox="1"/>
          <p:nvPr/>
        </p:nvSpPr>
        <p:spPr>
          <a:xfrm>
            <a:off x="6539788" y="2206760"/>
            <a:ext cx="299726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Model property</a:t>
            </a:r>
          </a:p>
        </p:txBody>
      </p:sp>
      <p:sp>
        <p:nvSpPr>
          <p:cNvPr id="11" name="TextBox 10">
            <a:extLst>
              <a:ext uri="{FF2B5EF4-FFF2-40B4-BE49-F238E27FC236}">
                <a16:creationId xmlns:a16="http://schemas.microsoft.com/office/drawing/2014/main" id="{3D9833E9-BA69-0DE7-3F0C-EE4B2308EB83}"/>
              </a:ext>
            </a:extLst>
          </p:cNvPr>
          <p:cNvSpPr txBox="1"/>
          <p:nvPr/>
        </p:nvSpPr>
        <p:spPr>
          <a:xfrm>
            <a:off x="6869520" y="3152928"/>
            <a:ext cx="2776250" cy="584775"/>
          </a:xfrm>
          <a:prstGeom prst="rect">
            <a:avLst/>
          </a:prstGeom>
          <a:noFill/>
        </p:spPr>
        <p:txBody>
          <a:bodyPr wrap="square" rtlCol="0">
            <a:spAutoFit/>
          </a:bodyPr>
          <a:lstStyle/>
          <a:p>
            <a:pPr marL="230188" indent="-230188">
              <a:buFont typeface="Arial" panose="020B0604020202020204" pitchFamily="34" charset="0"/>
              <a:buChar char="•"/>
            </a:pPr>
            <a:r>
              <a:rPr lang="en-US" sz="3200" dirty="0">
                <a:latin typeface="Arial" panose="020B0604020202020204" pitchFamily="34" charset="0"/>
                <a:cs typeface="Arial" panose="020B0604020202020204" pitchFamily="34" charset="0"/>
              </a:rPr>
              <a:t>Accuracy</a:t>
            </a:r>
          </a:p>
        </p:txBody>
      </p:sp>
      <p:pic>
        <p:nvPicPr>
          <p:cNvPr id="6148" name="Picture 4" descr="Cyber Security For Telehealth Services - Forbes India">
            <a:extLst>
              <a:ext uri="{FF2B5EF4-FFF2-40B4-BE49-F238E27FC236}">
                <a16:creationId xmlns:a16="http://schemas.microsoft.com/office/drawing/2014/main" id="{6E84BF2F-C0E4-7FA6-301A-F2EA99F973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0418" y="4888303"/>
            <a:ext cx="2667129" cy="17780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proof">
            <a:extLst>
              <a:ext uri="{FF2B5EF4-FFF2-40B4-BE49-F238E27FC236}">
                <a16:creationId xmlns:a16="http://schemas.microsoft.com/office/drawing/2014/main" id="{BE5410E4-6429-1084-FCAB-E19615B87F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1799" y="1555950"/>
            <a:ext cx="1670508" cy="7855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C57ECA4-C5E0-2381-150A-A09314347C06}"/>
              </a:ext>
            </a:extLst>
          </p:cNvPr>
          <p:cNvSpPr txBox="1"/>
          <p:nvPr/>
        </p:nvSpPr>
        <p:spPr>
          <a:xfrm>
            <a:off x="548299" y="4340781"/>
            <a:ext cx="281906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Stock prediction</a:t>
            </a:r>
          </a:p>
        </p:txBody>
      </p:sp>
      <p:sp>
        <p:nvSpPr>
          <p:cNvPr id="14" name="TextBox 13">
            <a:extLst>
              <a:ext uri="{FF2B5EF4-FFF2-40B4-BE49-F238E27FC236}">
                <a16:creationId xmlns:a16="http://schemas.microsoft.com/office/drawing/2014/main" id="{F23862D8-1A9C-73D7-91FC-1A674A3B4CC9}"/>
              </a:ext>
            </a:extLst>
          </p:cNvPr>
          <p:cNvSpPr txBox="1"/>
          <p:nvPr/>
        </p:nvSpPr>
        <p:spPr>
          <a:xfrm>
            <a:off x="3134448" y="4353457"/>
            <a:ext cx="281906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Healthcare with ML</a:t>
            </a:r>
          </a:p>
        </p:txBody>
      </p:sp>
      <p:pic>
        <p:nvPicPr>
          <p:cNvPr id="19" name="Picture 18">
            <a:extLst>
              <a:ext uri="{FF2B5EF4-FFF2-40B4-BE49-F238E27FC236}">
                <a16:creationId xmlns:a16="http://schemas.microsoft.com/office/drawing/2014/main" id="{8C2CD816-C9F8-F603-4C75-92B953328FCE}"/>
              </a:ext>
            </a:extLst>
          </p:cNvPr>
          <p:cNvPicPr>
            <a:picLocks noChangeAspect="1"/>
          </p:cNvPicPr>
          <p:nvPr/>
        </p:nvPicPr>
        <p:blipFill>
          <a:blip r:embed="rId8"/>
          <a:stretch>
            <a:fillRect/>
          </a:stretch>
        </p:blipFill>
        <p:spPr>
          <a:xfrm>
            <a:off x="526859" y="4888303"/>
            <a:ext cx="2426403" cy="1789960"/>
          </a:xfrm>
          <a:prstGeom prst="rect">
            <a:avLst/>
          </a:prstGeom>
        </p:spPr>
      </p:pic>
      <p:sp>
        <p:nvSpPr>
          <p:cNvPr id="20" name="Slide Number Placeholder 19">
            <a:extLst>
              <a:ext uri="{FF2B5EF4-FFF2-40B4-BE49-F238E27FC236}">
                <a16:creationId xmlns:a16="http://schemas.microsoft.com/office/drawing/2014/main" id="{906021F8-27B8-9238-B20E-9013073EB021}"/>
              </a:ext>
            </a:extLst>
          </p:cNvPr>
          <p:cNvSpPr>
            <a:spLocks noGrp="1"/>
          </p:cNvSpPr>
          <p:nvPr>
            <p:ph type="sldNum" sz="quarter" idx="12"/>
          </p:nvPr>
        </p:nvSpPr>
        <p:spPr>
          <a:xfrm>
            <a:off x="8610600" y="6007034"/>
            <a:ext cx="2743200" cy="365125"/>
          </a:xfrm>
        </p:spPr>
        <p:txBody>
          <a:bodyPr/>
          <a:lstStyle/>
          <a:p>
            <a:fld id="{925B9A89-1D3B-7042-A946-06694786D8F6}" type="slidenum">
              <a:rPr lang="en-US" smtClean="0">
                <a:latin typeface="Arial" panose="020B0604020202020204" pitchFamily="34" charset="0"/>
                <a:cs typeface="Arial" panose="020B0604020202020204" pitchFamily="34" charset="0"/>
              </a:rPr>
              <a:t>10</a:t>
            </a:fld>
            <a:endParaRPr lang="en-US">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C46C66A-D81A-37E2-C69A-B04F307BD481}"/>
              </a:ext>
            </a:extLst>
          </p:cNvPr>
          <p:cNvSpPr/>
          <p:nvPr/>
        </p:nvSpPr>
        <p:spPr>
          <a:xfrm>
            <a:off x="6868849" y="5724833"/>
            <a:ext cx="1121410" cy="59067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block</a:t>
            </a:r>
          </a:p>
        </p:txBody>
      </p:sp>
      <p:sp>
        <p:nvSpPr>
          <p:cNvPr id="17" name="Rectangle 16">
            <a:extLst>
              <a:ext uri="{FF2B5EF4-FFF2-40B4-BE49-F238E27FC236}">
                <a16:creationId xmlns:a16="http://schemas.microsoft.com/office/drawing/2014/main" id="{1DC00E4D-29A1-EAA4-3DB4-EEBC7E9DE7CB}"/>
              </a:ext>
            </a:extLst>
          </p:cNvPr>
          <p:cNvSpPr/>
          <p:nvPr/>
        </p:nvSpPr>
        <p:spPr>
          <a:xfrm>
            <a:off x="8794574" y="5724833"/>
            <a:ext cx="1121410" cy="59067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block</a:t>
            </a:r>
          </a:p>
        </p:txBody>
      </p:sp>
      <p:sp>
        <p:nvSpPr>
          <p:cNvPr id="21" name="Rectangle 20">
            <a:extLst>
              <a:ext uri="{FF2B5EF4-FFF2-40B4-BE49-F238E27FC236}">
                <a16:creationId xmlns:a16="http://schemas.microsoft.com/office/drawing/2014/main" id="{54F219DD-4310-6C94-6A5D-59B0F3101A46}"/>
              </a:ext>
            </a:extLst>
          </p:cNvPr>
          <p:cNvSpPr/>
          <p:nvPr/>
        </p:nvSpPr>
        <p:spPr>
          <a:xfrm>
            <a:off x="10720300" y="5724833"/>
            <a:ext cx="1121410" cy="59067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block</a:t>
            </a:r>
          </a:p>
        </p:txBody>
      </p:sp>
      <p:cxnSp>
        <p:nvCxnSpPr>
          <p:cNvPr id="22" name="Straight Arrow Connector 21">
            <a:extLst>
              <a:ext uri="{FF2B5EF4-FFF2-40B4-BE49-F238E27FC236}">
                <a16:creationId xmlns:a16="http://schemas.microsoft.com/office/drawing/2014/main" id="{1EBD3F7D-4A1F-94C1-3819-3D8637A7E985}"/>
              </a:ext>
            </a:extLst>
          </p:cNvPr>
          <p:cNvCxnSpPr>
            <a:cxnSpLocks/>
          </p:cNvCxnSpPr>
          <p:nvPr/>
        </p:nvCxnSpPr>
        <p:spPr>
          <a:xfrm flipH="1">
            <a:off x="7990259" y="6020170"/>
            <a:ext cx="80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2A24803-CC04-B06D-EDB0-EED0D526C871}"/>
              </a:ext>
            </a:extLst>
          </p:cNvPr>
          <p:cNvCxnSpPr>
            <a:cxnSpLocks/>
          </p:cNvCxnSpPr>
          <p:nvPr/>
        </p:nvCxnSpPr>
        <p:spPr>
          <a:xfrm flipH="1" flipV="1">
            <a:off x="6198717" y="5999574"/>
            <a:ext cx="670132" cy="7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BA2E1F7-EAB6-A213-9669-5B9177510D06}"/>
              </a:ext>
            </a:extLst>
          </p:cNvPr>
          <p:cNvSpPr txBox="1"/>
          <p:nvPr/>
        </p:nvSpPr>
        <p:spPr>
          <a:xfrm>
            <a:off x="5688170" y="5644085"/>
            <a:ext cx="718053"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a:t>
            </a:r>
          </a:p>
        </p:txBody>
      </p:sp>
      <p:cxnSp>
        <p:nvCxnSpPr>
          <p:cNvPr id="28" name="Straight Arrow Connector 27">
            <a:extLst>
              <a:ext uri="{FF2B5EF4-FFF2-40B4-BE49-F238E27FC236}">
                <a16:creationId xmlns:a16="http://schemas.microsoft.com/office/drawing/2014/main" id="{9206A42E-5136-3109-BFAD-3023FDAFAE76}"/>
              </a:ext>
            </a:extLst>
          </p:cNvPr>
          <p:cNvCxnSpPr>
            <a:cxnSpLocks/>
          </p:cNvCxnSpPr>
          <p:nvPr/>
        </p:nvCxnSpPr>
        <p:spPr>
          <a:xfrm flipH="1">
            <a:off x="9915984" y="6020170"/>
            <a:ext cx="80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E2BC3F9-81B2-E2E0-A321-ABD1A4E7C6A5}"/>
              </a:ext>
            </a:extLst>
          </p:cNvPr>
          <p:cNvSpPr txBox="1"/>
          <p:nvPr/>
        </p:nvSpPr>
        <p:spPr>
          <a:xfrm>
            <a:off x="6412006" y="4304382"/>
            <a:ext cx="5429704"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Marketplace on blockchain</a:t>
            </a:r>
          </a:p>
        </p:txBody>
      </p:sp>
    </p:spTree>
    <p:extLst>
      <p:ext uri="{BB962C8B-B14F-4D97-AF65-F5344CB8AC3E}">
        <p14:creationId xmlns:p14="http://schemas.microsoft.com/office/powerpoint/2010/main" val="384248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20" grpId="0"/>
      <p:bldP spid="13" grpId="0" animBg="1"/>
      <p:bldP spid="17" grpId="0" animBg="1"/>
      <p:bldP spid="21" grpId="0" animBg="1"/>
      <p:bldP spid="27"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7CEA4DE2-6536-D42D-BF68-349F5977A97A}"/>
              </a:ext>
            </a:extLst>
          </p:cNvPr>
          <p:cNvPicPr>
            <a:picLocks noChangeAspect="1"/>
          </p:cNvPicPr>
          <p:nvPr/>
        </p:nvPicPr>
        <p:blipFill>
          <a:blip r:embed="rId3"/>
          <a:stretch>
            <a:fillRect/>
          </a:stretch>
        </p:blipFill>
        <p:spPr>
          <a:xfrm>
            <a:off x="838200" y="4366179"/>
            <a:ext cx="4460314" cy="2126696"/>
          </a:xfrm>
          <a:prstGeom prst="rect">
            <a:avLst/>
          </a:prstGeom>
        </p:spPr>
      </p:pic>
      <p:sp>
        <p:nvSpPr>
          <p:cNvPr id="2" name="Title 1">
            <a:extLst>
              <a:ext uri="{FF2B5EF4-FFF2-40B4-BE49-F238E27FC236}">
                <a16:creationId xmlns:a16="http://schemas.microsoft.com/office/drawing/2014/main" id="{7DF2BA2C-811A-819B-F36E-2BA71BA0299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Popularity of ZKP</a:t>
            </a:r>
          </a:p>
        </p:txBody>
      </p:sp>
      <p:pic>
        <p:nvPicPr>
          <p:cNvPr id="5" name="Content Placeholder 4" descr="Graphical user interface, application, Teams&#10;&#10;Description automatically generated">
            <a:extLst>
              <a:ext uri="{FF2B5EF4-FFF2-40B4-BE49-F238E27FC236}">
                <a16:creationId xmlns:a16="http://schemas.microsoft.com/office/drawing/2014/main" id="{F0D5ECC8-E04C-EEE1-BD31-B011871A8EC4}"/>
              </a:ext>
            </a:extLst>
          </p:cNvPr>
          <p:cNvPicPr>
            <a:picLocks noGrp="1" noChangeAspect="1"/>
          </p:cNvPicPr>
          <p:nvPr>
            <p:ph idx="1"/>
          </p:nvPr>
        </p:nvPicPr>
        <p:blipFill>
          <a:blip r:embed="rId4"/>
          <a:stretch>
            <a:fillRect/>
          </a:stretch>
        </p:blipFill>
        <p:spPr>
          <a:xfrm>
            <a:off x="5298514" y="1544383"/>
            <a:ext cx="6306820" cy="4489037"/>
          </a:xfrm>
        </p:spPr>
      </p:pic>
      <p:sp>
        <p:nvSpPr>
          <p:cNvPr id="6" name="TextBox 5">
            <a:extLst>
              <a:ext uri="{FF2B5EF4-FFF2-40B4-BE49-F238E27FC236}">
                <a16:creationId xmlns:a16="http://schemas.microsoft.com/office/drawing/2014/main" id="{A4411CB0-9E2B-2AE7-1EB6-3BB5A572D50E}"/>
              </a:ext>
            </a:extLst>
          </p:cNvPr>
          <p:cNvSpPr txBox="1"/>
          <p:nvPr/>
        </p:nvSpPr>
        <p:spPr>
          <a:xfrm>
            <a:off x="5470203" y="2357882"/>
            <a:ext cx="2548128" cy="512064"/>
          </a:xfrm>
          <a:prstGeom prst="rect">
            <a:avLst/>
          </a:prstGeom>
          <a:noFill/>
          <a:ln>
            <a:solidFill>
              <a:srgbClr val="FF0000"/>
            </a:solidFill>
          </a:ln>
        </p:spPr>
        <p:txBody>
          <a:bodyPr wrap="square" rtlCol="0">
            <a:spAutoFit/>
          </a:bodyPr>
          <a:lstStyle/>
          <a:p>
            <a:endParaRPr lang="en-US" dirty="0"/>
          </a:p>
        </p:txBody>
      </p:sp>
      <p:sp>
        <p:nvSpPr>
          <p:cNvPr id="3" name="Slide Number Placeholder 2">
            <a:extLst>
              <a:ext uri="{FF2B5EF4-FFF2-40B4-BE49-F238E27FC236}">
                <a16:creationId xmlns:a16="http://schemas.microsoft.com/office/drawing/2014/main" id="{6F1042F6-6E7C-DAF5-2E46-5558E5271847}"/>
              </a:ext>
            </a:extLst>
          </p:cNvPr>
          <p:cNvSpPr>
            <a:spLocks noGrp="1"/>
          </p:cNvSpPr>
          <p:nvPr>
            <p:ph type="sldNum" sz="quarter" idx="12"/>
          </p:nvPr>
        </p:nvSpPr>
        <p:spPr/>
        <p:txBody>
          <a:bodyPr/>
          <a:lstStyle/>
          <a:p>
            <a:fld id="{925B9A89-1D3B-7042-A946-06694786D8F6}" type="slidenum">
              <a:rPr lang="en-US" smtClean="0"/>
              <a:t>11</a:t>
            </a:fld>
            <a:endParaRPr lang="en-US"/>
          </a:p>
        </p:txBody>
      </p:sp>
      <p:pic>
        <p:nvPicPr>
          <p:cNvPr id="4" name="Picture 3" descr="A picture containing qr code&#10;&#10;Description automatically generated">
            <a:extLst>
              <a:ext uri="{FF2B5EF4-FFF2-40B4-BE49-F238E27FC236}">
                <a16:creationId xmlns:a16="http://schemas.microsoft.com/office/drawing/2014/main" id="{0E2CC3B6-F5A1-4DAA-390A-0225F6973D6D}"/>
              </a:ext>
            </a:extLst>
          </p:cNvPr>
          <p:cNvPicPr>
            <a:picLocks noChangeAspect="1"/>
          </p:cNvPicPr>
          <p:nvPr/>
        </p:nvPicPr>
        <p:blipFill>
          <a:blip r:embed="rId5"/>
          <a:stretch>
            <a:fillRect/>
          </a:stretch>
        </p:blipFill>
        <p:spPr>
          <a:xfrm>
            <a:off x="838200" y="1556909"/>
            <a:ext cx="4268607" cy="2875608"/>
          </a:xfrm>
          <a:prstGeom prst="rect">
            <a:avLst/>
          </a:prstGeom>
        </p:spPr>
      </p:pic>
      <p:sp>
        <p:nvSpPr>
          <p:cNvPr id="10" name="TextBox 9">
            <a:extLst>
              <a:ext uri="{FF2B5EF4-FFF2-40B4-BE49-F238E27FC236}">
                <a16:creationId xmlns:a16="http://schemas.microsoft.com/office/drawing/2014/main" id="{857A1F0E-0896-1F26-1614-9DBF25EB9B17}"/>
              </a:ext>
            </a:extLst>
          </p:cNvPr>
          <p:cNvSpPr txBox="1"/>
          <p:nvPr/>
        </p:nvSpPr>
        <p:spPr>
          <a:xfrm>
            <a:off x="926925" y="5724394"/>
            <a:ext cx="1077239" cy="175363"/>
          </a:xfrm>
          <a:prstGeom prst="rect">
            <a:avLst/>
          </a:prstGeom>
          <a:noFill/>
          <a:ln>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00238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BA9B9-34DF-747B-C6E6-46781281F52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Workshops and MOOC of ZKP</a:t>
            </a:r>
          </a:p>
        </p:txBody>
      </p:sp>
      <p:pic>
        <p:nvPicPr>
          <p:cNvPr id="5" name="Content Placeholder 4" descr="Graphical user interface, website&#10;&#10;Description automatically generated">
            <a:extLst>
              <a:ext uri="{FF2B5EF4-FFF2-40B4-BE49-F238E27FC236}">
                <a16:creationId xmlns:a16="http://schemas.microsoft.com/office/drawing/2014/main" id="{1ED95045-3C7F-E3AF-971C-3C24B95F8BC1}"/>
              </a:ext>
            </a:extLst>
          </p:cNvPr>
          <p:cNvPicPr>
            <a:picLocks noGrp="1" noChangeAspect="1"/>
          </p:cNvPicPr>
          <p:nvPr>
            <p:ph idx="1"/>
          </p:nvPr>
        </p:nvPicPr>
        <p:blipFill>
          <a:blip r:embed="rId3"/>
          <a:stretch>
            <a:fillRect/>
          </a:stretch>
        </p:blipFill>
        <p:spPr>
          <a:xfrm>
            <a:off x="752856" y="1690688"/>
            <a:ext cx="5166398" cy="4802187"/>
          </a:xfrm>
        </p:spPr>
      </p:pic>
      <p:pic>
        <p:nvPicPr>
          <p:cNvPr id="11" name="Picture 10" descr="Graphical user interface, text, application&#10;&#10;Description automatically generated">
            <a:extLst>
              <a:ext uri="{FF2B5EF4-FFF2-40B4-BE49-F238E27FC236}">
                <a16:creationId xmlns:a16="http://schemas.microsoft.com/office/drawing/2014/main" id="{0D3C6864-0395-DBFA-C382-F53EC6C27BBD}"/>
              </a:ext>
            </a:extLst>
          </p:cNvPr>
          <p:cNvPicPr>
            <a:picLocks noChangeAspect="1"/>
          </p:cNvPicPr>
          <p:nvPr/>
        </p:nvPicPr>
        <p:blipFill>
          <a:blip r:embed="rId4"/>
          <a:stretch>
            <a:fillRect/>
          </a:stretch>
        </p:blipFill>
        <p:spPr>
          <a:xfrm>
            <a:off x="6004597" y="1690687"/>
            <a:ext cx="5823647" cy="4802187"/>
          </a:xfrm>
          <a:prstGeom prst="rect">
            <a:avLst/>
          </a:prstGeom>
        </p:spPr>
      </p:pic>
      <p:pic>
        <p:nvPicPr>
          <p:cNvPr id="12" name="Picture 4">
            <a:extLst>
              <a:ext uri="{FF2B5EF4-FFF2-40B4-BE49-F238E27FC236}">
                <a16:creationId xmlns:a16="http://schemas.microsoft.com/office/drawing/2014/main" id="{5E823CF4-427A-8B52-4589-2A2FC7E46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4597" y="1977231"/>
            <a:ext cx="7620000" cy="42291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2290DE3-BA43-9FFA-DBC2-A9A36778F303}"/>
              </a:ext>
            </a:extLst>
          </p:cNvPr>
          <p:cNvSpPr>
            <a:spLocks noGrp="1"/>
          </p:cNvSpPr>
          <p:nvPr>
            <p:ph type="sldNum" sz="quarter" idx="12"/>
          </p:nvPr>
        </p:nvSpPr>
        <p:spPr/>
        <p:txBody>
          <a:bodyPr/>
          <a:lstStyle/>
          <a:p>
            <a:fld id="{925B9A89-1D3B-7042-A946-06694786D8F6}" type="slidenum">
              <a:rPr lang="en-US" smtClean="0"/>
              <a:t>12</a:t>
            </a:fld>
            <a:endParaRPr lang="en-US"/>
          </a:p>
        </p:txBody>
      </p:sp>
    </p:spTree>
    <p:extLst>
      <p:ext uri="{BB962C8B-B14F-4D97-AF65-F5344CB8AC3E}">
        <p14:creationId xmlns:p14="http://schemas.microsoft.com/office/powerpoint/2010/main" val="325460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94ED-2EF1-0F2A-A93A-9426358F8DE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What is a Good ZKP?</a:t>
            </a:r>
          </a:p>
        </p:txBody>
      </p:sp>
      <p:sp>
        <p:nvSpPr>
          <p:cNvPr id="3" name="Content Placeholder 2">
            <a:extLst>
              <a:ext uri="{FF2B5EF4-FFF2-40B4-BE49-F238E27FC236}">
                <a16:creationId xmlns:a16="http://schemas.microsoft.com/office/drawing/2014/main" id="{5D948919-BCCF-78E5-2340-DD26FE6677B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E0FF322-7B75-AE5B-B221-C3C07CF67668}"/>
              </a:ext>
            </a:extLst>
          </p:cNvPr>
          <p:cNvSpPr>
            <a:spLocks noGrp="1"/>
          </p:cNvSpPr>
          <p:nvPr>
            <p:ph type="sldNum" sz="quarter" idx="12"/>
          </p:nvPr>
        </p:nvSpPr>
        <p:spPr>
          <a:xfrm>
            <a:off x="8531059" y="6310312"/>
            <a:ext cx="2743200" cy="365125"/>
          </a:xfrm>
        </p:spPr>
        <p:txBody>
          <a:bodyPr/>
          <a:lstStyle/>
          <a:p>
            <a:fld id="{925B9A89-1D3B-7042-A946-06694786D8F6}" type="slidenum">
              <a:rPr lang="en-US" smtClean="0"/>
              <a:t>13</a:t>
            </a:fld>
            <a:endParaRPr lang="en-US"/>
          </a:p>
        </p:txBody>
      </p:sp>
      <p:grpSp>
        <p:nvGrpSpPr>
          <p:cNvPr id="5" name="Group 4">
            <a:extLst>
              <a:ext uri="{FF2B5EF4-FFF2-40B4-BE49-F238E27FC236}">
                <a16:creationId xmlns:a16="http://schemas.microsoft.com/office/drawing/2014/main" id="{6F77337A-9FDC-BD24-9365-5A4EFD71F6DF}"/>
              </a:ext>
            </a:extLst>
          </p:cNvPr>
          <p:cNvGrpSpPr/>
          <p:nvPr/>
        </p:nvGrpSpPr>
        <p:grpSpPr>
          <a:xfrm>
            <a:off x="4600439" y="1998489"/>
            <a:ext cx="3926137" cy="785549"/>
            <a:chOff x="4600439" y="1998489"/>
            <a:chExt cx="3926137" cy="785549"/>
          </a:xfrm>
        </p:grpSpPr>
        <p:pic>
          <p:nvPicPr>
            <p:cNvPr id="6" name="Picture 2" descr="Image result for proof">
              <a:extLst>
                <a:ext uri="{FF2B5EF4-FFF2-40B4-BE49-F238E27FC236}">
                  <a16:creationId xmlns:a16="http://schemas.microsoft.com/office/drawing/2014/main" id="{8D6E480E-F95D-EDC0-E20B-EB3736B3D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068" y="1998489"/>
              <a:ext cx="1670508" cy="7855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193235C-407A-FEC8-B289-F4C42D5A139F}"/>
                    </a:ext>
                  </a:extLst>
                </p:cNvPr>
                <p:cNvSpPr/>
                <p:nvPr/>
              </p:nvSpPr>
              <p:spPr>
                <a:xfrm>
                  <a:off x="4600439" y="2043577"/>
                  <a:ext cx="2620782" cy="523220"/>
                </a:xfrm>
                <a:prstGeom prst="rect">
                  <a:avLst/>
                </a:prstGeom>
              </p:spPr>
              <p:txBody>
                <a:bodyPr wrap="none">
                  <a:spAutoFit/>
                </a:bodyPr>
                <a:lstStyle/>
                <a:p>
                  <a14:m>
                    <m:oMath xmlns:m="http://schemas.openxmlformats.org/officeDocument/2006/math">
                      <m:r>
                        <a:rPr lang="en-US" sz="2800" b="0" i="1" dirty="0" smtClean="0">
                          <a:latin typeface="Cambria Math" panose="02040503050406030204" pitchFamily="18" charset="0"/>
                        </a:rPr>
                        <m:t>𝐶</m:t>
                      </m:r>
                      <m:r>
                        <a:rPr lang="en-US" sz="2800" i="1" dirty="0" smtClean="0">
                          <a:latin typeface="Cambria Math" panose="02040503050406030204" pitchFamily="18" charset="0"/>
                        </a:rPr>
                        <m:t>(</m:t>
                      </m:r>
                      <m:r>
                        <a:rPr lang="en-US" sz="2800" i="1" dirty="0" smtClean="0">
                          <a:latin typeface="Cambria Math" panose="02040503050406030204" pitchFamily="18" charset="0"/>
                        </a:rPr>
                        <m:t>𝑤</m:t>
                      </m:r>
                      <m:r>
                        <a:rPr lang="en-US" sz="2800" i="1" dirty="0" smtClean="0">
                          <a:latin typeface="Cambria Math" panose="02040503050406030204" pitchFamily="18" charset="0"/>
                        </a:rPr>
                        <m:t>)  =  </m:t>
                      </m:r>
                      <m:r>
                        <a:rPr lang="en-US" sz="2800" i="1" dirty="0">
                          <a:latin typeface="Cambria Math" panose="02040503050406030204" pitchFamily="18" charset="0"/>
                        </a:rPr>
                        <m:t>𝑦</m:t>
                      </m:r>
                      <m:r>
                        <a:rPr lang="en-US" sz="2800" i="1" dirty="0">
                          <a:latin typeface="Cambria Math" panose="02040503050406030204" pitchFamily="18" charset="0"/>
                        </a:rPr>
                        <m:t>   </m:t>
                      </m:r>
                    </m:oMath>
                  </a14:m>
                  <a:r>
                    <a:rPr lang="en-US" sz="2800">
                      <a:latin typeface="Arial" panose="020B0604020202020204" pitchFamily="34" charset="0"/>
                      <a:cs typeface="Arial" panose="020B0604020202020204" pitchFamily="34" charset="0"/>
                    </a:rPr>
                    <a:t>+  </a:t>
                  </a:r>
                </a:p>
              </p:txBody>
            </p:sp>
          </mc:Choice>
          <mc:Fallback xmlns="">
            <p:sp>
              <p:nvSpPr>
                <p:cNvPr id="7" name="Rectangle 6">
                  <a:extLst>
                    <a:ext uri="{FF2B5EF4-FFF2-40B4-BE49-F238E27FC236}">
                      <a16:creationId xmlns:a16="http://schemas.microsoft.com/office/drawing/2014/main" id="{3193235C-407A-FEC8-B289-F4C42D5A139F}"/>
                    </a:ext>
                  </a:extLst>
                </p:cNvPr>
                <p:cNvSpPr>
                  <a:spLocks noRot="1" noChangeAspect="1" noMove="1" noResize="1" noEditPoints="1" noAdjustHandles="1" noChangeArrowheads="1" noChangeShapeType="1" noTextEdit="1"/>
                </p:cNvSpPr>
                <p:nvPr/>
              </p:nvSpPr>
              <p:spPr>
                <a:xfrm>
                  <a:off x="4600439" y="2043577"/>
                  <a:ext cx="2620782" cy="523220"/>
                </a:xfrm>
                <a:prstGeom prst="rect">
                  <a:avLst/>
                </a:prstGeom>
                <a:blipFill>
                  <a:blip r:embed="rId4"/>
                  <a:stretch>
                    <a:fillRect l="-1449" t="-9302" r="-3865" b="-27907"/>
                  </a:stretch>
                </a:blipFill>
              </p:spPr>
              <p:txBody>
                <a:bodyPr/>
                <a:lstStyle/>
                <a:p>
                  <a:r>
                    <a:rPr lang="en-US">
                      <a:noFill/>
                    </a:rPr>
                    <a:t> </a:t>
                  </a:r>
                </a:p>
              </p:txBody>
            </p:sp>
          </mc:Fallback>
        </mc:AlternateContent>
      </p:grpSp>
      <p:pic>
        <p:nvPicPr>
          <p:cNvPr id="8" name="Picture 7">
            <a:extLst>
              <a:ext uri="{FF2B5EF4-FFF2-40B4-BE49-F238E27FC236}">
                <a16:creationId xmlns:a16="http://schemas.microsoft.com/office/drawing/2014/main" id="{C6B92BF0-FA13-E558-8029-2A30803DA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241" y="1753771"/>
            <a:ext cx="1889895" cy="2501652"/>
          </a:xfrm>
          <a:prstGeom prst="rect">
            <a:avLst/>
          </a:prstGeom>
        </p:spPr>
      </p:pic>
      <p:pic>
        <p:nvPicPr>
          <p:cNvPr id="9" name="Picture 8">
            <a:extLst>
              <a:ext uri="{FF2B5EF4-FFF2-40B4-BE49-F238E27FC236}">
                <a16:creationId xmlns:a16="http://schemas.microsoft.com/office/drawing/2014/main" id="{8E7C32A3-B333-E7A7-41A6-192048E8A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6279" y="1649443"/>
            <a:ext cx="2036532" cy="2784411"/>
          </a:xfrm>
          <a:prstGeom prst="rect">
            <a:avLst/>
          </a:prstGeom>
        </p:spPr>
      </p:pic>
      <p:sp>
        <p:nvSpPr>
          <p:cNvPr id="10" name="Right Arrow 7">
            <a:extLst>
              <a:ext uri="{FF2B5EF4-FFF2-40B4-BE49-F238E27FC236}">
                <a16:creationId xmlns:a16="http://schemas.microsoft.com/office/drawing/2014/main" id="{0FBD1251-7CA3-8636-E3B9-B3958D45984F}"/>
              </a:ext>
            </a:extLst>
          </p:cNvPr>
          <p:cNvSpPr/>
          <p:nvPr/>
        </p:nvSpPr>
        <p:spPr>
          <a:xfrm>
            <a:off x="4554663" y="2822829"/>
            <a:ext cx="3744547" cy="181769"/>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Georgia" panose="02040502050405020303" pitchFamily="18" charset="0"/>
            </a:endParaRPr>
          </a:p>
        </p:txBody>
      </p:sp>
      <p:sp>
        <p:nvSpPr>
          <p:cNvPr id="11" name="Line Callout 1 65">
            <a:extLst>
              <a:ext uri="{FF2B5EF4-FFF2-40B4-BE49-F238E27FC236}">
                <a16:creationId xmlns:a16="http://schemas.microsoft.com/office/drawing/2014/main" id="{13C6D954-4C36-6524-C366-12A530E2F3AF}"/>
              </a:ext>
            </a:extLst>
          </p:cNvPr>
          <p:cNvSpPr/>
          <p:nvPr/>
        </p:nvSpPr>
        <p:spPr>
          <a:xfrm>
            <a:off x="2546904" y="1786578"/>
            <a:ext cx="1889896" cy="2468845"/>
          </a:xfrm>
          <a:prstGeom prst="borderCallout1">
            <a:avLst>
              <a:gd name="adj1" fmla="val 101064"/>
              <a:gd name="adj2" fmla="val 66188"/>
              <a:gd name="adj3" fmla="val 130144"/>
              <a:gd name="adj4" fmla="val 71350"/>
            </a:avLst>
          </a:prstGeom>
          <a:noFill/>
          <a:ln w="28575"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solidFill>
                  <a:srgbClr val="FF0000"/>
                </a:solidFill>
              </a:ln>
              <a:solidFill>
                <a:srgbClr val="0070C0"/>
              </a:solidFill>
            </a:endParaRPr>
          </a:p>
        </p:txBody>
      </p:sp>
      <p:sp>
        <p:nvSpPr>
          <p:cNvPr id="12" name="TextBox 11">
            <a:extLst>
              <a:ext uri="{FF2B5EF4-FFF2-40B4-BE49-F238E27FC236}">
                <a16:creationId xmlns:a16="http://schemas.microsoft.com/office/drawing/2014/main" id="{BB69DCD9-8E60-BE4B-392D-A265A62D24F5}"/>
              </a:ext>
            </a:extLst>
          </p:cNvPr>
          <p:cNvSpPr txBox="1"/>
          <p:nvPr/>
        </p:nvSpPr>
        <p:spPr>
          <a:xfrm>
            <a:off x="2216867" y="4947133"/>
            <a:ext cx="2878667" cy="584775"/>
          </a:xfrm>
          <a:prstGeom prst="rect">
            <a:avLst/>
          </a:prstGeom>
          <a:noFill/>
        </p:spPr>
        <p:txBody>
          <a:bodyPr wrap="square" rtlCol="0">
            <a:spAutoFit/>
          </a:bodyPr>
          <a:lstStyle/>
          <a:p>
            <a:pPr algn="ctr"/>
            <a:r>
              <a:rPr lang="en-US" sz="3200" dirty="0">
                <a:solidFill>
                  <a:srgbClr val="0070C0"/>
                </a:solidFill>
                <a:latin typeface="Arial" panose="020B0604020202020204" pitchFamily="34" charset="0"/>
                <a:cs typeface="Arial" panose="020B0604020202020204" pitchFamily="34" charset="0"/>
              </a:rPr>
              <a:t>prover time</a:t>
            </a:r>
          </a:p>
        </p:txBody>
      </p:sp>
      <p:sp>
        <p:nvSpPr>
          <p:cNvPr id="13" name="Line Callout 1 65">
            <a:extLst>
              <a:ext uri="{FF2B5EF4-FFF2-40B4-BE49-F238E27FC236}">
                <a16:creationId xmlns:a16="http://schemas.microsoft.com/office/drawing/2014/main" id="{69888FC9-76CB-72D2-45E1-10E0AD1E2E5F}"/>
              </a:ext>
            </a:extLst>
          </p:cNvPr>
          <p:cNvSpPr/>
          <p:nvPr/>
        </p:nvSpPr>
        <p:spPr>
          <a:xfrm>
            <a:off x="8515019" y="1823355"/>
            <a:ext cx="1889896" cy="2468845"/>
          </a:xfrm>
          <a:prstGeom prst="borderCallout1">
            <a:avLst>
              <a:gd name="adj1" fmla="val 101064"/>
              <a:gd name="adj2" fmla="val 66188"/>
              <a:gd name="adj3" fmla="val 130681"/>
              <a:gd name="adj4" fmla="val 33485"/>
            </a:avLst>
          </a:prstGeom>
          <a:noFill/>
          <a:ln w="28575"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solidFill>
                  <a:srgbClr val="FF0000"/>
                </a:solidFill>
              </a:ln>
              <a:solidFill>
                <a:srgbClr val="0070C0"/>
              </a:solidFill>
            </a:endParaRPr>
          </a:p>
        </p:txBody>
      </p:sp>
      <p:sp>
        <p:nvSpPr>
          <p:cNvPr id="14" name="TextBox 13">
            <a:extLst>
              <a:ext uri="{FF2B5EF4-FFF2-40B4-BE49-F238E27FC236}">
                <a16:creationId xmlns:a16="http://schemas.microsoft.com/office/drawing/2014/main" id="{2EF3BFE8-B291-9576-B7EC-2A80CC846616}"/>
              </a:ext>
            </a:extLst>
          </p:cNvPr>
          <p:cNvSpPr txBox="1"/>
          <p:nvPr/>
        </p:nvSpPr>
        <p:spPr>
          <a:xfrm>
            <a:off x="6845848" y="4932674"/>
            <a:ext cx="4418191" cy="584775"/>
          </a:xfrm>
          <a:prstGeom prst="rect">
            <a:avLst/>
          </a:prstGeom>
          <a:noFill/>
        </p:spPr>
        <p:txBody>
          <a:bodyPr wrap="square" rtlCol="0">
            <a:spAutoFit/>
          </a:bodyPr>
          <a:lstStyle/>
          <a:p>
            <a:pPr algn="ctr"/>
            <a:r>
              <a:rPr lang="en-US" sz="3200" dirty="0">
                <a:solidFill>
                  <a:srgbClr val="0070C0"/>
                </a:solidFill>
                <a:latin typeface="Arial" panose="020B0604020202020204" pitchFamily="34" charset="0"/>
                <a:cs typeface="Arial" panose="020B0604020202020204" pitchFamily="34" charset="0"/>
              </a:rPr>
              <a:t>verification time</a:t>
            </a:r>
          </a:p>
        </p:txBody>
      </p:sp>
      <p:sp>
        <p:nvSpPr>
          <p:cNvPr id="15" name="Line Callout 1 61">
            <a:extLst>
              <a:ext uri="{FF2B5EF4-FFF2-40B4-BE49-F238E27FC236}">
                <a16:creationId xmlns:a16="http://schemas.microsoft.com/office/drawing/2014/main" id="{E913C926-4221-A97E-3C19-779CECC18F5A}"/>
              </a:ext>
            </a:extLst>
          </p:cNvPr>
          <p:cNvSpPr/>
          <p:nvPr/>
        </p:nvSpPr>
        <p:spPr>
          <a:xfrm>
            <a:off x="7168530" y="2006512"/>
            <a:ext cx="1130680" cy="714961"/>
          </a:xfrm>
          <a:prstGeom prst="borderCallout1">
            <a:avLst>
              <a:gd name="adj1" fmla="val 100538"/>
              <a:gd name="adj2" fmla="val 59714"/>
              <a:gd name="adj3" fmla="val 207249"/>
              <a:gd name="adj4" fmla="val 28148"/>
            </a:avLst>
          </a:prstGeom>
          <a:noFill/>
          <a:ln w="28575"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solidFill>
                  <a:srgbClr val="FF0000"/>
                </a:solidFill>
              </a:ln>
              <a:solidFill>
                <a:srgbClr val="0070C0"/>
              </a:solidFill>
            </a:endParaRPr>
          </a:p>
        </p:txBody>
      </p:sp>
      <p:sp>
        <p:nvSpPr>
          <p:cNvPr id="16" name="TextBox 15">
            <a:extLst>
              <a:ext uri="{FF2B5EF4-FFF2-40B4-BE49-F238E27FC236}">
                <a16:creationId xmlns:a16="http://schemas.microsoft.com/office/drawing/2014/main" id="{64349C99-23F6-28FF-F7C1-7398C62EB9B6}"/>
              </a:ext>
            </a:extLst>
          </p:cNvPr>
          <p:cNvSpPr txBox="1"/>
          <p:nvPr/>
        </p:nvSpPr>
        <p:spPr>
          <a:xfrm>
            <a:off x="4377492" y="3481842"/>
            <a:ext cx="5251737" cy="584775"/>
          </a:xfrm>
          <a:prstGeom prst="rect">
            <a:avLst/>
          </a:prstGeom>
          <a:noFill/>
        </p:spPr>
        <p:txBody>
          <a:bodyPr wrap="square" rtlCol="0">
            <a:spAutoFit/>
          </a:bodyPr>
          <a:lstStyle/>
          <a:p>
            <a:pPr algn="ctr"/>
            <a:r>
              <a:rPr lang="en-US" sz="3200" dirty="0">
                <a:solidFill>
                  <a:srgbClr val="0070C0"/>
                </a:solidFill>
                <a:latin typeface="Arial" panose="020B0604020202020204" pitchFamily="34" charset="0"/>
                <a:cs typeface="Arial" panose="020B0604020202020204" pitchFamily="34" charset="0"/>
              </a:rPr>
              <a:t>proof size</a:t>
            </a:r>
          </a:p>
        </p:txBody>
      </p:sp>
      <p:grpSp>
        <p:nvGrpSpPr>
          <p:cNvPr id="17" name="Group 16">
            <a:extLst>
              <a:ext uri="{FF2B5EF4-FFF2-40B4-BE49-F238E27FC236}">
                <a16:creationId xmlns:a16="http://schemas.microsoft.com/office/drawing/2014/main" id="{69C8496E-A6EB-675C-B386-242DCF575A5D}"/>
              </a:ext>
            </a:extLst>
          </p:cNvPr>
          <p:cNvGrpSpPr/>
          <p:nvPr/>
        </p:nvGrpSpPr>
        <p:grpSpPr>
          <a:xfrm>
            <a:off x="557811" y="1866609"/>
            <a:ext cx="2036532" cy="2378554"/>
            <a:chOff x="557811" y="1866609"/>
            <a:chExt cx="2036532" cy="2378554"/>
          </a:xfrm>
        </p:grpSpPr>
        <p:pic>
          <p:nvPicPr>
            <p:cNvPr id="18" name="Picture 17">
              <a:extLst>
                <a:ext uri="{FF2B5EF4-FFF2-40B4-BE49-F238E27FC236}">
                  <a16:creationId xmlns:a16="http://schemas.microsoft.com/office/drawing/2014/main" id="{8116D1DF-3AD9-18DA-D1BB-F9E0D16EBC66}"/>
                </a:ext>
              </a:extLst>
            </p:cNvPr>
            <p:cNvPicPr>
              <a:picLocks noChangeAspect="1"/>
            </p:cNvPicPr>
            <p:nvPr/>
          </p:nvPicPr>
          <p:blipFill>
            <a:blip r:embed="rId7"/>
            <a:stretch>
              <a:fillRect/>
            </a:stretch>
          </p:blipFill>
          <p:spPr>
            <a:xfrm>
              <a:off x="694329" y="1866609"/>
              <a:ext cx="1533775" cy="1760712"/>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D19F955-5A86-7D22-A66D-F5C5ABE77FCE}"/>
                    </a:ext>
                  </a:extLst>
                </p:cNvPr>
                <p:cNvSpPr txBox="1"/>
                <p:nvPr/>
              </p:nvSpPr>
              <p:spPr>
                <a:xfrm>
                  <a:off x="557811" y="3721943"/>
                  <a:ext cx="2036532"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Witness: </a:t>
                  </a:r>
                  <a14:m>
                    <m:oMath xmlns:m="http://schemas.openxmlformats.org/officeDocument/2006/math">
                      <m:r>
                        <a:rPr lang="en-US" sz="2800" i="1" dirty="0" smtClean="0">
                          <a:latin typeface="Cambria Math" panose="02040503050406030204" pitchFamily="18" charset="0"/>
                        </a:rPr>
                        <m:t>𝑤</m:t>
                      </m:r>
                    </m:oMath>
                  </a14:m>
                  <a:endParaRPr lang="en-US" sz="2800" dirty="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CD19F955-5A86-7D22-A66D-F5C5ABE77FCE}"/>
                    </a:ext>
                  </a:extLst>
                </p:cNvPr>
                <p:cNvSpPr txBox="1">
                  <a:spLocks noRot="1" noChangeAspect="1" noMove="1" noResize="1" noEditPoints="1" noAdjustHandles="1" noChangeArrowheads="1" noChangeShapeType="1" noTextEdit="1"/>
                </p:cNvSpPr>
                <p:nvPr/>
              </p:nvSpPr>
              <p:spPr>
                <a:xfrm>
                  <a:off x="557811" y="3721943"/>
                  <a:ext cx="2036532" cy="523220"/>
                </a:xfrm>
                <a:prstGeom prst="rect">
                  <a:avLst/>
                </a:prstGeom>
                <a:blipFill>
                  <a:blip r:embed="rId8"/>
                  <a:stretch>
                    <a:fillRect l="-6211" t="-11905" b="-3095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D73C2F-D8DD-E4D3-34C4-E891D1C2C24A}"/>
                  </a:ext>
                </a:extLst>
              </p:cNvPr>
              <p:cNvSpPr txBox="1"/>
              <p:nvPr/>
            </p:nvSpPr>
            <p:spPr>
              <a:xfrm>
                <a:off x="5495541" y="4041887"/>
                <a:ext cx="3031035" cy="584775"/>
              </a:xfrm>
              <a:prstGeom prst="rect">
                <a:avLst/>
              </a:prstGeom>
              <a:noFill/>
            </p:spPr>
            <p:txBody>
              <a:bodyPr wrap="square" rtlCol="0">
                <a:spAutoFit/>
              </a:bodyPr>
              <a:lstStyle/>
              <a:p>
                <a:pPr algn="ctr"/>
                <a:r>
                  <a:rPr lang="en-US" sz="3200" dirty="0">
                    <a:solidFill>
                      <a:srgbClr val="0070C0"/>
                    </a:solidFill>
                    <a:latin typeface="Arial" panose="020B0604020202020204" pitchFamily="34" charset="0"/>
                    <a:cs typeface="Arial" panose="020B0604020202020204" pitchFamily="34" charset="0"/>
                  </a:rPr>
                  <a:t>succinct: </a:t>
                </a:r>
                <a14:m>
                  <m:oMath xmlns:m="http://schemas.openxmlformats.org/officeDocument/2006/math">
                    <m:r>
                      <a:rPr lang="en-US" sz="3200" b="0" i="0" dirty="0" smtClean="0">
                        <a:solidFill>
                          <a:srgbClr val="0070C0"/>
                        </a:solidFill>
                        <a:latin typeface="Cambria Math" panose="02040503050406030204" pitchFamily="18" charset="0"/>
                      </a:rPr>
                      <m:t>≪</m:t>
                    </m:r>
                    <m:r>
                      <a:rPr lang="en-US" sz="3200" b="0" i="1" dirty="0" smtClean="0">
                        <a:solidFill>
                          <a:srgbClr val="0070C0"/>
                        </a:solidFill>
                        <a:latin typeface="Cambria Math" panose="02040503050406030204" pitchFamily="18" charset="0"/>
                      </a:rPr>
                      <m:t>|</m:t>
                    </m:r>
                    <m:r>
                      <a:rPr lang="en-US" sz="3200" b="0" i="1" dirty="0" smtClean="0">
                        <a:solidFill>
                          <a:srgbClr val="0070C0"/>
                        </a:solidFill>
                        <a:latin typeface="Cambria Math" panose="02040503050406030204" pitchFamily="18" charset="0"/>
                      </a:rPr>
                      <m:t>𝑤</m:t>
                    </m:r>
                    <m:r>
                      <a:rPr lang="en-US" sz="3200" b="0" i="1" dirty="0" smtClean="0">
                        <a:solidFill>
                          <a:srgbClr val="0070C0"/>
                        </a:solidFill>
                        <a:latin typeface="Cambria Math" panose="02040503050406030204" pitchFamily="18" charset="0"/>
                      </a:rPr>
                      <m:t>|</m:t>
                    </m:r>
                  </m:oMath>
                </a14:m>
                <a:endParaRPr lang="en-US" sz="3200" dirty="0">
                  <a:solidFill>
                    <a:srgbClr val="0070C0"/>
                  </a:solidFill>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C3D73C2F-D8DD-E4D3-34C4-E891D1C2C24A}"/>
                  </a:ext>
                </a:extLst>
              </p:cNvPr>
              <p:cNvSpPr txBox="1">
                <a:spLocks noRot="1" noChangeAspect="1" noMove="1" noResize="1" noEditPoints="1" noAdjustHandles="1" noChangeArrowheads="1" noChangeShapeType="1" noTextEdit="1"/>
              </p:cNvSpPr>
              <p:nvPr/>
            </p:nvSpPr>
            <p:spPr>
              <a:xfrm>
                <a:off x="5495541" y="4041887"/>
                <a:ext cx="3031035" cy="584775"/>
              </a:xfrm>
              <a:prstGeom prst="rect">
                <a:avLst/>
              </a:prstGeom>
              <a:blipFill>
                <a:blip r:embed="rId9"/>
                <a:stretch>
                  <a:fillRect l="-2917" t="-12766" r="-1250" b="-31915"/>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FA5745F3-4735-CEB0-A9DE-8117B7DF7ACE}"/>
              </a:ext>
            </a:extLst>
          </p:cNvPr>
          <p:cNvSpPr txBox="1"/>
          <p:nvPr/>
        </p:nvSpPr>
        <p:spPr>
          <a:xfrm>
            <a:off x="1030331" y="5552127"/>
            <a:ext cx="5251737"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bottleneck!</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CF88A39-25F5-F4FE-BEC9-FF724359423F}"/>
                  </a:ext>
                </a:extLst>
              </p:cNvPr>
              <p:cNvSpPr txBox="1"/>
              <p:nvPr/>
            </p:nvSpPr>
            <p:spPr>
              <a:xfrm>
                <a:off x="6856068" y="5441046"/>
                <a:ext cx="4418191" cy="584775"/>
              </a:xfrm>
              <a:prstGeom prst="rect">
                <a:avLst/>
              </a:prstGeom>
              <a:noFill/>
            </p:spPr>
            <p:txBody>
              <a:bodyPr wrap="square" rtlCol="0">
                <a:spAutoFit/>
              </a:bodyPr>
              <a:lstStyle/>
              <a:p>
                <a:pPr algn="ctr"/>
                <a:r>
                  <a:rPr lang="en-US" sz="3200" dirty="0">
                    <a:solidFill>
                      <a:srgbClr val="0070C0"/>
                    </a:solidFill>
                    <a:latin typeface="Arial" panose="020B0604020202020204" pitchFamily="34" charset="0"/>
                    <a:cs typeface="Arial" panose="020B0604020202020204" pitchFamily="34" charset="0"/>
                  </a:rPr>
                  <a:t>faster than evaluating</a:t>
                </a:r>
                <a14:m>
                  <m:oMath xmlns:m="http://schemas.openxmlformats.org/officeDocument/2006/math">
                    <m:r>
                      <a:rPr lang="en-US" sz="3200" b="0" i="0" dirty="0" smtClean="0">
                        <a:solidFill>
                          <a:srgbClr val="0070C0"/>
                        </a:solidFill>
                        <a:latin typeface="Cambria Math" panose="02040503050406030204" pitchFamily="18" charset="0"/>
                      </a:rPr>
                      <m:t> </m:t>
                    </m:r>
                    <m:r>
                      <a:rPr lang="en-US" sz="3200" i="1" dirty="0" smtClean="0">
                        <a:solidFill>
                          <a:srgbClr val="0070C0"/>
                        </a:solidFill>
                        <a:latin typeface="Cambria Math" panose="02040503050406030204" pitchFamily="18" charset="0"/>
                      </a:rPr>
                      <m:t>𝐶</m:t>
                    </m:r>
                  </m:oMath>
                </a14:m>
                <a:endParaRPr lang="en-US" sz="3200" dirty="0">
                  <a:solidFill>
                    <a:srgbClr val="0070C0"/>
                  </a:solidFill>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4CF88A39-25F5-F4FE-BEC9-FF724359423F}"/>
                  </a:ext>
                </a:extLst>
              </p:cNvPr>
              <p:cNvSpPr txBox="1">
                <a:spLocks noRot="1" noChangeAspect="1" noMove="1" noResize="1" noEditPoints="1" noAdjustHandles="1" noChangeArrowheads="1" noChangeShapeType="1" noTextEdit="1"/>
              </p:cNvSpPr>
              <p:nvPr/>
            </p:nvSpPr>
            <p:spPr>
              <a:xfrm>
                <a:off x="6856068" y="5441046"/>
                <a:ext cx="4418191" cy="584775"/>
              </a:xfrm>
              <a:prstGeom prst="rect">
                <a:avLst/>
              </a:prstGeom>
              <a:blipFill>
                <a:blip r:embed="rId10"/>
                <a:stretch>
                  <a:fillRect l="-3448" t="-12766" r="-575" b="-31915"/>
                </a:stretch>
              </a:blipFill>
            </p:spPr>
            <p:txBody>
              <a:bodyPr/>
              <a:lstStyle/>
              <a:p>
                <a:r>
                  <a:rPr lang="en-US">
                    <a:noFill/>
                  </a:rPr>
                  <a:t> </a:t>
                </a:r>
              </a:p>
            </p:txBody>
          </p:sp>
        </mc:Fallback>
      </mc:AlternateContent>
    </p:spTree>
    <p:extLst>
      <p:ext uri="{BB962C8B-B14F-4D97-AF65-F5344CB8AC3E}">
        <p14:creationId xmlns:p14="http://schemas.microsoft.com/office/powerpoint/2010/main" val="297694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0D9C-FF00-81EA-64A7-257C122A87F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Example: Matrix Multiplication</a:t>
            </a:r>
          </a:p>
        </p:txBody>
      </p:sp>
      <p:sp>
        <p:nvSpPr>
          <p:cNvPr id="4" name="Slide Number Placeholder 3">
            <a:extLst>
              <a:ext uri="{FF2B5EF4-FFF2-40B4-BE49-F238E27FC236}">
                <a16:creationId xmlns:a16="http://schemas.microsoft.com/office/drawing/2014/main" id="{502FEC50-469B-5A8B-7383-B53EAC033D3B}"/>
              </a:ext>
            </a:extLst>
          </p:cNvPr>
          <p:cNvSpPr>
            <a:spLocks noGrp="1"/>
          </p:cNvSpPr>
          <p:nvPr>
            <p:ph type="sldNum" sz="quarter" idx="12"/>
          </p:nvPr>
        </p:nvSpPr>
        <p:spPr/>
        <p:txBody>
          <a:bodyPr/>
          <a:lstStyle/>
          <a:p>
            <a:fld id="{925B9A89-1D3B-7042-A946-06694786D8F6}" type="slidenum">
              <a:rPr lang="en-US" smtClean="0"/>
              <a:t>14</a:t>
            </a:fld>
            <a:endParaRPr lang="en-US"/>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1CAB73CB-ABB4-C583-E1B0-F924F6BC1CB7}"/>
                  </a:ext>
                </a:extLst>
              </p:cNvPr>
              <p:cNvSpPr txBox="1">
                <a:spLocks/>
              </p:cNvSpPr>
              <p:nvPr/>
            </p:nvSpPr>
            <p:spPr>
              <a:xfrm>
                <a:off x="838200" y="1847850"/>
                <a:ext cx="10515599" cy="43513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14:m>
                  <m:oMathPara xmlns:m="http://schemas.openxmlformats.org/officeDocument/2006/math">
                    <m:oMathParaPr>
                      <m:jc m:val="left"/>
                    </m:oMathParaPr>
                    <m:oMath xmlns:m="http://schemas.openxmlformats.org/officeDocument/2006/math">
                      <m:r>
                        <m:rPr>
                          <m:sty m:val="p"/>
                        </m:rPr>
                        <a:rPr lang="en-US" sz="2800" i="1" dirty="0" smtClean="0">
                          <a:latin typeface="Cambria Math" panose="02040503050406030204" pitchFamily="18" charset="0"/>
                          <a:cs typeface="Arial" panose="020B0604020202020204" pitchFamily="34" charset="0"/>
                        </a:rPr>
                        <m:t>C</m:t>
                      </m:r>
                      <m:d>
                        <m:dPr>
                          <m:ctrlPr>
                            <a:rPr lang="en-US" sz="2800" b="0" i="1" dirty="0" smtClean="0">
                              <a:latin typeface="Cambria Math" panose="02040503050406030204" pitchFamily="18" charset="0"/>
                              <a:cs typeface="Arial" panose="020B0604020202020204" pitchFamily="34" charset="0"/>
                            </a:rPr>
                          </m:ctrlPr>
                        </m:dPr>
                        <m:e>
                          <m:r>
                            <a:rPr lang="en-US" sz="2800" b="0" i="1" dirty="0" smtClean="0">
                              <a:latin typeface="Cambria Math" panose="02040503050406030204" pitchFamily="18" charset="0"/>
                              <a:cs typeface="Arial" panose="020B0604020202020204" pitchFamily="34" charset="0"/>
                            </a:rPr>
                            <m:t>𝑤</m:t>
                          </m:r>
                        </m:e>
                      </m:d>
                      <m:r>
                        <a:rPr lang="en-US" sz="2800" b="0" i="1" dirty="0" smtClean="0">
                          <a:latin typeface="Cambria Math" panose="02040503050406030204" pitchFamily="18" charset="0"/>
                          <a:cs typeface="Arial" panose="020B0604020202020204" pitchFamily="34" charset="0"/>
                        </a:rPr>
                        <m:t>=</m:t>
                      </m:r>
                      <m:r>
                        <a:rPr lang="en-US" sz="2800" b="0" i="1" dirty="0" smtClean="0">
                          <a:latin typeface="Cambria Math" panose="02040503050406030204" pitchFamily="18" charset="0"/>
                          <a:cs typeface="Arial" panose="020B0604020202020204" pitchFamily="34" charset="0"/>
                        </a:rPr>
                        <m:t>𝑤</m:t>
                      </m:r>
                      <m:r>
                        <a:rPr lang="en-US" sz="2800" i="1" dirty="0" smtClean="0">
                          <a:latin typeface="Cambria Math" panose="02040503050406030204" pitchFamily="18" charset="0"/>
                          <a:cs typeface="Arial" panose="020B0604020202020204" pitchFamily="34" charset="0"/>
                        </a:rPr>
                        <m:t>⋅</m:t>
                      </m:r>
                      <m:r>
                        <a:rPr lang="en-US" sz="2800" b="0" i="1" dirty="0" smtClean="0">
                          <a:latin typeface="Cambria Math" panose="02040503050406030204" pitchFamily="18" charset="0"/>
                          <a:cs typeface="Arial" panose="020B0604020202020204" pitchFamily="34" charset="0"/>
                        </a:rPr>
                        <m:t>𝑤</m:t>
                      </m:r>
                      <m:r>
                        <a:rPr lang="en-US" sz="2800" b="0" i="1" dirty="0" smtClean="0">
                          <a:latin typeface="Cambria Math" panose="02040503050406030204" pitchFamily="18" charset="0"/>
                          <a:cs typeface="Arial" panose="020B0604020202020204" pitchFamily="34" charset="0"/>
                        </a:rPr>
                        <m:t>=</m:t>
                      </m:r>
                      <m:r>
                        <a:rPr lang="en-US" sz="2800" b="0" i="1" dirty="0" smtClean="0">
                          <a:latin typeface="Cambria Math" panose="02040503050406030204" pitchFamily="18" charset="0"/>
                          <a:cs typeface="Arial" panose="020B0604020202020204" pitchFamily="34" charset="0"/>
                        </a:rPr>
                        <m:t>𝑦</m:t>
                      </m:r>
                    </m:oMath>
                  </m:oMathPara>
                </a14:m>
                <a:endParaRPr lang="en-US" sz="2800" dirty="0">
                  <a:latin typeface="Arial" panose="020B0604020202020204" pitchFamily="34" charset="0"/>
                  <a:cs typeface="Arial" panose="020B0604020202020204" pitchFamily="34" charset="0"/>
                </a:endParaRPr>
              </a:p>
              <a:p>
                <a14:m>
                  <m:oMath xmlns:m="http://schemas.openxmlformats.org/officeDocument/2006/math">
                    <m:r>
                      <a:rPr lang="en-US" sz="2800" i="1" dirty="0" smtClean="0">
                        <a:latin typeface="Cambria Math" panose="02040503050406030204" pitchFamily="18" charset="0"/>
                        <a:cs typeface="Arial" panose="020B0604020202020204" pitchFamily="34" charset="0"/>
                      </a:rPr>
                      <m:t>𝑤</m:t>
                    </m:r>
                  </m:oMath>
                </a14:m>
                <a:r>
                  <a:rPr lang="en-US" sz="2800" dirty="0">
                    <a:latin typeface="Arial" panose="020B0604020202020204" pitchFamily="34" charset="0"/>
                    <a:cs typeface="Arial" panose="020B0604020202020204" pitchFamily="34" charset="0"/>
                  </a:rPr>
                  <a:t> is a 256 x 256 matrix</a:t>
                </a:r>
              </a:p>
              <a:p>
                <a:endParaRPr lang="en-US" sz="24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Generate ZKP by Groth16 [protocol used in </a:t>
                </a:r>
                <a:r>
                  <a:rPr lang="en-US" sz="2800" dirty="0" err="1">
                    <a:latin typeface="Arial" panose="020B0604020202020204" pitchFamily="34" charset="0"/>
                    <a:cs typeface="Arial" panose="020B0604020202020204" pitchFamily="34" charset="0"/>
                  </a:rPr>
                  <a:t>Zcash</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2800" dirty="0">
                    <a:solidFill>
                      <a:srgbClr val="0070C0"/>
                    </a:solidFill>
                    <a:latin typeface="Arial" panose="020B0604020202020204" pitchFamily="34" charset="0"/>
                    <a:cs typeface="Arial" panose="020B0604020202020204" pitchFamily="34" charset="0"/>
                  </a:rPr>
                  <a:t>Proof size: 192 bytes</a:t>
                </a:r>
              </a:p>
              <a:p>
                <a:pPr marL="380990" indent="-380990">
                  <a:buFont typeface="Arial" panose="020B0604020202020204" pitchFamily="34" charset="0"/>
                  <a:buChar char="•"/>
                </a:pPr>
                <a:r>
                  <a:rPr lang="en-US" sz="2800" dirty="0">
                    <a:solidFill>
                      <a:srgbClr val="0070C0"/>
                    </a:solidFill>
                    <a:latin typeface="Arial" panose="020B0604020202020204" pitchFamily="34" charset="0"/>
                    <a:cs typeface="Arial" panose="020B0604020202020204" pitchFamily="34" charset="0"/>
                  </a:rPr>
                  <a:t>Verification time: 3ms</a:t>
                </a:r>
                <a:endParaRPr lang="en-US" sz="28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2800" dirty="0">
                    <a:solidFill>
                      <a:srgbClr val="FF0000"/>
                    </a:solidFill>
                    <a:latin typeface="Arial" panose="020B0604020202020204" pitchFamily="34" charset="0"/>
                    <a:cs typeface="Arial" panose="020B0604020202020204" pitchFamily="34" charset="0"/>
                  </a:rPr>
                  <a:t>Prover time: &gt;1000s</a:t>
                </a:r>
              </a:p>
              <a:p>
                <a:pPr marL="380990" indent="-380990">
                  <a:buFont typeface="Arial" panose="020B0604020202020204" pitchFamily="34" charset="0"/>
                  <a:buChar char="•"/>
                </a:pPr>
                <a:endParaRPr lang="en-US" sz="2800" dirty="0">
                  <a:solidFill>
                    <a:srgbClr val="FF0000"/>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*Data from https://</a:t>
                </a:r>
                <a:r>
                  <a:rPr lang="en-US" sz="1800" dirty="0" err="1">
                    <a:solidFill>
                      <a:schemeClr val="tx1"/>
                    </a:solidFill>
                    <a:latin typeface="Arial" panose="020B0604020202020204" pitchFamily="34" charset="0"/>
                    <a:cs typeface="Arial" panose="020B0604020202020204" pitchFamily="34" charset="0"/>
                  </a:rPr>
                  <a:t>github.com</a:t>
                </a:r>
                <a:r>
                  <a:rPr lang="en-US" sz="1800" dirty="0">
                    <a:solidFill>
                      <a:schemeClr val="tx1"/>
                    </a:solidFill>
                    <a:latin typeface="Arial" panose="020B0604020202020204" pitchFamily="34" charset="0"/>
                    <a:cs typeface="Arial" panose="020B0604020202020204" pitchFamily="34" charset="0"/>
                  </a:rPr>
                  <a:t>/</a:t>
                </a:r>
                <a:r>
                  <a:rPr lang="en-US" sz="1800" dirty="0" err="1">
                    <a:solidFill>
                      <a:schemeClr val="tx1"/>
                    </a:solidFill>
                    <a:latin typeface="Arial" panose="020B0604020202020204" pitchFamily="34" charset="0"/>
                    <a:cs typeface="Arial" panose="020B0604020202020204" pitchFamily="34" charset="0"/>
                  </a:rPr>
                  <a:t>ConsenSys</a:t>
                </a:r>
                <a:r>
                  <a:rPr lang="en-US" sz="1800" dirty="0">
                    <a:solidFill>
                      <a:schemeClr val="tx1"/>
                    </a:solidFill>
                    <a:latin typeface="Arial" panose="020B0604020202020204" pitchFamily="34" charset="0"/>
                    <a:cs typeface="Arial" panose="020B0604020202020204" pitchFamily="34" charset="0"/>
                  </a:rPr>
                  <a:t>/</a:t>
                </a:r>
                <a:r>
                  <a:rPr lang="en-US" sz="1800" dirty="0" err="1">
                    <a:solidFill>
                      <a:schemeClr val="tx1"/>
                    </a:solidFill>
                    <a:latin typeface="Arial" panose="020B0604020202020204" pitchFamily="34" charset="0"/>
                    <a:cs typeface="Arial" panose="020B0604020202020204" pitchFamily="34" charset="0"/>
                  </a:rPr>
                  <a:t>gnark</a:t>
                </a:r>
                <a:endParaRPr lang="en-US" sz="1800" dirty="0">
                  <a:solidFill>
                    <a:schemeClr val="tx1"/>
                  </a:solidFill>
                  <a:latin typeface="Arial" panose="020B0604020202020204" pitchFamily="34" charset="0"/>
                  <a:cs typeface="Arial" panose="020B0604020202020204" pitchFamily="34" charset="0"/>
                </a:endParaRPr>
              </a:p>
              <a:p>
                <a:pPr marL="380990" indent="-380990">
                  <a:buFont typeface="Arial" panose="020B0604020202020204" pitchFamily="34" charset="0"/>
                  <a:buChar char="•"/>
                </a:pPr>
                <a:endParaRPr lang="en-US" sz="2400" dirty="0">
                  <a:solidFill>
                    <a:srgbClr val="FF0000"/>
                  </a:solidFill>
                  <a:latin typeface="Arial" panose="020B0604020202020204" pitchFamily="34" charset="0"/>
                  <a:cs typeface="Arial" panose="020B0604020202020204" pitchFamily="34" charset="0"/>
                </a:endParaRPr>
              </a:p>
            </p:txBody>
          </p:sp>
        </mc:Choice>
        <mc:Fallback xmlns="">
          <p:sp>
            <p:nvSpPr>
              <p:cNvPr id="5" name="Content Placeholder 2">
                <a:extLst>
                  <a:ext uri="{FF2B5EF4-FFF2-40B4-BE49-F238E27FC236}">
                    <a16:creationId xmlns:a16="http://schemas.microsoft.com/office/drawing/2014/main" id="{1CAB73CB-ABB4-C583-E1B0-F924F6BC1CB7}"/>
                  </a:ext>
                </a:extLst>
              </p:cNvPr>
              <p:cNvSpPr txBox="1">
                <a:spLocks noRot="1" noChangeAspect="1" noMove="1" noResize="1" noEditPoints="1" noAdjustHandles="1" noChangeArrowheads="1" noChangeShapeType="1" noTextEdit="1"/>
              </p:cNvSpPr>
              <p:nvPr/>
            </p:nvSpPr>
            <p:spPr>
              <a:xfrm>
                <a:off x="838200" y="1847850"/>
                <a:ext cx="10515599" cy="4351338"/>
              </a:xfrm>
              <a:prstGeom prst="rect">
                <a:avLst/>
              </a:prstGeom>
              <a:blipFill>
                <a:blip r:embed="rId3"/>
                <a:stretch>
                  <a:fillRect l="-1208"/>
                </a:stretch>
              </a:blipFill>
            </p:spPr>
            <p:txBody>
              <a:bodyPr/>
              <a:lstStyle/>
              <a:p>
                <a:r>
                  <a:rPr lang="en-US">
                    <a:noFill/>
                  </a:rPr>
                  <a:t> </a:t>
                </a:r>
              </a:p>
            </p:txBody>
          </p:sp>
        </mc:Fallback>
      </mc:AlternateContent>
    </p:spTree>
    <p:extLst>
      <p:ext uri="{BB962C8B-B14F-4D97-AF65-F5344CB8AC3E}">
        <p14:creationId xmlns:p14="http://schemas.microsoft.com/office/powerpoint/2010/main" val="261987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FD411A9-5A28-9D68-FAAC-BDB38C2BD0F8}"/>
              </a:ext>
            </a:extLst>
          </p:cNvPr>
          <p:cNvSpPr/>
          <p:nvPr/>
        </p:nvSpPr>
        <p:spPr>
          <a:xfrm>
            <a:off x="455813" y="1780125"/>
            <a:ext cx="3894513" cy="2125396"/>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Optimal prover</a:t>
            </a:r>
          </a:p>
          <a:p>
            <a:pPr algn="ctr"/>
            <a:r>
              <a:rPr lang="en-US" sz="2800" dirty="0">
                <a:solidFill>
                  <a:schemeClr val="tx1"/>
                </a:solidFill>
                <a:latin typeface="Arial" panose="020B0604020202020204" pitchFamily="34" charset="0"/>
                <a:cs typeface="Arial" panose="020B0604020202020204" pitchFamily="34" charset="0"/>
              </a:rPr>
              <a:t>for </a:t>
            </a:r>
            <a:r>
              <a:rPr lang="en-US" sz="3000" i="1" dirty="0">
                <a:solidFill>
                  <a:schemeClr val="tx1"/>
                </a:solidFill>
                <a:latin typeface="Times" pitchFamily="2" charset="0"/>
                <a:cs typeface="Arial" panose="020B0604020202020204" pitchFamily="34" charset="0"/>
              </a:rPr>
              <a:t>any</a:t>
            </a:r>
            <a:r>
              <a:rPr lang="en-US" sz="2800" dirty="0">
                <a:solidFill>
                  <a:schemeClr val="tx1"/>
                </a:solidFill>
                <a:latin typeface="Arial" panose="020B0604020202020204" pitchFamily="34" charset="0"/>
                <a:cs typeface="Arial" panose="020B0604020202020204" pitchFamily="34" charset="0"/>
              </a:rPr>
              <a:t> function</a:t>
            </a:r>
          </a:p>
        </p:txBody>
      </p:sp>
      <p:sp>
        <p:nvSpPr>
          <p:cNvPr id="2" name="Title 1">
            <a:extLst>
              <a:ext uri="{FF2B5EF4-FFF2-40B4-BE49-F238E27FC236}">
                <a16:creationId xmlns:a16="http://schemas.microsoft.com/office/drawing/2014/main" id="{2A9B94BF-22A9-3D3E-5440-72106E46B15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My Work on ZKP</a:t>
            </a:r>
          </a:p>
        </p:txBody>
      </p:sp>
      <p:sp>
        <p:nvSpPr>
          <p:cNvPr id="4" name="Oval 3">
            <a:extLst>
              <a:ext uri="{FF2B5EF4-FFF2-40B4-BE49-F238E27FC236}">
                <a16:creationId xmlns:a16="http://schemas.microsoft.com/office/drawing/2014/main" id="{CBDBD63B-ED4E-AF65-A928-79D5EB6BFD48}"/>
              </a:ext>
            </a:extLst>
          </p:cNvPr>
          <p:cNvSpPr/>
          <p:nvPr/>
        </p:nvSpPr>
        <p:spPr>
          <a:xfrm>
            <a:off x="7510551" y="1643842"/>
            <a:ext cx="4254729" cy="230427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Tailored</a:t>
            </a:r>
            <a:r>
              <a:rPr lang="zh-CN" altLang="en-US" sz="2800" dirty="0">
                <a:solidFill>
                  <a:schemeClr val="tx1"/>
                </a:solidFill>
                <a:latin typeface="Arial" panose="020B0604020202020204" pitchFamily="34" charset="0"/>
                <a:cs typeface="Arial" panose="020B0604020202020204" pitchFamily="34" charset="0"/>
              </a:rPr>
              <a:t> </a:t>
            </a:r>
            <a:r>
              <a:rPr lang="en-US" altLang="zh-CN" sz="2800" dirty="0">
                <a:solidFill>
                  <a:schemeClr val="tx1"/>
                </a:solidFill>
                <a:latin typeface="Arial" panose="020B0604020202020204" pitchFamily="34" charset="0"/>
                <a:cs typeface="Arial" panose="020B0604020202020204" pitchFamily="34" charset="0"/>
              </a:rPr>
              <a:t>protocols</a:t>
            </a:r>
            <a:r>
              <a:rPr lang="zh-CN" altLang="en-US" sz="2800" dirty="0">
                <a:solidFill>
                  <a:schemeClr val="tx1"/>
                </a:solidFill>
                <a:latin typeface="Arial" panose="020B0604020202020204" pitchFamily="34" charset="0"/>
                <a:cs typeface="Arial" panose="020B0604020202020204" pitchFamily="34" charset="0"/>
              </a:rPr>
              <a:t> </a:t>
            </a:r>
            <a:r>
              <a:rPr lang="en-US" altLang="zh-CN" sz="2800" dirty="0">
                <a:solidFill>
                  <a:schemeClr val="tx1"/>
                </a:solidFill>
                <a:latin typeface="Arial" panose="020B0604020202020204" pitchFamily="34" charset="0"/>
                <a:cs typeface="Arial" panose="020B0604020202020204" pitchFamily="34" charset="0"/>
              </a:rPr>
              <a:t>for</a:t>
            </a:r>
            <a:r>
              <a:rPr lang="zh-CN" altLang="en-US" sz="2800" dirty="0">
                <a:solidFill>
                  <a:schemeClr val="tx1"/>
                </a:solidFill>
                <a:latin typeface="Arial" panose="020B0604020202020204" pitchFamily="34" charset="0"/>
                <a:cs typeface="Arial" panose="020B0604020202020204" pitchFamily="34" charset="0"/>
              </a:rPr>
              <a:t> </a:t>
            </a:r>
            <a:r>
              <a:rPr lang="en-US" altLang="zh-CN" sz="2800" dirty="0">
                <a:solidFill>
                  <a:schemeClr val="tx1"/>
                </a:solidFill>
                <a:latin typeface="Arial" panose="020B0604020202020204" pitchFamily="34" charset="0"/>
                <a:cs typeface="Arial" panose="020B0604020202020204" pitchFamily="34" charset="0"/>
              </a:rPr>
              <a:t>applications</a:t>
            </a:r>
            <a:endParaRPr lang="en-US" sz="2800" dirty="0">
              <a:solidFill>
                <a:schemeClr val="tx1"/>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6A61BC14-602D-A176-E179-FACC7BA072E6}"/>
              </a:ext>
            </a:extLst>
          </p:cNvPr>
          <p:cNvGrpSpPr/>
          <p:nvPr/>
        </p:nvGrpSpPr>
        <p:grpSpPr>
          <a:xfrm>
            <a:off x="426720" y="4011072"/>
            <a:ext cx="11338560" cy="896761"/>
            <a:chOff x="426720" y="4011072"/>
            <a:chExt cx="11338560" cy="896761"/>
          </a:xfrm>
        </p:grpSpPr>
        <p:sp>
          <p:nvSpPr>
            <p:cNvPr id="9" name="TextBox 8">
              <a:extLst>
                <a:ext uri="{FF2B5EF4-FFF2-40B4-BE49-F238E27FC236}">
                  <a16:creationId xmlns:a16="http://schemas.microsoft.com/office/drawing/2014/main" id="{9F88ADC0-32B8-EFF0-3105-8BFFCFC3E795}"/>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
          <p:nvSpPr>
            <p:cNvPr id="15" name="TextBox 14">
              <a:extLst>
                <a:ext uri="{FF2B5EF4-FFF2-40B4-BE49-F238E27FC236}">
                  <a16:creationId xmlns:a16="http://schemas.microsoft.com/office/drawing/2014/main" id="{1A7D3F0A-8CC6-6C7D-9801-12A34D155C86}"/>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
          <p:nvSpPr>
            <p:cNvPr id="5" name="Left-Right Arrow 4">
              <a:extLst>
                <a:ext uri="{FF2B5EF4-FFF2-40B4-BE49-F238E27FC236}">
                  <a16:creationId xmlns:a16="http://schemas.microsoft.com/office/drawing/2014/main" id="{6D132BC5-D33D-6702-37FB-FD23D34A12A8}"/>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endParaRPr>
            </a:p>
          </p:txBody>
        </p:sp>
      </p:grpSp>
      <p:sp>
        <p:nvSpPr>
          <p:cNvPr id="12" name="Slide Number Placeholder 11">
            <a:extLst>
              <a:ext uri="{FF2B5EF4-FFF2-40B4-BE49-F238E27FC236}">
                <a16:creationId xmlns:a16="http://schemas.microsoft.com/office/drawing/2014/main" id="{098B111C-846D-4F78-F53F-D8A3AEF601BF}"/>
              </a:ext>
            </a:extLst>
          </p:cNvPr>
          <p:cNvSpPr>
            <a:spLocks noGrp="1"/>
          </p:cNvSpPr>
          <p:nvPr>
            <p:ph type="sldNum" sz="quarter" idx="12"/>
          </p:nvPr>
        </p:nvSpPr>
        <p:spPr/>
        <p:txBody>
          <a:bodyPr/>
          <a:lstStyle/>
          <a:p>
            <a:fld id="{925B9A89-1D3B-7042-A946-06694786D8F6}" type="slidenum">
              <a:rPr lang="en-US" smtClean="0"/>
              <a:t>15</a:t>
            </a:fld>
            <a:endParaRPr lang="en-US"/>
          </a:p>
        </p:txBody>
      </p:sp>
    </p:spTree>
    <p:extLst>
      <p:ext uri="{BB962C8B-B14F-4D97-AF65-F5344CB8AC3E}">
        <p14:creationId xmlns:p14="http://schemas.microsoft.com/office/powerpoint/2010/main" val="1705546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7FE93D59-4582-7FA4-99E6-2695C6AC9F65}"/>
              </a:ext>
            </a:extLst>
          </p:cNvPr>
          <p:cNvSpPr/>
          <p:nvPr/>
        </p:nvSpPr>
        <p:spPr>
          <a:xfrm>
            <a:off x="5891278" y="3427401"/>
            <a:ext cx="2742991" cy="168217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tx1"/>
                </a:solidFill>
                <a:latin typeface="Arial" panose="020B0604020202020204" pitchFamily="34" charset="0"/>
                <a:cs typeface="Arial" panose="020B0604020202020204" pitchFamily="34" charset="0"/>
              </a:rPr>
              <a:t>ZK Bridge</a:t>
            </a:r>
          </a:p>
          <a:p>
            <a:pPr algn="ctr">
              <a:lnSpc>
                <a:spcPct val="150000"/>
              </a:lnSpc>
            </a:pPr>
            <a:r>
              <a:rPr lang="en-US" sz="2200" dirty="0">
                <a:solidFill>
                  <a:schemeClr val="tx1"/>
                </a:solidFill>
                <a:latin typeface="Arial" panose="020B0604020202020204" pitchFamily="34" charset="0"/>
                <a:cs typeface="Arial" panose="020B0604020202020204" pitchFamily="34" charset="0"/>
              </a:rPr>
              <a:t>[X</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C+ 22]</a:t>
            </a:r>
          </a:p>
          <a:p>
            <a:pPr algn="ctr"/>
            <a:r>
              <a:rPr lang="en-US" sz="2200" dirty="0">
                <a:solidFill>
                  <a:schemeClr val="tx1"/>
                </a:solidFill>
                <a:latin typeface="Arial" panose="020B0604020202020204" pitchFamily="34" charset="0"/>
                <a:cs typeface="Arial" panose="020B0604020202020204" pitchFamily="34" charset="0"/>
              </a:rPr>
              <a:t>CCS</a:t>
            </a:r>
          </a:p>
        </p:txBody>
      </p:sp>
      <p:sp>
        <p:nvSpPr>
          <p:cNvPr id="13" name="Oval 12">
            <a:extLst>
              <a:ext uri="{FF2B5EF4-FFF2-40B4-BE49-F238E27FC236}">
                <a16:creationId xmlns:a16="http://schemas.microsoft.com/office/drawing/2014/main" id="{2286006F-6B05-80CE-0A17-B694C835B114}"/>
              </a:ext>
            </a:extLst>
          </p:cNvPr>
          <p:cNvSpPr/>
          <p:nvPr/>
        </p:nvSpPr>
        <p:spPr>
          <a:xfrm>
            <a:off x="510374" y="4986733"/>
            <a:ext cx="3196688"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Arbitrary Circuits</a:t>
            </a:r>
          </a:p>
          <a:p>
            <a:pPr algn="ctr"/>
            <a:r>
              <a:rPr lang="en-US" sz="2200" dirty="0">
                <a:solidFill>
                  <a:schemeClr val="tx1"/>
                </a:solidFill>
                <a:latin typeface="Arial" panose="020B0604020202020204" pitchFamily="34" charset="0"/>
                <a:cs typeface="Arial" panose="020B0604020202020204" pitchFamily="34" charset="0"/>
              </a:rPr>
              <a:t>[</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WL+ 20]</a:t>
            </a:r>
          </a:p>
          <a:p>
            <a:pPr algn="ctr"/>
            <a:r>
              <a:rPr lang="en-US" sz="2200" dirty="0">
                <a:solidFill>
                  <a:schemeClr val="tx1"/>
                </a:solidFill>
                <a:latin typeface="Arial" panose="020B0604020202020204" pitchFamily="34" charset="0"/>
                <a:cs typeface="Arial" panose="020B0604020202020204" pitchFamily="34" charset="0"/>
              </a:rPr>
              <a:t>CCS</a:t>
            </a:r>
          </a:p>
        </p:txBody>
      </p:sp>
      <p:sp>
        <p:nvSpPr>
          <p:cNvPr id="10" name="Oval 9">
            <a:extLst>
              <a:ext uri="{FF2B5EF4-FFF2-40B4-BE49-F238E27FC236}">
                <a16:creationId xmlns:a16="http://schemas.microsoft.com/office/drawing/2014/main" id="{198B0ACA-6866-DD8D-3886-510D306C739C}"/>
              </a:ext>
            </a:extLst>
          </p:cNvPr>
          <p:cNvSpPr/>
          <p:nvPr/>
        </p:nvSpPr>
        <p:spPr>
          <a:xfrm>
            <a:off x="2314027" y="3415733"/>
            <a:ext cx="3354839"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tx1"/>
                </a:solidFill>
                <a:latin typeface="Arial" panose="020B0604020202020204" pitchFamily="34" charset="0"/>
                <a:cs typeface="Arial" panose="020B0604020202020204" pitchFamily="34" charset="0"/>
              </a:rPr>
              <a:t>No Trusted Setup</a:t>
            </a:r>
          </a:p>
          <a:p>
            <a:pPr algn="ctr">
              <a:lnSpc>
                <a:spcPct val="150000"/>
              </a:lnSpc>
            </a:pPr>
            <a:r>
              <a:rPr lang="en-US" sz="2200" dirty="0">
                <a:solidFill>
                  <a:schemeClr val="tx1"/>
                </a:solidFill>
                <a:latin typeface="Arial" panose="020B0604020202020204" pitchFamily="34" charset="0"/>
                <a:cs typeface="Arial" panose="020B0604020202020204" pitchFamily="34" charset="0"/>
              </a:rPr>
              <a:t>[</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XZS 20]</a:t>
            </a:r>
          </a:p>
          <a:p>
            <a:pPr algn="ctr"/>
            <a:r>
              <a:rPr lang="en-US" sz="2200" dirty="0">
                <a:solidFill>
                  <a:schemeClr val="tx1"/>
                </a:solidFill>
                <a:latin typeface="Arial" panose="020B0604020202020204" pitchFamily="34" charset="0"/>
                <a:cs typeface="Arial" panose="020B0604020202020204" pitchFamily="34" charset="0"/>
              </a:rPr>
              <a:t>S&amp;P</a:t>
            </a:r>
          </a:p>
        </p:txBody>
      </p:sp>
      <p:sp>
        <p:nvSpPr>
          <p:cNvPr id="3" name="Oval 2">
            <a:extLst>
              <a:ext uri="{FF2B5EF4-FFF2-40B4-BE49-F238E27FC236}">
                <a16:creationId xmlns:a16="http://schemas.microsoft.com/office/drawing/2014/main" id="{7FD411A9-5A28-9D68-FAAC-BDB38C2BD0F8}"/>
              </a:ext>
            </a:extLst>
          </p:cNvPr>
          <p:cNvSpPr/>
          <p:nvPr/>
        </p:nvSpPr>
        <p:spPr>
          <a:xfrm>
            <a:off x="426719" y="1934451"/>
            <a:ext cx="3169857"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Layered Circuits</a:t>
            </a:r>
          </a:p>
          <a:p>
            <a:pPr algn="ctr"/>
            <a:r>
              <a:rPr lang="en-US" sz="2200" dirty="0">
                <a:solidFill>
                  <a:schemeClr val="tx1"/>
                </a:solidFill>
                <a:latin typeface="Arial" panose="020B0604020202020204" pitchFamily="34" charset="0"/>
                <a:cs typeface="Arial" panose="020B0604020202020204" pitchFamily="34" charset="0"/>
              </a:rPr>
              <a:t>[X</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ZPS 19]</a:t>
            </a:r>
          </a:p>
          <a:p>
            <a:pPr algn="ctr"/>
            <a:r>
              <a:rPr lang="en-US" sz="2200" dirty="0">
                <a:solidFill>
                  <a:schemeClr val="tx1"/>
                </a:solidFill>
                <a:latin typeface="Arial" panose="020B0604020202020204" pitchFamily="34" charset="0"/>
                <a:cs typeface="Arial" panose="020B0604020202020204" pitchFamily="34" charset="0"/>
              </a:rPr>
              <a:t>CRYPTO</a:t>
            </a:r>
          </a:p>
        </p:txBody>
      </p:sp>
      <p:sp>
        <p:nvSpPr>
          <p:cNvPr id="2" name="Title 1">
            <a:extLst>
              <a:ext uri="{FF2B5EF4-FFF2-40B4-BE49-F238E27FC236}">
                <a16:creationId xmlns:a16="http://schemas.microsoft.com/office/drawing/2014/main" id="{2A9B94BF-22A9-3D3E-5440-72106E46B15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My Work on ZKP</a:t>
            </a:r>
          </a:p>
        </p:txBody>
      </p:sp>
      <p:sp>
        <p:nvSpPr>
          <p:cNvPr id="4" name="Oval 3">
            <a:extLst>
              <a:ext uri="{FF2B5EF4-FFF2-40B4-BE49-F238E27FC236}">
                <a16:creationId xmlns:a16="http://schemas.microsoft.com/office/drawing/2014/main" id="{CBDBD63B-ED4E-AF65-A928-79D5EB6BFD48}"/>
              </a:ext>
            </a:extLst>
          </p:cNvPr>
          <p:cNvSpPr/>
          <p:nvPr/>
        </p:nvSpPr>
        <p:spPr>
          <a:xfrm>
            <a:off x="8340436" y="1987013"/>
            <a:ext cx="3354839" cy="190831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ZK Decision Tree</a:t>
            </a:r>
          </a:p>
          <a:p>
            <a:pPr algn="ctr"/>
            <a:r>
              <a:rPr lang="en-US" sz="2200" dirty="0">
                <a:solidFill>
                  <a:schemeClr val="tx1"/>
                </a:solidFill>
                <a:latin typeface="Arial" panose="020B0604020202020204" pitchFamily="34" charset="0"/>
                <a:cs typeface="Arial" panose="020B0604020202020204" pitchFamily="34" charset="0"/>
              </a:rPr>
              <a:t>[</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FZD 20]</a:t>
            </a:r>
          </a:p>
          <a:p>
            <a:pPr algn="ctr"/>
            <a:r>
              <a:rPr lang="en-US" sz="2200" dirty="0">
                <a:solidFill>
                  <a:schemeClr val="tx1"/>
                </a:solidFill>
                <a:latin typeface="Arial" panose="020B0604020202020204" pitchFamily="34" charset="0"/>
                <a:cs typeface="Arial" panose="020B0604020202020204" pitchFamily="34" charset="0"/>
              </a:rPr>
              <a:t>CCS</a:t>
            </a:r>
          </a:p>
        </p:txBody>
      </p:sp>
      <p:sp>
        <p:nvSpPr>
          <p:cNvPr id="14" name="Oval 13">
            <a:extLst>
              <a:ext uri="{FF2B5EF4-FFF2-40B4-BE49-F238E27FC236}">
                <a16:creationId xmlns:a16="http://schemas.microsoft.com/office/drawing/2014/main" id="{51611D9C-B366-3FC2-45F7-71A0E8214172}"/>
              </a:ext>
            </a:extLst>
          </p:cNvPr>
          <p:cNvSpPr/>
          <p:nvPr/>
        </p:nvSpPr>
        <p:spPr>
          <a:xfrm>
            <a:off x="4566426" y="1705648"/>
            <a:ext cx="2804160" cy="163786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1-to-N ZKP</a:t>
            </a:r>
          </a:p>
          <a:p>
            <a:pPr algn="ctr"/>
            <a:r>
              <a:rPr lang="en-US" sz="2200" dirty="0">
                <a:solidFill>
                  <a:schemeClr val="tx1"/>
                </a:solidFill>
                <a:latin typeface="Arial" panose="020B0604020202020204" pitchFamily="34" charset="0"/>
                <a:cs typeface="Arial" panose="020B0604020202020204" pitchFamily="34" charset="0"/>
              </a:rPr>
              <a:t>[</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XTSZ 21]</a:t>
            </a:r>
          </a:p>
          <a:p>
            <a:pPr algn="ctr"/>
            <a:r>
              <a:rPr lang="en-US" sz="2200" dirty="0">
                <a:solidFill>
                  <a:schemeClr val="tx1"/>
                </a:solidFill>
                <a:latin typeface="Arial" panose="020B0604020202020204" pitchFamily="34" charset="0"/>
                <a:cs typeface="Arial" panose="020B0604020202020204" pitchFamily="34" charset="0"/>
              </a:rPr>
              <a:t>USENIX Sec</a:t>
            </a:r>
          </a:p>
        </p:txBody>
      </p:sp>
      <p:sp>
        <p:nvSpPr>
          <p:cNvPr id="28" name="Oval 27">
            <a:extLst>
              <a:ext uri="{FF2B5EF4-FFF2-40B4-BE49-F238E27FC236}">
                <a16:creationId xmlns:a16="http://schemas.microsoft.com/office/drawing/2014/main" id="{31B42EE6-0CD4-67FB-727C-90CEB6106754}"/>
              </a:ext>
            </a:extLst>
          </p:cNvPr>
          <p:cNvSpPr/>
          <p:nvPr/>
        </p:nvSpPr>
        <p:spPr>
          <a:xfrm>
            <a:off x="8075495" y="4852161"/>
            <a:ext cx="2742990" cy="168217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Arial" panose="020B0604020202020204" pitchFamily="34" charset="0"/>
                <a:cs typeface="Arial" panose="020B0604020202020204" pitchFamily="34" charset="0"/>
              </a:rPr>
              <a:t>ZKRollup</a:t>
            </a:r>
            <a:endParaRPr lang="en-US" sz="2200" dirty="0">
              <a:solidFill>
                <a:schemeClr val="tx1"/>
              </a:solidFill>
              <a:latin typeface="Arial" panose="020B0604020202020204" pitchFamily="34" charset="0"/>
              <a:cs typeface="Arial" panose="020B0604020202020204" pitchFamily="34" charset="0"/>
            </a:endParaRPr>
          </a:p>
          <a:p>
            <a:pPr algn="ctr"/>
            <a:r>
              <a:rPr lang="en-US" sz="2200" dirty="0">
                <a:solidFill>
                  <a:schemeClr val="tx1"/>
                </a:solidFill>
                <a:latin typeface="Arial" panose="020B0604020202020204" pitchFamily="34" charset="0"/>
                <a:cs typeface="Arial" panose="020B0604020202020204" pitchFamily="34" charset="0"/>
              </a:rPr>
              <a:t>[LX</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+ 22]</a:t>
            </a:r>
          </a:p>
          <a:p>
            <a:pPr algn="ctr"/>
            <a:r>
              <a:rPr lang="en-US" sz="2200" dirty="0">
                <a:solidFill>
                  <a:schemeClr val="tx1"/>
                </a:solidFill>
                <a:latin typeface="Arial" panose="020B0604020202020204" pitchFamily="34" charset="0"/>
                <a:cs typeface="Arial" panose="020B0604020202020204" pitchFamily="34" charset="0"/>
              </a:rPr>
              <a:t>In submission</a:t>
            </a:r>
          </a:p>
        </p:txBody>
      </p:sp>
      <p:sp>
        <p:nvSpPr>
          <p:cNvPr id="35" name="TextBox 34">
            <a:extLst>
              <a:ext uri="{FF2B5EF4-FFF2-40B4-BE49-F238E27FC236}">
                <a16:creationId xmlns:a16="http://schemas.microsoft.com/office/drawing/2014/main" id="{14347567-1D08-3DAF-F1AD-3FC0F89B71D9}"/>
              </a:ext>
            </a:extLst>
          </p:cNvPr>
          <p:cNvSpPr txBox="1"/>
          <p:nvPr/>
        </p:nvSpPr>
        <p:spPr>
          <a:xfrm>
            <a:off x="899819" y="2255706"/>
            <a:ext cx="2223655" cy="369332"/>
          </a:xfrm>
          <a:prstGeom prst="rect">
            <a:avLst/>
          </a:prstGeom>
          <a:noFill/>
          <a:ln w="25400">
            <a:solidFill>
              <a:srgbClr val="FF0000"/>
            </a:solidFill>
          </a:ln>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4FB4756D-00F9-27F4-B35D-3FB0BDAE0BB8}"/>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
        <p:nvSpPr>
          <p:cNvPr id="31" name="TextBox 30">
            <a:extLst>
              <a:ext uri="{FF2B5EF4-FFF2-40B4-BE49-F238E27FC236}">
                <a16:creationId xmlns:a16="http://schemas.microsoft.com/office/drawing/2014/main" id="{7A3CBAD6-1C96-D607-02F4-85F4F71B35D1}"/>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
        <p:nvSpPr>
          <p:cNvPr id="34" name="Left-Right Arrow 33">
            <a:extLst>
              <a:ext uri="{FF2B5EF4-FFF2-40B4-BE49-F238E27FC236}">
                <a16:creationId xmlns:a16="http://schemas.microsoft.com/office/drawing/2014/main" id="{EC260A70-4295-794A-0584-CE7BA3BEE2CB}"/>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latin typeface="Arial" panose="020B0604020202020204" pitchFamily="34" charset="0"/>
              <a:cs typeface="Arial" panose="020B0604020202020204" pitchFamily="34" charset="0"/>
            </a:endParaRPr>
          </a:p>
        </p:txBody>
      </p:sp>
      <p:sp>
        <p:nvSpPr>
          <p:cNvPr id="38" name="Slide Number Placeholder 37">
            <a:extLst>
              <a:ext uri="{FF2B5EF4-FFF2-40B4-BE49-F238E27FC236}">
                <a16:creationId xmlns:a16="http://schemas.microsoft.com/office/drawing/2014/main" id="{AB026136-E601-16B8-9338-FC656FDD76BA}"/>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16</a:t>
            </a:fld>
            <a:endParaRPr lang="en-US">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F5244F1B-522D-C860-FB27-6E0B2F4CBD68}"/>
              </a:ext>
            </a:extLst>
          </p:cNvPr>
          <p:cNvSpPr txBox="1"/>
          <p:nvPr/>
        </p:nvSpPr>
        <p:spPr>
          <a:xfrm>
            <a:off x="6452700" y="3658074"/>
            <a:ext cx="1622796" cy="369332"/>
          </a:xfrm>
          <a:prstGeom prst="rect">
            <a:avLst/>
          </a:prstGeom>
          <a:noFill/>
          <a:ln w="25400">
            <a:solidFill>
              <a:srgbClr val="FF0000"/>
            </a:solidFill>
          </a:ln>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5B2E7494-7640-E46E-F9CE-A5EA4C473555}"/>
              </a:ext>
            </a:extLst>
          </p:cNvPr>
          <p:cNvSpPr txBox="1"/>
          <p:nvPr/>
        </p:nvSpPr>
        <p:spPr>
          <a:xfrm>
            <a:off x="8861879" y="2405945"/>
            <a:ext cx="2311952" cy="369332"/>
          </a:xfrm>
          <a:prstGeom prst="rect">
            <a:avLst/>
          </a:prstGeom>
          <a:noFill/>
          <a:ln w="25400">
            <a:solidFill>
              <a:srgbClr val="FF0000"/>
            </a:solidFill>
          </a:ln>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751742BB-16F5-8A90-14B6-2E6B409CA4F3}"/>
              </a:ext>
            </a:extLst>
          </p:cNvPr>
          <p:cNvSpPr/>
          <p:nvPr/>
        </p:nvSpPr>
        <p:spPr>
          <a:xfrm>
            <a:off x="3907934" y="4999807"/>
            <a:ext cx="3354839"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tx1"/>
                </a:solidFill>
                <a:latin typeface="Arial" panose="020B0604020202020204" pitchFamily="34" charset="0"/>
                <a:cs typeface="Arial" panose="020B0604020202020204" pitchFamily="34" charset="0"/>
              </a:rPr>
              <a:t>Assumption</a:t>
            </a:r>
          </a:p>
          <a:p>
            <a:pPr algn="ctr">
              <a:lnSpc>
                <a:spcPct val="150000"/>
              </a:lnSpc>
            </a:pPr>
            <a:r>
              <a:rPr lang="en-US" sz="2200" dirty="0">
                <a:solidFill>
                  <a:schemeClr val="tx1"/>
                </a:solidFill>
                <a:latin typeface="Arial" panose="020B0604020202020204" pitchFamily="34" charset="0"/>
                <a:cs typeface="Arial" panose="020B0604020202020204" pitchFamily="34" charset="0"/>
              </a:rPr>
              <a:t>[CGJJ</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 23]</a:t>
            </a:r>
          </a:p>
          <a:p>
            <a:pPr algn="ctr">
              <a:lnSpc>
                <a:spcPct val="150000"/>
              </a:lnSpc>
            </a:pPr>
            <a:r>
              <a:rPr lang="en-US" sz="2200" dirty="0">
                <a:solidFill>
                  <a:schemeClr val="tx1"/>
                </a:solidFill>
                <a:latin typeface="Arial" panose="020B0604020202020204" pitchFamily="34" charset="0"/>
                <a:cs typeface="Arial" panose="020B0604020202020204" pitchFamily="34" charset="0"/>
              </a:rPr>
              <a:t>CRYPTO</a:t>
            </a:r>
          </a:p>
        </p:txBody>
      </p:sp>
    </p:spTree>
    <p:extLst>
      <p:ext uri="{BB962C8B-B14F-4D97-AF65-F5344CB8AC3E}">
        <p14:creationId xmlns:p14="http://schemas.microsoft.com/office/powerpoint/2010/main" val="33203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9"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a:extLst>
              <a:ext uri="{FF2B5EF4-FFF2-40B4-BE49-F238E27FC236}">
                <a16:creationId xmlns:a16="http://schemas.microsoft.com/office/drawing/2014/main" id="{63A29006-837F-E642-640F-C0EC5016EE79}"/>
              </a:ext>
            </a:extLst>
          </p:cNvPr>
          <p:cNvSpPr/>
          <p:nvPr/>
        </p:nvSpPr>
        <p:spPr>
          <a:xfrm>
            <a:off x="5891278" y="3427401"/>
            <a:ext cx="2742991" cy="168217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tx1"/>
                </a:solidFill>
                <a:latin typeface="Arial" panose="020B0604020202020204" pitchFamily="34" charset="0"/>
                <a:cs typeface="Arial" panose="020B0604020202020204" pitchFamily="34" charset="0"/>
              </a:rPr>
              <a:t>ZK Bridge</a:t>
            </a:r>
          </a:p>
          <a:p>
            <a:pPr algn="ctr">
              <a:lnSpc>
                <a:spcPct val="150000"/>
              </a:lnSpc>
            </a:pPr>
            <a:r>
              <a:rPr lang="en-US" sz="2200" dirty="0">
                <a:solidFill>
                  <a:schemeClr val="tx1"/>
                </a:solidFill>
                <a:latin typeface="Arial" panose="020B0604020202020204" pitchFamily="34" charset="0"/>
                <a:cs typeface="Arial" panose="020B0604020202020204" pitchFamily="34" charset="0"/>
              </a:rPr>
              <a:t>[X</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C+ 22]</a:t>
            </a:r>
          </a:p>
          <a:p>
            <a:pPr algn="ctr"/>
            <a:r>
              <a:rPr lang="en-US" sz="2200" dirty="0">
                <a:solidFill>
                  <a:schemeClr val="tx1"/>
                </a:solidFill>
                <a:latin typeface="Arial" panose="020B0604020202020204" pitchFamily="34" charset="0"/>
                <a:cs typeface="Arial" panose="020B0604020202020204" pitchFamily="34" charset="0"/>
              </a:rPr>
              <a:t>CCS</a:t>
            </a:r>
          </a:p>
        </p:txBody>
      </p:sp>
      <p:sp>
        <p:nvSpPr>
          <p:cNvPr id="46" name="Oval 45">
            <a:extLst>
              <a:ext uri="{FF2B5EF4-FFF2-40B4-BE49-F238E27FC236}">
                <a16:creationId xmlns:a16="http://schemas.microsoft.com/office/drawing/2014/main" id="{D2C7875A-EE07-C5CF-3345-1DDAD150DF17}"/>
              </a:ext>
            </a:extLst>
          </p:cNvPr>
          <p:cNvSpPr/>
          <p:nvPr/>
        </p:nvSpPr>
        <p:spPr>
          <a:xfrm>
            <a:off x="426719" y="1934451"/>
            <a:ext cx="3169857"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Layered Circuits</a:t>
            </a:r>
          </a:p>
          <a:p>
            <a:pPr algn="ctr"/>
            <a:r>
              <a:rPr lang="en-US" sz="2200" dirty="0">
                <a:solidFill>
                  <a:schemeClr val="tx1"/>
                </a:solidFill>
                <a:latin typeface="Arial" panose="020B0604020202020204" pitchFamily="34" charset="0"/>
                <a:cs typeface="Arial" panose="020B0604020202020204" pitchFamily="34" charset="0"/>
              </a:rPr>
              <a:t>[X</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ZPS 19]</a:t>
            </a:r>
          </a:p>
          <a:p>
            <a:pPr algn="ctr"/>
            <a:r>
              <a:rPr lang="en-US" sz="2200" dirty="0">
                <a:solidFill>
                  <a:schemeClr val="tx1"/>
                </a:solidFill>
                <a:latin typeface="Arial" panose="020B0604020202020204" pitchFamily="34" charset="0"/>
                <a:cs typeface="Arial" panose="020B0604020202020204" pitchFamily="34" charset="0"/>
              </a:rPr>
              <a:t>CRYPTO</a:t>
            </a:r>
          </a:p>
        </p:txBody>
      </p:sp>
      <p:sp>
        <p:nvSpPr>
          <p:cNvPr id="2" name="Title 1">
            <a:extLst>
              <a:ext uri="{FF2B5EF4-FFF2-40B4-BE49-F238E27FC236}">
                <a16:creationId xmlns:a16="http://schemas.microsoft.com/office/drawing/2014/main" id="{2A9B94BF-22A9-3D3E-5440-72106E46B15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Outline</a:t>
            </a:r>
          </a:p>
        </p:txBody>
      </p:sp>
      <p:sp>
        <p:nvSpPr>
          <p:cNvPr id="5" name="TextBox 4">
            <a:extLst>
              <a:ext uri="{FF2B5EF4-FFF2-40B4-BE49-F238E27FC236}">
                <a16:creationId xmlns:a16="http://schemas.microsoft.com/office/drawing/2014/main" id="{F0E54E21-1A4F-3825-6837-3DD40D9A20FE}"/>
              </a:ext>
            </a:extLst>
          </p:cNvPr>
          <p:cNvSpPr txBox="1"/>
          <p:nvPr/>
        </p:nvSpPr>
        <p:spPr>
          <a:xfrm>
            <a:off x="5124290" y="1233818"/>
            <a:ext cx="2357165" cy="523220"/>
          </a:xfrm>
          <a:prstGeom prst="rect">
            <a:avLst/>
          </a:prstGeom>
          <a:noFill/>
        </p:spPr>
        <p:txBody>
          <a:bodyPr wrap="square" rtlCol="0">
            <a:spAutoFit/>
          </a:bodyPr>
          <a:lstStyle/>
          <a:p>
            <a:pPr algn="ctr"/>
            <a:r>
              <a:rPr lang="en-US" sz="2800" dirty="0">
                <a:solidFill>
                  <a:schemeClr val="bg1">
                    <a:lumMod val="85000"/>
                  </a:schemeClr>
                </a:solidFill>
                <a:latin typeface="Arial" panose="020B0604020202020204" pitchFamily="34" charset="0"/>
                <a:cs typeface="Arial" panose="020B0604020202020204" pitchFamily="34" charset="0"/>
              </a:rPr>
              <a:t>What is ZKP</a:t>
            </a:r>
          </a:p>
        </p:txBody>
      </p:sp>
      <p:sp>
        <p:nvSpPr>
          <p:cNvPr id="30" name="TextBox 29">
            <a:extLst>
              <a:ext uri="{FF2B5EF4-FFF2-40B4-BE49-F238E27FC236}">
                <a16:creationId xmlns:a16="http://schemas.microsoft.com/office/drawing/2014/main" id="{EFF055CB-9BAC-5301-A10A-A39E946FD87E}"/>
              </a:ext>
            </a:extLst>
          </p:cNvPr>
          <p:cNvSpPr txBox="1"/>
          <p:nvPr/>
        </p:nvSpPr>
        <p:spPr>
          <a:xfrm>
            <a:off x="4557311" y="1901106"/>
            <a:ext cx="3523263" cy="523220"/>
          </a:xfrm>
          <a:prstGeom prst="rect">
            <a:avLst/>
          </a:prstGeom>
          <a:noFill/>
        </p:spPr>
        <p:txBody>
          <a:bodyPr wrap="square" rtlCol="0">
            <a:spAutoFit/>
          </a:bodyPr>
          <a:lstStyle/>
          <a:p>
            <a:r>
              <a:rPr lang="en-US" sz="2800" dirty="0">
                <a:solidFill>
                  <a:schemeClr val="bg1">
                    <a:lumMod val="85000"/>
                  </a:schemeClr>
                </a:solidFill>
                <a:latin typeface="Arial" panose="020B0604020202020204" pitchFamily="34" charset="0"/>
                <a:cs typeface="Arial" panose="020B0604020202020204" pitchFamily="34" charset="0"/>
              </a:rPr>
              <a:t>Applications of ZKP</a:t>
            </a:r>
          </a:p>
        </p:txBody>
      </p:sp>
      <p:sp>
        <p:nvSpPr>
          <p:cNvPr id="31" name="TextBox 30">
            <a:extLst>
              <a:ext uri="{FF2B5EF4-FFF2-40B4-BE49-F238E27FC236}">
                <a16:creationId xmlns:a16="http://schemas.microsoft.com/office/drawing/2014/main" id="{08C30900-72F3-D724-1485-80CDE1DA3723}"/>
              </a:ext>
            </a:extLst>
          </p:cNvPr>
          <p:cNvSpPr txBox="1"/>
          <p:nvPr/>
        </p:nvSpPr>
        <p:spPr>
          <a:xfrm>
            <a:off x="5124290" y="5773376"/>
            <a:ext cx="2537274" cy="523220"/>
          </a:xfrm>
          <a:prstGeom prst="rect">
            <a:avLst/>
          </a:prstGeom>
          <a:noFill/>
        </p:spPr>
        <p:txBody>
          <a:bodyPr wrap="square" rtlCol="0">
            <a:spAutoFit/>
          </a:bodyPr>
          <a:lstStyle/>
          <a:p>
            <a:pPr algn="ctr"/>
            <a:r>
              <a:rPr lang="en-US" sz="2800" dirty="0">
                <a:solidFill>
                  <a:schemeClr val="bg1">
                    <a:lumMod val="85000"/>
                  </a:schemeClr>
                </a:solidFill>
                <a:latin typeface="Arial" panose="020B0604020202020204" pitchFamily="34" charset="0"/>
                <a:cs typeface="Arial" panose="020B0604020202020204" pitchFamily="34" charset="0"/>
              </a:rPr>
              <a:t>Future Work</a:t>
            </a:r>
          </a:p>
        </p:txBody>
      </p:sp>
      <p:grpSp>
        <p:nvGrpSpPr>
          <p:cNvPr id="19" name="Group 18">
            <a:extLst>
              <a:ext uri="{FF2B5EF4-FFF2-40B4-BE49-F238E27FC236}">
                <a16:creationId xmlns:a16="http://schemas.microsoft.com/office/drawing/2014/main" id="{D96BD2DD-4E9F-D3BB-87A2-241D641BECB9}"/>
              </a:ext>
            </a:extLst>
          </p:cNvPr>
          <p:cNvGrpSpPr/>
          <p:nvPr/>
        </p:nvGrpSpPr>
        <p:grpSpPr>
          <a:xfrm>
            <a:off x="426720" y="4011072"/>
            <a:ext cx="11338560" cy="896761"/>
            <a:chOff x="426720" y="4011072"/>
            <a:chExt cx="11338560" cy="896761"/>
          </a:xfrm>
        </p:grpSpPr>
        <p:sp>
          <p:nvSpPr>
            <p:cNvPr id="20" name="TextBox 19">
              <a:extLst>
                <a:ext uri="{FF2B5EF4-FFF2-40B4-BE49-F238E27FC236}">
                  <a16:creationId xmlns:a16="http://schemas.microsoft.com/office/drawing/2014/main" id="{31242622-F25E-D4B0-785A-6DDD96E5585E}"/>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
          <p:nvSpPr>
            <p:cNvPr id="21" name="TextBox 20">
              <a:extLst>
                <a:ext uri="{FF2B5EF4-FFF2-40B4-BE49-F238E27FC236}">
                  <a16:creationId xmlns:a16="http://schemas.microsoft.com/office/drawing/2014/main" id="{B4AEDF64-B1DB-BAC4-A190-63DA25F617B2}"/>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
          <p:nvSpPr>
            <p:cNvPr id="28" name="Left-Right Arrow 27">
              <a:extLst>
                <a:ext uri="{FF2B5EF4-FFF2-40B4-BE49-F238E27FC236}">
                  <a16:creationId xmlns:a16="http://schemas.microsoft.com/office/drawing/2014/main" id="{89733F22-B41A-D9E3-C2AA-B6ADADC43961}"/>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endParaRPr>
            </a:p>
          </p:txBody>
        </p:sp>
      </p:grpSp>
      <p:sp>
        <p:nvSpPr>
          <p:cNvPr id="29" name="Slide Number Placeholder 28">
            <a:extLst>
              <a:ext uri="{FF2B5EF4-FFF2-40B4-BE49-F238E27FC236}">
                <a16:creationId xmlns:a16="http://schemas.microsoft.com/office/drawing/2014/main" id="{799A2FA4-57B7-5EE4-D1B4-DAB7A9FA8071}"/>
              </a:ext>
            </a:extLst>
          </p:cNvPr>
          <p:cNvSpPr>
            <a:spLocks noGrp="1"/>
          </p:cNvSpPr>
          <p:nvPr>
            <p:ph type="sldNum" sz="quarter" idx="12"/>
          </p:nvPr>
        </p:nvSpPr>
        <p:spPr/>
        <p:txBody>
          <a:bodyPr/>
          <a:lstStyle/>
          <a:p>
            <a:fld id="{925B9A89-1D3B-7042-A946-06694786D8F6}" type="slidenum">
              <a:rPr lang="en-US" smtClean="0"/>
              <a:t>17</a:t>
            </a:fld>
            <a:endParaRPr lang="en-US"/>
          </a:p>
        </p:txBody>
      </p:sp>
      <p:sp>
        <p:nvSpPr>
          <p:cNvPr id="37" name="Oval 36">
            <a:extLst>
              <a:ext uri="{FF2B5EF4-FFF2-40B4-BE49-F238E27FC236}">
                <a16:creationId xmlns:a16="http://schemas.microsoft.com/office/drawing/2014/main" id="{A59AF1CA-A0F7-752B-37C1-B5F4C5E64FBB}"/>
              </a:ext>
            </a:extLst>
          </p:cNvPr>
          <p:cNvSpPr/>
          <p:nvPr/>
        </p:nvSpPr>
        <p:spPr>
          <a:xfrm>
            <a:off x="8340436" y="1987013"/>
            <a:ext cx="3354839" cy="190831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ZK Decision Tree</a:t>
            </a:r>
          </a:p>
          <a:p>
            <a:pPr algn="ctr"/>
            <a:r>
              <a:rPr lang="en-US" sz="2200" dirty="0">
                <a:solidFill>
                  <a:schemeClr val="tx1"/>
                </a:solidFill>
                <a:latin typeface="Arial" panose="020B0604020202020204" pitchFamily="34" charset="0"/>
                <a:cs typeface="Arial" panose="020B0604020202020204" pitchFamily="34" charset="0"/>
              </a:rPr>
              <a:t>[</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FZD 20]</a:t>
            </a:r>
          </a:p>
          <a:p>
            <a:pPr algn="ctr"/>
            <a:r>
              <a:rPr lang="en-US" sz="2200" dirty="0">
                <a:solidFill>
                  <a:schemeClr val="tx1"/>
                </a:solidFill>
                <a:latin typeface="Arial" panose="020B0604020202020204" pitchFamily="34" charset="0"/>
                <a:cs typeface="Arial" panose="020B0604020202020204" pitchFamily="34" charset="0"/>
              </a:rPr>
              <a:t>CCS</a:t>
            </a:r>
          </a:p>
        </p:txBody>
      </p:sp>
      <p:sp>
        <p:nvSpPr>
          <p:cNvPr id="39" name="Oval 38">
            <a:extLst>
              <a:ext uri="{FF2B5EF4-FFF2-40B4-BE49-F238E27FC236}">
                <a16:creationId xmlns:a16="http://schemas.microsoft.com/office/drawing/2014/main" id="{71641D77-366E-190F-06AC-F80F98445773}"/>
              </a:ext>
            </a:extLst>
          </p:cNvPr>
          <p:cNvSpPr/>
          <p:nvPr/>
        </p:nvSpPr>
        <p:spPr>
          <a:xfrm>
            <a:off x="10676512" y="3037109"/>
            <a:ext cx="985136" cy="9300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pitchFamily="2" charset="0"/>
                <a:cs typeface="Arial" panose="020B0604020202020204" pitchFamily="34" charset="0"/>
              </a:rPr>
              <a:t>3</a:t>
            </a:r>
          </a:p>
        </p:txBody>
      </p:sp>
      <p:sp>
        <p:nvSpPr>
          <p:cNvPr id="38" name="Oval 37">
            <a:extLst>
              <a:ext uri="{FF2B5EF4-FFF2-40B4-BE49-F238E27FC236}">
                <a16:creationId xmlns:a16="http://schemas.microsoft.com/office/drawing/2014/main" id="{1FBBAA6D-B739-B713-BA4F-E587B54C6EE9}"/>
              </a:ext>
            </a:extLst>
          </p:cNvPr>
          <p:cNvSpPr/>
          <p:nvPr/>
        </p:nvSpPr>
        <p:spPr>
          <a:xfrm>
            <a:off x="5619445" y="4309936"/>
            <a:ext cx="985136" cy="930055"/>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pitchFamily="2" charset="0"/>
                <a:cs typeface="Arial" panose="020B0604020202020204" pitchFamily="34" charset="0"/>
              </a:rPr>
              <a:t>2</a:t>
            </a:r>
          </a:p>
        </p:txBody>
      </p:sp>
      <p:sp>
        <p:nvSpPr>
          <p:cNvPr id="34" name="Oval 33">
            <a:extLst>
              <a:ext uri="{FF2B5EF4-FFF2-40B4-BE49-F238E27FC236}">
                <a16:creationId xmlns:a16="http://schemas.microsoft.com/office/drawing/2014/main" id="{A637DB72-C16E-7264-C450-E10E0CD972DE}"/>
              </a:ext>
            </a:extLst>
          </p:cNvPr>
          <p:cNvSpPr/>
          <p:nvPr/>
        </p:nvSpPr>
        <p:spPr>
          <a:xfrm>
            <a:off x="2505606" y="2928371"/>
            <a:ext cx="985136" cy="93005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pitchFamily="2" charset="0"/>
                <a:cs typeface="Arial" panose="020B0604020202020204" pitchFamily="34" charset="0"/>
              </a:rPr>
              <a:t>1</a:t>
            </a:r>
          </a:p>
        </p:txBody>
      </p:sp>
    </p:spTree>
    <p:extLst>
      <p:ext uri="{BB962C8B-B14F-4D97-AF65-F5344CB8AC3E}">
        <p14:creationId xmlns:p14="http://schemas.microsoft.com/office/powerpoint/2010/main" val="2237670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4;p6">
            <a:extLst>
              <a:ext uri="{FF2B5EF4-FFF2-40B4-BE49-F238E27FC236}">
                <a16:creationId xmlns:a16="http://schemas.microsoft.com/office/drawing/2014/main" id="{7C9BC574-729E-6F66-7548-C7F90F4D08DB}"/>
              </a:ext>
            </a:extLst>
          </p:cNvPr>
          <p:cNvSpPr txBox="1"/>
          <p:nvPr/>
        </p:nvSpPr>
        <p:spPr>
          <a:xfrm>
            <a:off x="3132831" y="2213933"/>
            <a:ext cx="9059169" cy="1370715"/>
          </a:xfrm>
          <a:prstGeom prst="rect">
            <a:avLst/>
          </a:prstGeom>
          <a:noFill/>
          <a:ln>
            <a:noFill/>
          </a:ln>
        </p:spPr>
        <p:txBody>
          <a:bodyPr spcFirstLastPara="1" wrap="square" lIns="121900" tIns="121900" rIns="121900" bIns="121900" anchor="t" anchorCtr="0">
            <a:noAutofit/>
          </a:bodyPr>
          <a:lstStyle/>
          <a:p>
            <a:pPr lvl="0" algn="ctr"/>
            <a:r>
              <a:rPr lang="en" sz="3000" b="1" dirty="0">
                <a:latin typeface="Arial" panose="020B0604020202020204" pitchFamily="34" charset="0"/>
                <a:ea typeface="Lato"/>
                <a:cs typeface="Arial" panose="020B0604020202020204" pitchFamily="34" charset="0"/>
                <a:sym typeface="Lato"/>
              </a:rPr>
              <a:t>Libra: </a:t>
            </a:r>
            <a:r>
              <a:rPr lang="en-US" sz="3000" b="1" dirty="0" err="1">
                <a:latin typeface="Arial" panose="020B0604020202020204" pitchFamily="34" charset="0"/>
                <a:ea typeface="Lato"/>
                <a:cs typeface="Arial" panose="020B0604020202020204" pitchFamily="34" charset="0"/>
                <a:sym typeface="Lato"/>
              </a:rPr>
              <a:t>Succinc</a:t>
            </a:r>
            <a:r>
              <a:rPr lang="en" sz="3000" b="1" dirty="0">
                <a:latin typeface="Arial" panose="020B0604020202020204" pitchFamily="34" charset="0"/>
                <a:ea typeface="Lato"/>
                <a:cs typeface="Arial" panose="020B0604020202020204" pitchFamily="34" charset="0"/>
                <a:sym typeface="Lato"/>
              </a:rPr>
              <a:t>t Zero Knowledge Proofs with </a:t>
            </a:r>
          </a:p>
          <a:p>
            <a:pPr lvl="0" algn="ctr"/>
            <a:r>
              <a:rPr lang="en" sz="3000" b="1" dirty="0">
                <a:latin typeface="Arial" panose="020B0604020202020204" pitchFamily="34" charset="0"/>
                <a:ea typeface="Lato"/>
                <a:cs typeface="Arial" panose="020B0604020202020204" pitchFamily="34" charset="0"/>
                <a:sym typeface="Lato"/>
              </a:rPr>
              <a:t>Optimal Prover Computation</a:t>
            </a:r>
            <a:endParaRPr sz="3000" b="1" dirty="0">
              <a:latin typeface="Arial" panose="020B0604020202020204" pitchFamily="34" charset="0"/>
              <a:ea typeface="Lato"/>
              <a:cs typeface="Arial" panose="020B0604020202020204" pitchFamily="34" charset="0"/>
              <a:sym typeface="Lato"/>
            </a:endParaRPr>
          </a:p>
        </p:txBody>
      </p:sp>
      <p:sp>
        <p:nvSpPr>
          <p:cNvPr id="12" name="Title 11">
            <a:extLst>
              <a:ext uri="{FF2B5EF4-FFF2-40B4-BE49-F238E27FC236}">
                <a16:creationId xmlns:a16="http://schemas.microsoft.com/office/drawing/2014/main" id="{2159DA0F-8347-B32D-B1F2-63897AB442F4}"/>
              </a:ext>
            </a:extLst>
          </p:cNvPr>
          <p:cNvSpPr>
            <a:spLocks noGrp="1"/>
          </p:cNvSpPr>
          <p:nvPr>
            <p:ph type="title"/>
          </p:nvPr>
        </p:nvSpPr>
        <p:spPr/>
        <p:txBody>
          <a:bodyPr/>
          <a:lstStyle/>
          <a:p>
            <a:endParaRPr lang="en-US"/>
          </a:p>
        </p:txBody>
      </p:sp>
      <p:grpSp>
        <p:nvGrpSpPr>
          <p:cNvPr id="11" name="Group 10">
            <a:extLst>
              <a:ext uri="{FF2B5EF4-FFF2-40B4-BE49-F238E27FC236}">
                <a16:creationId xmlns:a16="http://schemas.microsoft.com/office/drawing/2014/main" id="{977861F9-5FB1-0430-1574-57D619FDAD16}"/>
              </a:ext>
            </a:extLst>
          </p:cNvPr>
          <p:cNvGrpSpPr/>
          <p:nvPr/>
        </p:nvGrpSpPr>
        <p:grpSpPr>
          <a:xfrm>
            <a:off x="426720" y="4011072"/>
            <a:ext cx="11338560" cy="896761"/>
            <a:chOff x="426720" y="4011072"/>
            <a:chExt cx="11338560" cy="896761"/>
          </a:xfrm>
        </p:grpSpPr>
        <p:sp>
          <p:nvSpPr>
            <p:cNvPr id="13" name="TextBox 12">
              <a:extLst>
                <a:ext uri="{FF2B5EF4-FFF2-40B4-BE49-F238E27FC236}">
                  <a16:creationId xmlns:a16="http://schemas.microsoft.com/office/drawing/2014/main" id="{64074455-52A5-E109-AD8D-BA8EEFE4D89E}"/>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
          <p:nvSpPr>
            <p:cNvPr id="14" name="TextBox 13">
              <a:extLst>
                <a:ext uri="{FF2B5EF4-FFF2-40B4-BE49-F238E27FC236}">
                  <a16:creationId xmlns:a16="http://schemas.microsoft.com/office/drawing/2014/main" id="{EBA3B501-E74F-B6C9-79A3-4D2D0BE236FC}"/>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
          <p:nvSpPr>
            <p:cNvPr id="15" name="Left-Right Arrow 14">
              <a:extLst>
                <a:ext uri="{FF2B5EF4-FFF2-40B4-BE49-F238E27FC236}">
                  <a16:creationId xmlns:a16="http://schemas.microsoft.com/office/drawing/2014/main" id="{1F1EB4DA-162C-5303-8627-98CAB26FAF1F}"/>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endParaRPr>
            </a:p>
          </p:txBody>
        </p:sp>
      </p:grpSp>
      <p:sp>
        <p:nvSpPr>
          <p:cNvPr id="17" name="Slide Number Placeholder 16">
            <a:extLst>
              <a:ext uri="{FF2B5EF4-FFF2-40B4-BE49-F238E27FC236}">
                <a16:creationId xmlns:a16="http://schemas.microsoft.com/office/drawing/2014/main" id="{428B7A91-0F4E-2AFB-F561-6327D578304D}"/>
              </a:ext>
            </a:extLst>
          </p:cNvPr>
          <p:cNvSpPr>
            <a:spLocks noGrp="1"/>
          </p:cNvSpPr>
          <p:nvPr>
            <p:ph type="sldNum" sz="quarter" idx="12"/>
          </p:nvPr>
        </p:nvSpPr>
        <p:spPr/>
        <p:txBody>
          <a:bodyPr/>
          <a:lstStyle/>
          <a:p>
            <a:fld id="{925B9A89-1D3B-7042-A946-06694786D8F6}" type="slidenum">
              <a:rPr lang="en-US" smtClean="0"/>
              <a:t>18</a:t>
            </a:fld>
            <a:endParaRPr lang="en-US"/>
          </a:p>
        </p:txBody>
      </p:sp>
      <p:sp>
        <p:nvSpPr>
          <p:cNvPr id="20" name="Oval 19">
            <a:extLst>
              <a:ext uri="{FF2B5EF4-FFF2-40B4-BE49-F238E27FC236}">
                <a16:creationId xmlns:a16="http://schemas.microsoft.com/office/drawing/2014/main" id="{DE69D957-D099-D1CC-DBF8-E0E511062B94}"/>
              </a:ext>
            </a:extLst>
          </p:cNvPr>
          <p:cNvSpPr/>
          <p:nvPr/>
        </p:nvSpPr>
        <p:spPr>
          <a:xfrm>
            <a:off x="426719" y="1934451"/>
            <a:ext cx="3169857"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Layered Circuits</a:t>
            </a:r>
          </a:p>
          <a:p>
            <a:pPr algn="ctr"/>
            <a:r>
              <a:rPr lang="en-US" sz="2200" dirty="0">
                <a:solidFill>
                  <a:schemeClr val="tx1"/>
                </a:solidFill>
                <a:latin typeface="Arial" panose="020B0604020202020204" pitchFamily="34" charset="0"/>
                <a:cs typeface="Arial" panose="020B0604020202020204" pitchFamily="34" charset="0"/>
              </a:rPr>
              <a:t>[X</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ZPS 19]</a:t>
            </a:r>
          </a:p>
          <a:p>
            <a:pPr algn="ctr"/>
            <a:r>
              <a:rPr lang="en-US" sz="2200" dirty="0">
                <a:solidFill>
                  <a:schemeClr val="tx1"/>
                </a:solidFill>
                <a:latin typeface="Arial" panose="020B0604020202020204" pitchFamily="34" charset="0"/>
                <a:cs typeface="Arial" panose="020B0604020202020204" pitchFamily="34" charset="0"/>
              </a:rPr>
              <a:t>CRYPTO</a:t>
            </a:r>
          </a:p>
        </p:txBody>
      </p:sp>
      <p:sp>
        <p:nvSpPr>
          <p:cNvPr id="2" name="Oval 1">
            <a:extLst>
              <a:ext uri="{FF2B5EF4-FFF2-40B4-BE49-F238E27FC236}">
                <a16:creationId xmlns:a16="http://schemas.microsoft.com/office/drawing/2014/main" id="{F234BBFA-D6A4-637E-8CE0-FF933BE0AF23}"/>
              </a:ext>
            </a:extLst>
          </p:cNvPr>
          <p:cNvSpPr/>
          <p:nvPr/>
        </p:nvSpPr>
        <p:spPr>
          <a:xfrm>
            <a:off x="2505606" y="2928371"/>
            <a:ext cx="985136" cy="93005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pitchFamily="2" charset="0"/>
                <a:cs typeface="Arial" panose="020B0604020202020204" pitchFamily="34" charset="0"/>
              </a:rPr>
              <a:t>1</a:t>
            </a:r>
          </a:p>
        </p:txBody>
      </p:sp>
    </p:spTree>
    <p:extLst>
      <p:ext uri="{BB962C8B-B14F-4D97-AF65-F5344CB8AC3E}">
        <p14:creationId xmlns:p14="http://schemas.microsoft.com/office/powerpoint/2010/main" val="4094823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4116-4871-B431-B1EB-1D84850AB21A}"/>
              </a:ext>
            </a:extLst>
          </p:cNvPr>
          <p:cNvSpPr>
            <a:spLocks noGrp="1"/>
          </p:cNvSpPr>
          <p:nvPr>
            <p:ph type="title"/>
          </p:nvPr>
        </p:nvSpPr>
        <p:spPr>
          <a:xfrm>
            <a:off x="838200" y="365125"/>
            <a:ext cx="10785764" cy="1325563"/>
          </a:xfrm>
        </p:spPr>
        <p:txBody>
          <a:bodyPr/>
          <a:lstStyle/>
          <a:p>
            <a:r>
              <a:rPr lang="en-US" sz="4400" dirty="0">
                <a:latin typeface="Arial" panose="020B0604020202020204" pitchFamily="34" charset="0"/>
                <a:ea typeface="Lato"/>
                <a:cs typeface="Arial" panose="020B0604020202020204" pitchFamily="34" charset="0"/>
                <a:sym typeface="Lato"/>
              </a:rPr>
              <a:t>GKR protocol [GKR </a:t>
            </a:r>
            <a:r>
              <a:rPr lang="en-US" altLang="zh-CN" sz="4400" dirty="0">
                <a:latin typeface="Arial" panose="020B0604020202020204" pitchFamily="34" charset="0"/>
                <a:ea typeface="Lato"/>
                <a:cs typeface="Arial" panose="020B0604020202020204" pitchFamily="34" charset="0"/>
                <a:sym typeface="Lato"/>
              </a:rPr>
              <a:t>08</a:t>
            </a:r>
            <a:r>
              <a:rPr lang="en-US" sz="4400" dirty="0">
                <a:latin typeface="Arial" panose="020B0604020202020204" pitchFamily="34" charset="0"/>
                <a:ea typeface="Lato"/>
                <a:cs typeface="Arial" panose="020B0604020202020204" pitchFamily="34" charset="0"/>
                <a:sym typeface="Lato"/>
              </a:rPr>
              <a:t>]</a:t>
            </a:r>
          </a:p>
        </p:txBody>
      </p:sp>
      <p:sp>
        <p:nvSpPr>
          <p:cNvPr id="3" name="Content Placeholder 2">
            <a:extLst>
              <a:ext uri="{FF2B5EF4-FFF2-40B4-BE49-F238E27FC236}">
                <a16:creationId xmlns:a16="http://schemas.microsoft.com/office/drawing/2014/main" id="{8AFD0356-7480-A943-4CA2-BC80F04CAF8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233CCD66-50C4-0BCE-2701-58E8F4EBB04E}"/>
              </a:ext>
            </a:extLst>
          </p:cNvPr>
          <p:cNvSpPr>
            <a:spLocks noGrp="1"/>
          </p:cNvSpPr>
          <p:nvPr>
            <p:ph type="sldNum" sz="quarter" idx="12"/>
          </p:nvPr>
        </p:nvSpPr>
        <p:spPr/>
        <p:txBody>
          <a:bodyPr/>
          <a:lstStyle/>
          <a:p>
            <a:fld id="{925B9A89-1D3B-7042-A946-06694786D8F6}" type="slidenum">
              <a:rPr lang="en-US" smtClean="0"/>
              <a:t>19</a:t>
            </a:fld>
            <a:endParaRPr lang="en-US"/>
          </a:p>
        </p:txBody>
      </p:sp>
      <p:sp>
        <p:nvSpPr>
          <p:cNvPr id="6" name="Right Arrow 5">
            <a:extLst>
              <a:ext uri="{FF2B5EF4-FFF2-40B4-BE49-F238E27FC236}">
                <a16:creationId xmlns:a16="http://schemas.microsoft.com/office/drawing/2014/main" id="{1D5674E4-37F7-78E3-4DE8-A8F126E707AC}"/>
              </a:ext>
            </a:extLst>
          </p:cNvPr>
          <p:cNvSpPr/>
          <p:nvPr/>
        </p:nvSpPr>
        <p:spPr>
          <a:xfrm>
            <a:off x="4154824" y="4241519"/>
            <a:ext cx="3903993" cy="113809"/>
          </a:xfrm>
          <a:prstGeom prst="rightArrow">
            <a:avLst>
              <a:gd name="adj1" fmla="val 50000"/>
              <a:gd name="adj2" fmla="val 115009"/>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solidFill>
                <a:srgbClr val="0070C0"/>
              </a:solidFill>
              <a:highlight>
                <a:srgbClr val="FFFF00"/>
              </a:highlight>
              <a:latin typeface="Georgia" panose="02040502050405020303" pitchFamily="18" charset="0"/>
            </a:endParaRPr>
          </a:p>
        </p:txBody>
      </p:sp>
      <p:pic>
        <p:nvPicPr>
          <p:cNvPr id="10" name="Picture 9">
            <a:extLst>
              <a:ext uri="{FF2B5EF4-FFF2-40B4-BE49-F238E27FC236}">
                <a16:creationId xmlns:a16="http://schemas.microsoft.com/office/drawing/2014/main" id="{B5A084DD-87BD-4343-7E3A-7A393F70B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434" y="3307594"/>
            <a:ext cx="1889895" cy="2501652"/>
          </a:xfrm>
          <a:prstGeom prst="rect">
            <a:avLst/>
          </a:prstGeom>
        </p:spPr>
      </p:pic>
      <p:pic>
        <p:nvPicPr>
          <p:cNvPr id="11" name="Picture 10">
            <a:extLst>
              <a:ext uri="{FF2B5EF4-FFF2-40B4-BE49-F238E27FC236}">
                <a16:creationId xmlns:a16="http://schemas.microsoft.com/office/drawing/2014/main" id="{4D38E2F8-FA5F-0196-AC9A-65C5A19F6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6892" y="3126864"/>
            <a:ext cx="2036532" cy="2784411"/>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80104BC-898B-CCA2-8F2F-5842320AA48A}"/>
                  </a:ext>
                </a:extLst>
              </p:cNvPr>
              <p:cNvSpPr/>
              <p:nvPr/>
            </p:nvSpPr>
            <p:spPr>
              <a:xfrm>
                <a:off x="4641634" y="3505216"/>
                <a:ext cx="2742170" cy="6463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600" i="1" dirty="0" smtClean="0">
                          <a:latin typeface="Cambria Math" panose="02040503050406030204" pitchFamily="18" charset="0"/>
                        </a:rPr>
                        <m:t>𝐶</m:t>
                      </m:r>
                      <m:r>
                        <a:rPr lang="en-US" sz="3600" i="1" dirty="0" smtClean="0">
                          <a:latin typeface="Cambria Math" panose="02040503050406030204" pitchFamily="18" charset="0"/>
                        </a:rPr>
                        <m:t>(</m:t>
                      </m:r>
                      <m:r>
                        <a:rPr lang="en-US" sz="3600" i="1" dirty="0">
                          <a:latin typeface="Cambria Math" panose="02040503050406030204" pitchFamily="18" charset="0"/>
                        </a:rPr>
                        <m:t>𝑤</m:t>
                      </m:r>
                      <m:r>
                        <a:rPr lang="en-US" sz="3600" i="1" dirty="0" smtClean="0">
                          <a:latin typeface="Cambria Math" panose="02040503050406030204" pitchFamily="18" charset="0"/>
                        </a:rPr>
                        <m:t>) </m:t>
                      </m:r>
                      <m:r>
                        <a:rPr lang="en-US" sz="3600" i="1" dirty="0">
                          <a:latin typeface="Cambria Math" panose="02040503050406030204" pitchFamily="18" charset="0"/>
                        </a:rPr>
                        <m:t>= </m:t>
                      </m:r>
                      <m:r>
                        <a:rPr lang="en-US" sz="3600" i="1" dirty="0">
                          <a:latin typeface="Cambria Math" panose="02040503050406030204" pitchFamily="18" charset="0"/>
                        </a:rPr>
                        <m:t>𝑦</m:t>
                      </m:r>
                      <m:r>
                        <a:rPr lang="en-US" sz="3600" i="1" dirty="0">
                          <a:latin typeface="Cambria Math" panose="02040503050406030204" pitchFamily="18" charset="0"/>
                        </a:rPr>
                        <m:t> </m:t>
                      </m:r>
                    </m:oMath>
                  </m:oMathPara>
                </a14:m>
                <a:endParaRPr lang="en-US" sz="3600" dirty="0">
                  <a:latin typeface="Arial" panose="020B0604020202020204" pitchFamily="34" charset="0"/>
                  <a:cs typeface="Arial" panose="020B0604020202020204" pitchFamily="34" charset="0"/>
                </a:endParaRPr>
              </a:p>
            </p:txBody>
          </p:sp>
        </mc:Choice>
        <mc:Fallback xmlns="">
          <p:sp>
            <p:nvSpPr>
              <p:cNvPr id="12" name="Rectangle 11">
                <a:extLst>
                  <a:ext uri="{FF2B5EF4-FFF2-40B4-BE49-F238E27FC236}">
                    <a16:creationId xmlns:a16="http://schemas.microsoft.com/office/drawing/2014/main" id="{380104BC-898B-CCA2-8F2F-5842320AA48A}"/>
                  </a:ext>
                </a:extLst>
              </p:cNvPr>
              <p:cNvSpPr>
                <a:spLocks noRot="1" noChangeAspect="1" noMove="1" noResize="1" noEditPoints="1" noAdjustHandles="1" noChangeArrowheads="1" noChangeShapeType="1" noTextEdit="1"/>
              </p:cNvSpPr>
              <p:nvPr/>
            </p:nvSpPr>
            <p:spPr>
              <a:xfrm>
                <a:off x="4641634" y="3505216"/>
                <a:ext cx="2742170" cy="646331"/>
              </a:xfrm>
              <a:prstGeom prst="rect">
                <a:avLst/>
              </a:prstGeom>
              <a:blipFill>
                <a:blip r:embed="rId5"/>
                <a:stretch>
                  <a:fillRect b="-2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3A49A44-8280-D1D6-87E2-E1DF473E4B5E}"/>
                  </a:ext>
                </a:extLst>
              </p:cNvPr>
              <p:cNvSpPr txBox="1"/>
              <p:nvPr/>
            </p:nvSpPr>
            <p:spPr>
              <a:xfrm>
                <a:off x="4239089" y="1787330"/>
                <a:ext cx="3713822" cy="1077218"/>
              </a:xfrm>
              <a:prstGeom prst="rect">
                <a:avLst/>
              </a:prstGeom>
              <a:noFill/>
            </p:spPr>
            <p:txBody>
              <a:bodyPr wrap="square" rtlCol="0">
                <a:spAutoFit/>
              </a:bodyPr>
              <a:lstStyle/>
              <a:p>
                <a:pPr algn="ctr"/>
                <a:r>
                  <a:rPr lang="en-US" sz="3200" dirty="0">
                    <a:solidFill>
                      <a:srgbClr val="00B0F0"/>
                    </a:solidFill>
                    <a:latin typeface="Arial" panose="020B0604020202020204" pitchFamily="34" charset="0"/>
                    <a:cs typeface="Arial" panose="020B0604020202020204" pitchFamily="34" charset="0"/>
                  </a:rPr>
                  <a:t>Layered Arithmetic Circuit </a:t>
                </a:r>
                <a14:m>
                  <m:oMath xmlns:m="http://schemas.openxmlformats.org/officeDocument/2006/math">
                    <m:r>
                      <a:rPr lang="en-US" sz="3200" b="0" i="1" smtClean="0">
                        <a:solidFill>
                          <a:srgbClr val="00B0F0"/>
                        </a:solidFill>
                        <a:latin typeface="Cambria Math" panose="02040503050406030204" pitchFamily="18" charset="0"/>
                      </a:rPr>
                      <m:t>𝐶</m:t>
                    </m:r>
                  </m:oMath>
                </a14:m>
                <a:endParaRPr lang="en-US" sz="3200" dirty="0">
                  <a:solidFill>
                    <a:srgbClr val="00B0F0"/>
                  </a:solidFill>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53A49A44-8280-D1D6-87E2-E1DF473E4B5E}"/>
                  </a:ext>
                </a:extLst>
              </p:cNvPr>
              <p:cNvSpPr txBox="1">
                <a:spLocks noRot="1" noChangeAspect="1" noMove="1" noResize="1" noEditPoints="1" noAdjustHandles="1" noChangeArrowheads="1" noChangeShapeType="1" noTextEdit="1"/>
              </p:cNvSpPr>
              <p:nvPr/>
            </p:nvSpPr>
            <p:spPr>
              <a:xfrm>
                <a:off x="4239089" y="1787330"/>
                <a:ext cx="3713822" cy="1077218"/>
              </a:xfrm>
              <a:prstGeom prst="rect">
                <a:avLst/>
              </a:prstGeom>
              <a:blipFill>
                <a:blip r:embed="rId6"/>
                <a:stretch>
                  <a:fillRect l="-1701" t="-6977" r="-4762" b="-17442"/>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9B340C36-3280-4C80-906F-EA64E8D96019}"/>
              </a:ext>
            </a:extLst>
          </p:cNvPr>
          <p:cNvGrpSpPr/>
          <p:nvPr/>
        </p:nvGrpSpPr>
        <p:grpSpPr>
          <a:xfrm>
            <a:off x="422051" y="3440030"/>
            <a:ext cx="2036532" cy="2335260"/>
            <a:chOff x="557811" y="1889449"/>
            <a:chExt cx="2036532" cy="2335260"/>
          </a:xfrm>
        </p:grpSpPr>
        <p:pic>
          <p:nvPicPr>
            <p:cNvPr id="15" name="Picture 14">
              <a:extLst>
                <a:ext uri="{FF2B5EF4-FFF2-40B4-BE49-F238E27FC236}">
                  <a16:creationId xmlns:a16="http://schemas.microsoft.com/office/drawing/2014/main" id="{2661B7AA-DF6E-E563-1E8F-840F2B2AD0B8}"/>
                </a:ext>
              </a:extLst>
            </p:cNvPr>
            <p:cNvPicPr>
              <a:picLocks noChangeAspect="1"/>
            </p:cNvPicPr>
            <p:nvPr/>
          </p:nvPicPr>
          <p:blipFill>
            <a:blip r:embed="rId7"/>
            <a:stretch>
              <a:fillRect/>
            </a:stretch>
          </p:blipFill>
          <p:spPr>
            <a:xfrm>
              <a:off x="686231" y="1889449"/>
              <a:ext cx="1533775" cy="1760712"/>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0A7CB6C-1285-1361-A632-741F6C55A57F}"/>
                    </a:ext>
                  </a:extLst>
                </p:cNvPr>
                <p:cNvSpPr txBox="1"/>
                <p:nvPr/>
              </p:nvSpPr>
              <p:spPr>
                <a:xfrm>
                  <a:off x="557811" y="3721943"/>
                  <a:ext cx="2036532"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i="1" dirty="0" smtClean="0">
                            <a:latin typeface="Cambria Math" panose="02040503050406030204" pitchFamily="18" charset="0"/>
                          </a:rPr>
                          <m:t>𝑤</m:t>
                        </m:r>
                      </m:oMath>
                    </m:oMathPara>
                  </a14:m>
                  <a:endParaRPr lang="en-US" sz="2667"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20A7CB6C-1285-1361-A632-741F6C55A57F}"/>
                    </a:ext>
                  </a:extLst>
                </p:cNvPr>
                <p:cNvSpPr txBox="1">
                  <a:spLocks noRot="1" noChangeAspect="1" noMove="1" noResize="1" noEditPoints="1" noAdjustHandles="1" noChangeArrowheads="1" noChangeShapeType="1" noTextEdit="1"/>
                </p:cNvSpPr>
                <p:nvPr/>
              </p:nvSpPr>
              <p:spPr>
                <a:xfrm>
                  <a:off x="557811" y="3721943"/>
                  <a:ext cx="2036532" cy="502766"/>
                </a:xfrm>
                <a:prstGeom prst="rect">
                  <a:avLst/>
                </a:prstGeom>
                <a:blipFill>
                  <a:blip r:embed="rId8"/>
                  <a:stretch>
                    <a:fillRect/>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1E2645C3-8F20-7D4C-B94C-C833976E82B9}"/>
              </a:ext>
            </a:extLst>
          </p:cNvPr>
          <p:cNvGrpSpPr/>
          <p:nvPr/>
        </p:nvGrpSpPr>
        <p:grpSpPr>
          <a:xfrm>
            <a:off x="10200356" y="3390036"/>
            <a:ext cx="2036532" cy="2335260"/>
            <a:chOff x="557811" y="1889449"/>
            <a:chExt cx="2036532" cy="2335260"/>
          </a:xfrm>
        </p:grpSpPr>
        <p:pic>
          <p:nvPicPr>
            <p:cNvPr id="18" name="Picture 17">
              <a:extLst>
                <a:ext uri="{FF2B5EF4-FFF2-40B4-BE49-F238E27FC236}">
                  <a16:creationId xmlns:a16="http://schemas.microsoft.com/office/drawing/2014/main" id="{40A302B3-4A2A-4184-CC08-7627B57E8DCA}"/>
                </a:ext>
              </a:extLst>
            </p:cNvPr>
            <p:cNvPicPr>
              <a:picLocks noChangeAspect="1"/>
            </p:cNvPicPr>
            <p:nvPr/>
          </p:nvPicPr>
          <p:blipFill>
            <a:blip r:embed="rId7"/>
            <a:stretch>
              <a:fillRect/>
            </a:stretch>
          </p:blipFill>
          <p:spPr>
            <a:xfrm>
              <a:off x="686231" y="1889449"/>
              <a:ext cx="1533775" cy="1760712"/>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A4855F3-49F2-76FA-4A1C-13EA7D7D9966}"/>
                    </a:ext>
                  </a:extLst>
                </p:cNvPr>
                <p:cNvSpPr txBox="1"/>
                <p:nvPr/>
              </p:nvSpPr>
              <p:spPr>
                <a:xfrm>
                  <a:off x="557811" y="3721943"/>
                  <a:ext cx="2036532"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i="1" dirty="0" smtClean="0">
                            <a:latin typeface="Cambria Math" panose="02040503050406030204" pitchFamily="18" charset="0"/>
                          </a:rPr>
                          <m:t>𝑤</m:t>
                        </m:r>
                      </m:oMath>
                    </m:oMathPara>
                  </a14:m>
                  <a:endParaRPr lang="en-US" sz="2667" dirty="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BA4855F3-49F2-76FA-4A1C-13EA7D7D9966}"/>
                    </a:ext>
                  </a:extLst>
                </p:cNvPr>
                <p:cNvSpPr txBox="1">
                  <a:spLocks noRot="1" noChangeAspect="1" noMove="1" noResize="1" noEditPoints="1" noAdjustHandles="1" noChangeArrowheads="1" noChangeShapeType="1" noTextEdit="1"/>
                </p:cNvSpPr>
                <p:nvPr/>
              </p:nvSpPr>
              <p:spPr>
                <a:xfrm>
                  <a:off x="557811" y="3721943"/>
                  <a:ext cx="2036532" cy="502766"/>
                </a:xfrm>
                <a:prstGeom prst="rect">
                  <a:avLst/>
                </a:prstGeom>
                <a:blipFill>
                  <a:blip r:embed="rId9"/>
                  <a:stretch>
                    <a:fillRect/>
                  </a:stretch>
                </a:blipFill>
              </p:spPr>
              <p:txBody>
                <a:bodyPr/>
                <a:lstStyle/>
                <a:p>
                  <a:r>
                    <a:rPr lang="en-US">
                      <a:noFill/>
                    </a:rPr>
                    <a:t> </a:t>
                  </a:r>
                </a:p>
              </p:txBody>
            </p:sp>
          </mc:Fallback>
        </mc:AlternateContent>
      </p:grpSp>
      <p:sp>
        <p:nvSpPr>
          <p:cNvPr id="20" name="TextBox 19">
            <a:extLst>
              <a:ext uri="{FF2B5EF4-FFF2-40B4-BE49-F238E27FC236}">
                <a16:creationId xmlns:a16="http://schemas.microsoft.com/office/drawing/2014/main" id="{ABF3C29D-FB2D-7E62-47BA-0BB257937509}"/>
              </a:ext>
            </a:extLst>
          </p:cNvPr>
          <p:cNvSpPr txBox="1"/>
          <p:nvPr/>
        </p:nvSpPr>
        <p:spPr>
          <a:xfrm>
            <a:off x="3799788" y="5697601"/>
            <a:ext cx="5078179"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No zero-knowledge</a:t>
            </a:r>
          </a:p>
        </p:txBody>
      </p:sp>
    </p:spTree>
    <p:extLst>
      <p:ext uri="{BB962C8B-B14F-4D97-AF65-F5344CB8AC3E}">
        <p14:creationId xmlns:p14="http://schemas.microsoft.com/office/powerpoint/2010/main" val="267198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2348C-2FA2-FF49-6098-1DF10A1500A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Verification</a:t>
            </a:r>
          </a:p>
        </p:txBody>
      </p:sp>
      <p:pic>
        <p:nvPicPr>
          <p:cNvPr id="2052" name="Picture 4" descr="Employment Verification – Welcome to the City of Fort Worth">
            <a:extLst>
              <a:ext uri="{FF2B5EF4-FFF2-40B4-BE49-F238E27FC236}">
                <a16:creationId xmlns:a16="http://schemas.microsoft.com/office/drawing/2014/main" id="{77E1AF09-F9A2-ABBC-873E-2109CA99F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799" y="2321233"/>
            <a:ext cx="5568621" cy="278938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75C5892-788C-91B3-3599-FDF2822FAD97}"/>
              </a:ext>
            </a:extLst>
          </p:cNvPr>
          <p:cNvSpPr>
            <a:spLocks noGrp="1"/>
          </p:cNvSpPr>
          <p:nvPr>
            <p:ph type="sldNum" sz="quarter" idx="12"/>
          </p:nvPr>
        </p:nvSpPr>
        <p:spPr/>
        <p:txBody>
          <a:bodyPr/>
          <a:lstStyle/>
          <a:p>
            <a:fld id="{925B9A89-1D3B-7042-A946-06694786D8F6}" type="slidenum">
              <a:rPr lang="en-US" smtClean="0"/>
              <a:t>2</a:t>
            </a:fld>
            <a:endParaRPr lang="en-US"/>
          </a:p>
        </p:txBody>
      </p:sp>
      <p:pic>
        <p:nvPicPr>
          <p:cNvPr id="6" name="Picture 5">
            <a:extLst>
              <a:ext uri="{FF2B5EF4-FFF2-40B4-BE49-F238E27FC236}">
                <a16:creationId xmlns:a16="http://schemas.microsoft.com/office/drawing/2014/main" id="{18B9D682-992A-8AE0-CB42-D64B317DAD14}"/>
              </a:ext>
            </a:extLst>
          </p:cNvPr>
          <p:cNvPicPr>
            <a:picLocks noChangeAspect="1"/>
          </p:cNvPicPr>
          <p:nvPr/>
        </p:nvPicPr>
        <p:blipFill>
          <a:blip r:embed="rId4"/>
          <a:stretch>
            <a:fillRect/>
          </a:stretch>
        </p:blipFill>
        <p:spPr>
          <a:xfrm>
            <a:off x="557304" y="1424525"/>
            <a:ext cx="5871206" cy="4582802"/>
          </a:xfrm>
          <a:prstGeom prst="rect">
            <a:avLst/>
          </a:prstGeom>
        </p:spPr>
      </p:pic>
      <p:pic>
        <p:nvPicPr>
          <p:cNvPr id="5" name="Picture 4">
            <a:extLst>
              <a:ext uri="{FF2B5EF4-FFF2-40B4-BE49-F238E27FC236}">
                <a16:creationId xmlns:a16="http://schemas.microsoft.com/office/drawing/2014/main" id="{C0EBD3E3-DD12-0195-2EE9-953FEBEBCFE0}"/>
              </a:ext>
            </a:extLst>
          </p:cNvPr>
          <p:cNvPicPr>
            <a:picLocks noChangeAspect="1"/>
          </p:cNvPicPr>
          <p:nvPr/>
        </p:nvPicPr>
        <p:blipFill>
          <a:blip r:embed="rId5"/>
          <a:stretch>
            <a:fillRect/>
          </a:stretch>
        </p:blipFill>
        <p:spPr>
          <a:xfrm>
            <a:off x="2195946" y="1468941"/>
            <a:ext cx="8478904" cy="5253381"/>
          </a:xfrm>
          <a:prstGeom prst="rect">
            <a:avLst/>
          </a:prstGeom>
        </p:spPr>
      </p:pic>
    </p:spTree>
    <p:extLst>
      <p:ext uri="{BB962C8B-B14F-4D97-AF65-F5344CB8AC3E}">
        <p14:creationId xmlns:p14="http://schemas.microsoft.com/office/powerpoint/2010/main" val="94416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24B1-919D-F4DF-AB9E-78493AA5E9E2}"/>
              </a:ext>
            </a:extLst>
          </p:cNvPr>
          <p:cNvSpPr>
            <a:spLocks noGrp="1"/>
          </p:cNvSpPr>
          <p:nvPr>
            <p:ph type="title"/>
          </p:nvPr>
        </p:nvSpPr>
        <p:spPr/>
        <p:txBody>
          <a:bodyPr/>
          <a:lstStyle/>
          <a:p>
            <a:r>
              <a:rPr lang="en" sz="4400" dirty="0" err="1">
                <a:latin typeface="Arial" panose="020B0604020202020204" pitchFamily="34" charset="0"/>
                <a:ea typeface="Lato"/>
                <a:cs typeface="Arial" panose="020B0604020202020204" pitchFamily="34" charset="0"/>
                <a:sym typeface="Lato"/>
              </a:rPr>
              <a:t>Sumcheck</a:t>
            </a:r>
            <a:r>
              <a:rPr lang="en" sz="4400" dirty="0">
                <a:latin typeface="Arial" panose="020B0604020202020204" pitchFamily="34" charset="0"/>
                <a:ea typeface="Lato"/>
                <a:cs typeface="Arial" panose="020B0604020202020204" pitchFamily="34" charset="0"/>
                <a:sym typeface="Lato"/>
              </a:rPr>
              <a:t> Protocol [LNFK</a:t>
            </a:r>
            <a:r>
              <a:rPr lang="zh-CN" altLang="en-US" sz="4400" dirty="0">
                <a:latin typeface="Arial" panose="020B0604020202020204" pitchFamily="34" charset="0"/>
                <a:ea typeface="Lato"/>
                <a:cs typeface="Arial" panose="020B0604020202020204" pitchFamily="34" charset="0"/>
                <a:sym typeface="Lato"/>
              </a:rPr>
              <a:t> </a:t>
            </a:r>
            <a:r>
              <a:rPr lang="en" sz="4400" dirty="0">
                <a:latin typeface="Arial" panose="020B0604020202020204" pitchFamily="34" charset="0"/>
                <a:ea typeface="Lato"/>
                <a:cs typeface="Arial" panose="020B0604020202020204" pitchFamily="34" charset="0"/>
                <a:sym typeface="Lato"/>
              </a:rPr>
              <a:t>92]</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AFFC407-A65C-63FB-1042-7520C5FDD874}"/>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20</a:t>
            </a:fld>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B0A84FD-5F40-0049-7408-944EC042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699" y="2484908"/>
            <a:ext cx="1889895" cy="2501652"/>
          </a:xfrm>
          <a:prstGeom prst="rect">
            <a:avLst/>
          </a:prstGeom>
        </p:spPr>
      </p:pic>
      <p:sp>
        <p:nvSpPr>
          <p:cNvPr id="9" name="Right Arrow 8">
            <a:extLst>
              <a:ext uri="{FF2B5EF4-FFF2-40B4-BE49-F238E27FC236}">
                <a16:creationId xmlns:a16="http://schemas.microsoft.com/office/drawing/2014/main" id="{F916BE9A-1D17-31A3-48FE-34CCCF1B47FE}"/>
              </a:ext>
            </a:extLst>
          </p:cNvPr>
          <p:cNvSpPr/>
          <p:nvPr/>
        </p:nvSpPr>
        <p:spPr>
          <a:xfrm>
            <a:off x="3947544" y="3568300"/>
            <a:ext cx="4716185" cy="120925"/>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F3DEB41-47DD-AFA0-71DB-30EFE5FBE06A}"/>
                  </a:ext>
                </a:extLst>
              </p:cNvPr>
              <p:cNvSpPr/>
              <p:nvPr/>
            </p:nvSpPr>
            <p:spPr>
              <a:xfrm>
                <a:off x="5120046" y="2898286"/>
                <a:ext cx="2371180"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sz="3200" b="0" i="0" smtClean="0">
                          <a:solidFill>
                            <a:srgbClr val="FF0000"/>
                          </a:solidFill>
                          <a:latin typeface="Cambria Math" panose="02040503050406030204" pitchFamily="18" charset="0"/>
                        </a:rPr>
                        <m:t>proof</m:t>
                      </m:r>
                      <m:r>
                        <a:rPr lang="en-US" altLang="zh-CN" sz="3200" b="0" i="1" smtClean="0">
                          <a:solidFill>
                            <a:srgbClr val="FF0000"/>
                          </a:solidFill>
                          <a:latin typeface="Cambria Math" panose="02040503050406030204" pitchFamily="18" charset="0"/>
                        </a:rPr>
                        <m:t>, </m:t>
                      </m:r>
                      <m:r>
                        <a:rPr lang="en-US" altLang="zh-CN" sz="3200" b="0" i="1" smtClean="0">
                          <a:solidFill>
                            <a:srgbClr val="FF0000"/>
                          </a:solidFill>
                          <a:latin typeface="Cambria Math" panose="02040503050406030204" pitchFamily="18" charset="0"/>
                        </a:rPr>
                        <m:t>𝑓</m:t>
                      </m:r>
                      <m:r>
                        <a:rPr lang="en-US" altLang="zh-CN" sz="3200" b="0" i="1" smtClean="0">
                          <a:solidFill>
                            <a:srgbClr val="FF0000"/>
                          </a:solidFill>
                          <a:latin typeface="Cambria Math" panose="02040503050406030204" pitchFamily="18" charset="0"/>
                        </a:rPr>
                        <m:t>(</m:t>
                      </m:r>
                      <m:r>
                        <a:rPr lang="en-US" altLang="zh-CN" sz="3200" b="0" i="1" smtClean="0">
                          <a:solidFill>
                            <a:srgbClr val="00B0F0"/>
                          </a:solidFill>
                          <a:latin typeface="Cambria Math" panose="02040503050406030204" pitchFamily="18" charset="0"/>
                        </a:rPr>
                        <m:t>𝑟</m:t>
                      </m:r>
                      <m:r>
                        <a:rPr lang="en-US" altLang="zh-CN" sz="3200" b="0" i="1" smtClean="0">
                          <a:solidFill>
                            <a:srgbClr val="FF0000"/>
                          </a:solidFill>
                          <a:latin typeface="Cambria Math" panose="02040503050406030204" pitchFamily="18" charset="0"/>
                        </a:rPr>
                        <m:t>)</m:t>
                      </m:r>
                    </m:oMath>
                  </m:oMathPara>
                </a14:m>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10" name="Rectangle 9">
                <a:extLst>
                  <a:ext uri="{FF2B5EF4-FFF2-40B4-BE49-F238E27FC236}">
                    <a16:creationId xmlns:a16="http://schemas.microsoft.com/office/drawing/2014/main" id="{9F3DEB41-47DD-AFA0-71DB-30EFE5FBE06A}"/>
                  </a:ext>
                </a:extLst>
              </p:cNvPr>
              <p:cNvSpPr>
                <a:spLocks noRot="1" noChangeAspect="1" noMove="1" noResize="1" noEditPoints="1" noAdjustHandles="1" noChangeArrowheads="1" noChangeShapeType="1" noTextEdit="1"/>
              </p:cNvSpPr>
              <p:nvPr/>
            </p:nvSpPr>
            <p:spPr>
              <a:xfrm>
                <a:off x="5120046" y="2898286"/>
                <a:ext cx="2371180" cy="584775"/>
              </a:xfrm>
              <a:prstGeom prst="rect">
                <a:avLst/>
              </a:prstGeom>
              <a:blipFill>
                <a:blip r:embed="rId4"/>
                <a:stretch>
                  <a:fillRect b="-23404"/>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4B8C9DD9-3021-DEEE-E8C7-A24006DC9B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9421" y="2393437"/>
            <a:ext cx="2036532" cy="2784411"/>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3C6DA34-E1C8-57B7-3E85-AAEA38B02DE1}"/>
                  </a:ext>
                </a:extLst>
              </p:cNvPr>
              <p:cNvSpPr txBox="1"/>
              <p:nvPr/>
            </p:nvSpPr>
            <p:spPr>
              <a:xfrm>
                <a:off x="1007199" y="5197064"/>
                <a:ext cx="7176272"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Succinct proof size: </a:t>
                </a:r>
                <a:r>
                  <a:rPr lang="en-US" sz="2800" dirty="0">
                    <a:solidFill>
                      <a:srgbClr val="FF0000"/>
                    </a:solidFill>
                    <a:latin typeface="Arial" panose="020B0604020202020204" pitchFamily="34" charset="0"/>
                    <a:cs typeface="Arial" panose="020B0604020202020204" pitchFamily="34" charset="0"/>
                  </a:rPr>
                  <a:t>O</a:t>
                </a:r>
                <a14:m>
                  <m:oMath xmlns:m="http://schemas.openxmlformats.org/officeDocument/2006/math">
                    <m:r>
                      <a:rPr lang="en-US" sz="2800" i="1" dirty="0" smtClean="0">
                        <a:solidFill>
                          <a:srgbClr val="FF0000"/>
                        </a:solidFill>
                        <a:latin typeface="Cambria Math" panose="02040503050406030204" pitchFamily="18" charset="0"/>
                      </a:rPr>
                      <m:t>(</m:t>
                    </m:r>
                    <m:r>
                      <m:rPr>
                        <m:sty m:val="p"/>
                      </m:rPr>
                      <a:rPr lang="en-US" sz="2800" i="1" dirty="0" smtClean="0">
                        <a:solidFill>
                          <a:srgbClr val="FF0000"/>
                        </a:solidFill>
                        <a:latin typeface="Cambria Math" panose="02040503050406030204" pitchFamily="18" charset="0"/>
                      </a:rPr>
                      <m:t>log</m:t>
                    </m:r>
                    <m:r>
                      <a:rPr lang="en-US" sz="2800" i="1" dirty="0" smtClean="0">
                        <a:solidFill>
                          <a:srgbClr val="FF0000"/>
                        </a:solidFill>
                        <a:latin typeface="Cambria Math" panose="02040503050406030204" pitchFamily="18" charset="0"/>
                      </a:rPr>
                      <m:t>⁡</m:t>
                    </m:r>
                    <m:r>
                      <a:rPr lang="en-US" sz="2800" i="1" dirty="0" smtClean="0">
                        <a:solidFill>
                          <a:srgbClr val="FF0000"/>
                        </a:solidFill>
                        <a:latin typeface="Cambria Math" panose="02040503050406030204" pitchFamily="18" charset="0"/>
                      </a:rPr>
                      <m:t>𝑛</m:t>
                    </m:r>
                    <m:r>
                      <a:rPr lang="en-US" sz="2800" i="1" dirty="0" smtClean="0">
                        <a:solidFill>
                          <a:srgbClr val="FF0000"/>
                        </a:solidFill>
                        <a:latin typeface="Cambria Math" panose="02040503050406030204" pitchFamily="18" charset="0"/>
                      </a:rPr>
                      <m:t>)</m:t>
                    </m:r>
                  </m:oMath>
                </a14:m>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Fast verifier time: </a:t>
                </a:r>
                <a:r>
                  <a:rPr lang="en-US" sz="2800" dirty="0">
                    <a:solidFill>
                      <a:srgbClr val="FF0000"/>
                    </a:solidFill>
                    <a:latin typeface="Arial" panose="020B0604020202020204" pitchFamily="34" charset="0"/>
                    <a:cs typeface="Arial" panose="020B0604020202020204" pitchFamily="34" charset="0"/>
                  </a:rPr>
                  <a:t>O</a:t>
                </a:r>
                <a14:m>
                  <m:oMath xmlns:m="http://schemas.openxmlformats.org/officeDocument/2006/math">
                    <m:r>
                      <a:rPr lang="en-US" sz="2800" i="1" dirty="0" smtClean="0">
                        <a:solidFill>
                          <a:srgbClr val="FF0000"/>
                        </a:solidFill>
                        <a:latin typeface="Cambria Math" panose="02040503050406030204" pitchFamily="18" charset="0"/>
                      </a:rPr>
                      <m:t>(</m:t>
                    </m:r>
                    <m:r>
                      <m:rPr>
                        <m:sty m:val="p"/>
                      </m:rPr>
                      <a:rPr lang="en-US" sz="2800" i="1" dirty="0" smtClean="0">
                        <a:solidFill>
                          <a:srgbClr val="FF0000"/>
                        </a:solidFill>
                        <a:latin typeface="Cambria Math" panose="02040503050406030204" pitchFamily="18" charset="0"/>
                      </a:rPr>
                      <m:t>log</m:t>
                    </m:r>
                    <m:r>
                      <a:rPr lang="en-US" sz="2800" i="1" dirty="0" smtClean="0">
                        <a:solidFill>
                          <a:srgbClr val="FF0000"/>
                        </a:solidFill>
                        <a:latin typeface="Cambria Math" panose="02040503050406030204" pitchFamily="18" charset="0"/>
                      </a:rPr>
                      <m:t>⁡</m:t>
                    </m:r>
                    <m:r>
                      <a:rPr lang="en-US" sz="2800" i="1" dirty="0" smtClean="0">
                        <a:solidFill>
                          <a:srgbClr val="FF0000"/>
                        </a:solidFill>
                        <a:latin typeface="Cambria Math" panose="02040503050406030204" pitchFamily="18" charset="0"/>
                      </a:rPr>
                      <m:t>𝑛</m:t>
                    </m:r>
                    <m:r>
                      <a:rPr lang="en-US" sz="2800" i="1" dirty="0" smtClean="0">
                        <a:solidFill>
                          <a:srgbClr val="FF0000"/>
                        </a:solidFill>
                        <a:latin typeface="Cambria Math" panose="02040503050406030204" pitchFamily="18" charset="0"/>
                      </a:rPr>
                      <m:t>)</m:t>
                    </m:r>
                    <m:r>
                      <a:rPr lang="en-US" sz="2800" b="1" i="1" dirty="0">
                        <a:solidFill>
                          <a:srgbClr val="FF0000"/>
                        </a:solidFill>
                        <a:latin typeface="Cambria Math" panose="02040503050406030204" pitchFamily="18" charset="0"/>
                      </a:rPr>
                      <m:t> </m:t>
                    </m:r>
                  </m:oMath>
                </a14:m>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smtClean="0">
                        <a:solidFill>
                          <a:srgbClr val="FF0000"/>
                        </a:solidFill>
                        <a:latin typeface="Cambria Math" panose="02040503050406030204" pitchFamily="18" charset="0"/>
                      </a:rPr>
                      <m:t>𝑓</m:t>
                    </m:r>
                    <m:r>
                      <a:rPr lang="en-US" sz="2800" i="1" smtClean="0">
                        <a:solidFill>
                          <a:srgbClr val="FF0000"/>
                        </a:solidFill>
                        <a:latin typeface="Cambria Math" panose="02040503050406030204" pitchFamily="18" charset="0"/>
                      </a:rPr>
                      <m:t>(</m:t>
                    </m:r>
                    <m:r>
                      <a:rPr lang="en-US" sz="2800" b="0" i="1" smtClean="0">
                        <a:solidFill>
                          <a:srgbClr val="00B0F0"/>
                        </a:solidFill>
                        <a:latin typeface="Cambria Math" panose="02040503050406030204" pitchFamily="18" charset="0"/>
                      </a:rPr>
                      <m:t>𝑟</m:t>
                    </m:r>
                    <m:r>
                      <a:rPr lang="en-US" sz="2800" i="1">
                        <a:solidFill>
                          <a:srgbClr val="FF0000"/>
                        </a:solidFill>
                        <a:latin typeface="Cambria Math" panose="02040503050406030204" pitchFamily="18" charset="0"/>
                      </a:rPr>
                      <m:t>)</m:t>
                    </m:r>
                  </m:oMath>
                </a14:m>
                <a:endParaRPr lang="en-US" sz="2800" dirty="0">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13C6DA34-E1C8-57B7-3E85-AAEA38B02DE1}"/>
                  </a:ext>
                </a:extLst>
              </p:cNvPr>
              <p:cNvSpPr txBox="1">
                <a:spLocks noRot="1" noChangeAspect="1" noMove="1" noResize="1" noEditPoints="1" noAdjustHandles="1" noChangeArrowheads="1" noChangeShapeType="1" noTextEdit="1"/>
              </p:cNvSpPr>
              <p:nvPr/>
            </p:nvSpPr>
            <p:spPr>
              <a:xfrm>
                <a:off x="1007199" y="5197064"/>
                <a:ext cx="7176272" cy="954107"/>
              </a:xfrm>
              <a:prstGeom prst="rect">
                <a:avLst/>
              </a:prstGeom>
              <a:blipFill>
                <a:blip r:embed="rId6"/>
                <a:stretch>
                  <a:fillRect l="-1767" t="-6579"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28CB824-64C4-1717-686B-FAA724540BCB}"/>
                  </a:ext>
                </a:extLst>
              </p:cNvPr>
              <p:cNvSpPr/>
              <p:nvPr/>
            </p:nvSpPr>
            <p:spPr>
              <a:xfrm>
                <a:off x="3072580" y="1660936"/>
                <a:ext cx="6550319" cy="9451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800" i="1" smtClean="0">
                          <a:latin typeface="Cambria Math" panose="02040503050406030204" pitchFamily="18" charset="0"/>
                        </a:rPr>
                        <m:t>𝐻</m:t>
                      </m:r>
                      <m:r>
                        <a:rPr lang="en-US" altLang="zh-CN" sz="2800" i="1" smtClean="0">
                          <a:latin typeface="Cambria Math" panose="02040503050406030204" pitchFamily="18" charset="0"/>
                        </a:rPr>
                        <m:t>=</m:t>
                      </m:r>
                      <m:nary>
                        <m:naryPr>
                          <m:chr m:val="∑"/>
                          <m:limLoc m:val="subSup"/>
                          <m:supHide m:val="on"/>
                          <m:ctrlPr>
                            <a:rPr lang="en-US" altLang="zh-CN" sz="2800" i="1">
                              <a:latin typeface="Cambria Math" panose="02040503050406030204" pitchFamily="18" charset="0"/>
                            </a:rPr>
                          </m:ctrlPr>
                        </m:naryPr>
                        <m:sub>
                          <m:r>
                            <a:rPr lang="en-US" altLang="zh-CN" sz="2800" b="0" i="1" smtClean="0">
                              <a:latin typeface="Cambria Math" panose="02040503050406030204" pitchFamily="18" charset="0"/>
                            </a:rPr>
                            <m:t>𝑏</m:t>
                          </m:r>
                          <m:r>
                            <a:rPr lang="en-US" altLang="zh-CN" sz="2800" i="1">
                              <a:latin typeface="Cambria Math" panose="02040503050406030204" pitchFamily="18" charset="0"/>
                            </a:rPr>
                            <m:t>∈</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𝑛</m:t>
                          </m:r>
                          <m:r>
                            <a:rPr lang="en-US" altLang="zh-CN" sz="2800" b="0" i="1" smtClean="0">
                              <a:latin typeface="Cambria Math" panose="02040503050406030204" pitchFamily="18" charset="0"/>
                            </a:rPr>
                            <m:t>]</m:t>
                          </m:r>
                        </m:sub>
                        <m:sup/>
                        <m:e>
                          <m:r>
                            <a:rPr lang="en-US" altLang="zh-CN" sz="2800" i="1">
                              <a:latin typeface="Cambria Math" panose="02040503050406030204" pitchFamily="18" charset="0"/>
                            </a:rPr>
                            <m:t>𝑓</m:t>
                          </m:r>
                          <m:d>
                            <m:dPr>
                              <m:ctrlPr>
                                <a:rPr lang="en-US" altLang="zh-CN" sz="2800" i="1">
                                  <a:latin typeface="Cambria Math" panose="02040503050406030204" pitchFamily="18" charset="0"/>
                                </a:rPr>
                              </m:ctrlPr>
                            </m:dPr>
                            <m:e>
                              <m:r>
                                <a:rPr lang="en-US" altLang="zh-CN" sz="2800" b="0" i="1" smtClean="0">
                                  <a:latin typeface="Cambria Math" panose="02040503050406030204" pitchFamily="18" charset="0"/>
                                </a:rPr>
                                <m:t>𝑏</m:t>
                              </m:r>
                            </m:e>
                          </m:d>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𝑓</m:t>
                          </m:r>
                          <m:d>
                            <m:dPr>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0</m:t>
                              </m:r>
                            </m:e>
                          </m:d>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𝑓</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𝑛</m:t>
                          </m:r>
                          <m:r>
                            <a:rPr lang="en-US" altLang="zh-CN" sz="2800" b="0" i="1" smtClean="0">
                              <a:latin typeface="Cambria Math" panose="02040503050406030204" pitchFamily="18" charset="0"/>
                            </a:rPr>
                            <m:t>−1)</m:t>
                          </m:r>
                        </m:e>
                      </m:nary>
                    </m:oMath>
                  </m:oMathPara>
                </a14:m>
                <a:endParaRPr lang="en-US" sz="2800" dirty="0">
                  <a:latin typeface="Arial" panose="020B0604020202020204" pitchFamily="34" charset="0"/>
                  <a:cs typeface="Arial" panose="020B0604020202020204" pitchFamily="34" charset="0"/>
                </a:endParaRPr>
              </a:p>
            </p:txBody>
          </p:sp>
        </mc:Choice>
        <mc:Fallback xmlns="">
          <p:sp>
            <p:nvSpPr>
              <p:cNvPr id="21" name="Rectangle 20">
                <a:extLst>
                  <a:ext uri="{FF2B5EF4-FFF2-40B4-BE49-F238E27FC236}">
                    <a16:creationId xmlns:a16="http://schemas.microsoft.com/office/drawing/2014/main" id="{428CB824-64C4-1717-686B-FAA724540BCB}"/>
                  </a:ext>
                </a:extLst>
              </p:cNvPr>
              <p:cNvSpPr>
                <a:spLocks noRot="1" noChangeAspect="1" noMove="1" noResize="1" noEditPoints="1" noAdjustHandles="1" noChangeArrowheads="1" noChangeShapeType="1" noTextEdit="1"/>
              </p:cNvSpPr>
              <p:nvPr/>
            </p:nvSpPr>
            <p:spPr>
              <a:xfrm>
                <a:off x="3072580" y="1660936"/>
                <a:ext cx="6550319" cy="945195"/>
              </a:xfrm>
              <a:prstGeom prst="rect">
                <a:avLst/>
              </a:prstGeom>
              <a:blipFill>
                <a:blip r:embed="rId7"/>
                <a:stretch>
                  <a:fillRect l="-6770" t="-163158" b="-226316"/>
                </a:stretch>
              </a:blipFill>
            </p:spPr>
            <p:txBody>
              <a:bodyPr/>
              <a:lstStyle/>
              <a:p>
                <a:r>
                  <a:rPr lang="en-US">
                    <a:noFill/>
                  </a:rPr>
                  <a:t> </a:t>
                </a:r>
              </a:p>
            </p:txBody>
          </p:sp>
        </mc:Fallback>
      </mc:AlternateContent>
    </p:spTree>
    <p:extLst>
      <p:ext uri="{BB962C8B-B14F-4D97-AF65-F5344CB8AC3E}">
        <p14:creationId xmlns:p14="http://schemas.microsoft.com/office/powerpoint/2010/main" val="19087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A3F96-B8E2-8698-3D5D-7A862F9FBE46}"/>
              </a:ext>
            </a:extLst>
          </p:cNvPr>
          <p:cNvSpPr>
            <a:spLocks noGrp="1"/>
          </p:cNvSpPr>
          <p:nvPr>
            <p:ph type="title"/>
          </p:nvPr>
        </p:nvSpPr>
        <p:spPr>
          <a:xfrm>
            <a:off x="838200" y="126769"/>
            <a:ext cx="10515600" cy="1325563"/>
          </a:xfrm>
        </p:spPr>
        <p:txBody>
          <a:bodyPr/>
          <a:lstStyle/>
          <a:p>
            <a:r>
              <a:rPr lang="en-US" sz="4400" dirty="0">
                <a:latin typeface="Arial" panose="020B0604020202020204" pitchFamily="34" charset="0"/>
                <a:ea typeface="Lato"/>
                <a:cs typeface="Arial" panose="020B0604020202020204" pitchFamily="34" charset="0"/>
                <a:sym typeface="Lato"/>
              </a:rPr>
              <a:t>GKR protocol</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B3FB40-1886-3A57-5164-7A1B4E1CEE5D}"/>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21</a:t>
            </a:fld>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EE2DEE9-346F-9FC2-7E73-BC56A0A4E197}"/>
              </a:ext>
            </a:extLst>
          </p:cNvPr>
          <p:cNvGrpSpPr/>
          <p:nvPr/>
        </p:nvGrpSpPr>
        <p:grpSpPr>
          <a:xfrm>
            <a:off x="1419469" y="1421300"/>
            <a:ext cx="2855792" cy="5245110"/>
            <a:chOff x="461594" y="1153819"/>
            <a:chExt cx="2330839" cy="3708168"/>
          </a:xfrm>
        </p:grpSpPr>
        <p:sp>
          <p:nvSpPr>
            <p:cNvPr id="6" name="Oval 5">
              <a:extLst>
                <a:ext uri="{FF2B5EF4-FFF2-40B4-BE49-F238E27FC236}">
                  <a16:creationId xmlns:a16="http://schemas.microsoft.com/office/drawing/2014/main" id="{487DF108-C726-4CE1-38D3-68AF131E9144}"/>
                </a:ext>
              </a:extLst>
            </p:cNvPr>
            <p:cNvSpPr/>
            <p:nvPr/>
          </p:nvSpPr>
          <p:spPr>
            <a:xfrm>
              <a:off x="515038" y="227115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7" name="Oval 6">
              <a:extLst>
                <a:ext uri="{FF2B5EF4-FFF2-40B4-BE49-F238E27FC236}">
                  <a16:creationId xmlns:a16="http://schemas.microsoft.com/office/drawing/2014/main" id="{CCB77B4C-BB55-7E5B-65AC-15B8EE79DFC1}"/>
                </a:ext>
              </a:extLst>
            </p:cNvPr>
            <p:cNvSpPr/>
            <p:nvPr/>
          </p:nvSpPr>
          <p:spPr>
            <a:xfrm>
              <a:off x="1038557" y="2273009"/>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8" name="Oval 7">
              <a:extLst>
                <a:ext uri="{FF2B5EF4-FFF2-40B4-BE49-F238E27FC236}">
                  <a16:creationId xmlns:a16="http://schemas.microsoft.com/office/drawing/2014/main" id="{FE0A5B19-91E0-DD2A-7C9C-DDE21068399B}"/>
                </a:ext>
              </a:extLst>
            </p:cNvPr>
            <p:cNvSpPr/>
            <p:nvPr/>
          </p:nvSpPr>
          <p:spPr>
            <a:xfrm>
              <a:off x="2309814" y="2266304"/>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DED606FA-A955-71D1-09D2-B501DECA8164}"/>
                </a:ext>
              </a:extLst>
            </p:cNvPr>
            <p:cNvSpPr txBox="1"/>
            <p:nvPr/>
          </p:nvSpPr>
          <p:spPr>
            <a:xfrm>
              <a:off x="1666557" y="2324999"/>
              <a:ext cx="564287" cy="23935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A17BF2FF-B948-A2C4-8E69-5CB931D94D2A}"/>
                </a:ext>
              </a:extLst>
            </p:cNvPr>
            <p:cNvCxnSpPr>
              <a:cxnSpLocks/>
              <a:stCxn id="6" idx="4"/>
            </p:cNvCxnSpPr>
            <p:nvPr/>
          </p:nvCxnSpPr>
          <p:spPr>
            <a:xfrm flipH="1">
              <a:off x="719128" y="2553773"/>
              <a:ext cx="6980" cy="206826"/>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88AE5FB7-AE51-22E0-88D4-E78EC5AC9474}"/>
                </a:ext>
              </a:extLst>
            </p:cNvPr>
            <p:cNvCxnSpPr>
              <a:cxnSpLocks/>
              <a:stCxn id="7" idx="4"/>
            </p:cNvCxnSpPr>
            <p:nvPr/>
          </p:nvCxnSpPr>
          <p:spPr>
            <a:xfrm flipH="1">
              <a:off x="1242648" y="2555627"/>
              <a:ext cx="6979" cy="235374"/>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7D3931F8-7812-008E-C6C2-D7B2CDA15961}"/>
                </a:ext>
              </a:extLst>
            </p:cNvPr>
            <p:cNvCxnSpPr>
              <a:cxnSpLocks/>
              <a:stCxn id="8" idx="4"/>
            </p:cNvCxnSpPr>
            <p:nvPr/>
          </p:nvCxnSpPr>
          <p:spPr>
            <a:xfrm>
              <a:off x="2520884" y="2548922"/>
              <a:ext cx="0" cy="196234"/>
            </a:xfrm>
            <a:prstGeom prst="line">
              <a:avLst/>
            </a:prstGeom>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A9C6B418-E94B-BCE1-EB04-42CFB3B02AAA}"/>
                </a:ext>
              </a:extLst>
            </p:cNvPr>
            <p:cNvSpPr/>
            <p:nvPr/>
          </p:nvSpPr>
          <p:spPr>
            <a:xfrm>
              <a:off x="461594" y="3149033"/>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14" name="Oval 13">
              <a:extLst>
                <a:ext uri="{FF2B5EF4-FFF2-40B4-BE49-F238E27FC236}">
                  <a16:creationId xmlns:a16="http://schemas.microsoft.com/office/drawing/2014/main" id="{C804A89F-8A0D-B901-4C1A-2E16D66CC2BF}"/>
                </a:ext>
              </a:extLst>
            </p:cNvPr>
            <p:cNvSpPr/>
            <p:nvPr/>
          </p:nvSpPr>
          <p:spPr>
            <a:xfrm>
              <a:off x="1053398" y="314903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15" name="Oval 14">
              <a:extLst>
                <a:ext uri="{FF2B5EF4-FFF2-40B4-BE49-F238E27FC236}">
                  <a16:creationId xmlns:a16="http://schemas.microsoft.com/office/drawing/2014/main" id="{2D86A4D4-5C24-393C-041B-2211DFA7DD81}"/>
                </a:ext>
              </a:extLst>
            </p:cNvPr>
            <p:cNvSpPr/>
            <p:nvPr/>
          </p:nvSpPr>
          <p:spPr>
            <a:xfrm>
              <a:off x="2370294" y="3169396"/>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cxnSp>
          <p:nvCxnSpPr>
            <p:cNvPr id="16" name="Straight Connector 15">
              <a:extLst>
                <a:ext uri="{FF2B5EF4-FFF2-40B4-BE49-F238E27FC236}">
                  <a16:creationId xmlns:a16="http://schemas.microsoft.com/office/drawing/2014/main" id="{032C10AB-66A1-C04E-C199-631C2C4C0B67}"/>
                </a:ext>
              </a:extLst>
            </p:cNvPr>
            <p:cNvCxnSpPr>
              <a:cxnSpLocks/>
              <a:endCxn id="13" idx="0"/>
            </p:cNvCxnSpPr>
            <p:nvPr/>
          </p:nvCxnSpPr>
          <p:spPr>
            <a:xfrm>
              <a:off x="672664" y="3001874"/>
              <a:ext cx="0" cy="147159"/>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E719C40-32E6-23D7-0A50-A9B91ABDF57B}"/>
                </a:ext>
              </a:extLst>
            </p:cNvPr>
            <p:cNvCxnSpPr>
              <a:cxnSpLocks/>
              <a:stCxn id="14" idx="0"/>
            </p:cNvCxnSpPr>
            <p:nvPr/>
          </p:nvCxnSpPr>
          <p:spPr>
            <a:xfrm flipH="1" flipV="1">
              <a:off x="1258034" y="2984148"/>
              <a:ext cx="6434" cy="164884"/>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4F04C51-F8D6-F624-D9E7-3FC27CDA4048}"/>
                </a:ext>
              </a:extLst>
            </p:cNvPr>
            <p:cNvCxnSpPr>
              <a:cxnSpLocks/>
            </p:cNvCxnSpPr>
            <p:nvPr/>
          </p:nvCxnSpPr>
          <p:spPr>
            <a:xfrm flipV="1">
              <a:off x="2584288" y="2984148"/>
              <a:ext cx="6433" cy="185248"/>
            </a:xfrm>
            <a:prstGeom prst="line">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7E170526-16F6-14D8-5B98-A22164DC0C7A}"/>
                </a:ext>
              </a:extLst>
            </p:cNvPr>
            <p:cNvSpPr txBox="1"/>
            <p:nvPr/>
          </p:nvSpPr>
          <p:spPr>
            <a:xfrm>
              <a:off x="1663742" y="3109775"/>
              <a:ext cx="564287" cy="23935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8760A674-5440-58D2-87C2-141547CB69C1}"/>
                </a:ext>
              </a:extLst>
            </p:cNvPr>
            <p:cNvSpPr txBox="1"/>
            <p:nvPr/>
          </p:nvSpPr>
          <p:spPr>
            <a:xfrm rot="5400000">
              <a:off x="1543941" y="2797409"/>
              <a:ext cx="522230" cy="276321"/>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21" name="Straight Connector 20">
              <a:extLst>
                <a:ext uri="{FF2B5EF4-FFF2-40B4-BE49-F238E27FC236}">
                  <a16:creationId xmlns:a16="http://schemas.microsoft.com/office/drawing/2014/main" id="{6A5314D8-F9D6-B804-9A6D-E7ECE018318A}"/>
                </a:ext>
              </a:extLst>
            </p:cNvPr>
            <p:cNvCxnSpPr>
              <a:cxnSpLocks/>
              <a:stCxn id="13" idx="4"/>
            </p:cNvCxnSpPr>
            <p:nvPr/>
          </p:nvCxnSpPr>
          <p:spPr>
            <a:xfrm>
              <a:off x="672664" y="3431651"/>
              <a:ext cx="0" cy="243556"/>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778ECA90-7342-F373-4D1B-B3EB5C111566}"/>
                </a:ext>
              </a:extLst>
            </p:cNvPr>
            <p:cNvCxnSpPr>
              <a:cxnSpLocks/>
              <a:stCxn id="13" idx="5"/>
              <a:endCxn id="25" idx="1"/>
            </p:cNvCxnSpPr>
            <p:nvPr/>
          </p:nvCxnSpPr>
          <p:spPr>
            <a:xfrm>
              <a:off x="821912" y="3390263"/>
              <a:ext cx="266885" cy="337577"/>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882EF07-4681-5654-E8DD-65440606942E}"/>
                </a:ext>
              </a:extLst>
            </p:cNvPr>
            <p:cNvCxnSpPr>
              <a:cxnSpLocks/>
            </p:cNvCxnSpPr>
            <p:nvPr/>
          </p:nvCxnSpPr>
          <p:spPr>
            <a:xfrm>
              <a:off x="2578724" y="3471394"/>
              <a:ext cx="0" cy="222985"/>
            </a:xfrm>
            <a:prstGeom prst="line">
              <a:avLst/>
            </a:prstGeom>
          </p:spPr>
          <p:style>
            <a:lnRef idx="1">
              <a:schemeClr val="dk1"/>
            </a:lnRef>
            <a:fillRef idx="0">
              <a:schemeClr val="dk1"/>
            </a:fillRef>
            <a:effectRef idx="0">
              <a:schemeClr val="dk1"/>
            </a:effectRef>
            <a:fontRef idx="minor">
              <a:schemeClr val="tx1"/>
            </a:fontRef>
          </p:style>
        </p:cxnSp>
        <p:sp>
          <p:nvSpPr>
            <p:cNvPr id="24" name="Oval 23">
              <a:extLst>
                <a:ext uri="{FF2B5EF4-FFF2-40B4-BE49-F238E27FC236}">
                  <a16:creationId xmlns:a16="http://schemas.microsoft.com/office/drawing/2014/main" id="{204C80A3-351A-E301-83A6-BCB3CDC206E2}"/>
                </a:ext>
              </a:extLst>
            </p:cNvPr>
            <p:cNvSpPr/>
            <p:nvPr/>
          </p:nvSpPr>
          <p:spPr>
            <a:xfrm>
              <a:off x="461594" y="3679406"/>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25" name="Oval 24">
              <a:extLst>
                <a:ext uri="{FF2B5EF4-FFF2-40B4-BE49-F238E27FC236}">
                  <a16:creationId xmlns:a16="http://schemas.microsoft.com/office/drawing/2014/main" id="{BC1739C3-03E7-1E52-FAC0-20E507D7A544}"/>
                </a:ext>
              </a:extLst>
            </p:cNvPr>
            <p:cNvSpPr/>
            <p:nvPr/>
          </p:nvSpPr>
          <p:spPr>
            <a:xfrm>
              <a:off x="1026976" y="368645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26" name="Oval 25">
              <a:extLst>
                <a:ext uri="{FF2B5EF4-FFF2-40B4-BE49-F238E27FC236}">
                  <a16:creationId xmlns:a16="http://schemas.microsoft.com/office/drawing/2014/main" id="{3B34E6D8-72B0-7285-8421-6BAD077107D7}"/>
                </a:ext>
              </a:extLst>
            </p:cNvPr>
            <p:cNvSpPr/>
            <p:nvPr/>
          </p:nvSpPr>
          <p:spPr>
            <a:xfrm>
              <a:off x="2355434" y="368801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cxnSp>
          <p:nvCxnSpPr>
            <p:cNvPr id="27" name="Straight Connector 26">
              <a:extLst>
                <a:ext uri="{FF2B5EF4-FFF2-40B4-BE49-F238E27FC236}">
                  <a16:creationId xmlns:a16="http://schemas.microsoft.com/office/drawing/2014/main" id="{BE4ABD3A-2CA3-864C-1311-3B8527E4814B}"/>
                </a:ext>
              </a:extLst>
            </p:cNvPr>
            <p:cNvCxnSpPr>
              <a:cxnSpLocks/>
              <a:stCxn id="14" idx="3"/>
              <a:endCxn id="24" idx="7"/>
            </p:cNvCxnSpPr>
            <p:nvPr/>
          </p:nvCxnSpPr>
          <p:spPr>
            <a:xfrm flipH="1">
              <a:off x="821912" y="3390262"/>
              <a:ext cx="293307" cy="330532"/>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1FC77BED-D5C5-18E2-45CE-59F57015CCBB}"/>
                </a:ext>
              </a:extLst>
            </p:cNvPr>
            <p:cNvCxnSpPr>
              <a:cxnSpLocks/>
              <a:endCxn id="14" idx="4"/>
            </p:cNvCxnSpPr>
            <p:nvPr/>
          </p:nvCxnSpPr>
          <p:spPr>
            <a:xfrm flipV="1">
              <a:off x="1264468" y="3431650"/>
              <a:ext cx="0" cy="243557"/>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5F671C0-5743-668F-B9B4-6C443B3B8ADC}"/>
                </a:ext>
              </a:extLst>
            </p:cNvPr>
            <p:cNvCxnSpPr>
              <a:cxnSpLocks/>
              <a:stCxn id="26" idx="1"/>
            </p:cNvCxnSpPr>
            <p:nvPr/>
          </p:nvCxnSpPr>
          <p:spPr>
            <a:xfrm flipH="1" flipV="1">
              <a:off x="2131614" y="3483499"/>
              <a:ext cx="285641" cy="245904"/>
            </a:xfrm>
            <a:prstGeom prst="line">
              <a:avLst/>
            </a:prstGeom>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3B811DB3-8C36-B514-2DDE-7F0E6DB16E52}"/>
                </a:ext>
              </a:extLst>
            </p:cNvPr>
            <p:cNvSpPr txBox="1"/>
            <p:nvPr/>
          </p:nvSpPr>
          <p:spPr>
            <a:xfrm>
              <a:off x="1663742" y="3846591"/>
              <a:ext cx="564287" cy="23935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31" name="Straight Connector 30">
              <a:extLst>
                <a:ext uri="{FF2B5EF4-FFF2-40B4-BE49-F238E27FC236}">
                  <a16:creationId xmlns:a16="http://schemas.microsoft.com/office/drawing/2014/main" id="{618C0EE6-068A-B869-3A96-C37EF5D2E7E2}"/>
                </a:ext>
              </a:extLst>
            </p:cNvPr>
            <p:cNvCxnSpPr>
              <a:cxnSpLocks/>
              <a:stCxn id="6" idx="0"/>
              <a:endCxn id="34" idx="3"/>
            </p:cNvCxnSpPr>
            <p:nvPr/>
          </p:nvCxnSpPr>
          <p:spPr>
            <a:xfrm flipV="1">
              <a:off x="726108" y="2008208"/>
              <a:ext cx="112807" cy="26294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F4F099B-BBF2-FBB1-8442-64E52482CBF4}"/>
                </a:ext>
              </a:extLst>
            </p:cNvPr>
            <p:cNvCxnSpPr>
              <a:cxnSpLocks/>
              <a:stCxn id="7" idx="0"/>
              <a:endCxn id="34" idx="5"/>
            </p:cNvCxnSpPr>
            <p:nvPr/>
          </p:nvCxnSpPr>
          <p:spPr>
            <a:xfrm flipH="1" flipV="1">
              <a:off x="1137412" y="2008208"/>
              <a:ext cx="112215" cy="264801"/>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67D9E37-7EE5-6053-AEFA-90033AD5B347}"/>
                </a:ext>
              </a:extLst>
            </p:cNvPr>
            <p:cNvCxnSpPr>
              <a:cxnSpLocks/>
              <a:endCxn id="35" idx="0"/>
            </p:cNvCxnSpPr>
            <p:nvPr/>
          </p:nvCxnSpPr>
          <p:spPr>
            <a:xfrm>
              <a:off x="2305363" y="1500921"/>
              <a:ext cx="377" cy="289886"/>
            </a:xfrm>
            <a:prstGeom prst="line">
              <a:avLst/>
            </a:prstGeom>
          </p:spPr>
          <p:style>
            <a:lnRef idx="1">
              <a:schemeClr val="dk1"/>
            </a:lnRef>
            <a:fillRef idx="0">
              <a:schemeClr val="dk1"/>
            </a:fillRef>
            <a:effectRef idx="0">
              <a:schemeClr val="dk1"/>
            </a:effectRef>
            <a:fontRef idx="minor">
              <a:schemeClr val="tx1"/>
            </a:fontRef>
          </p:style>
        </p:cxnSp>
        <p:sp>
          <p:nvSpPr>
            <p:cNvPr id="34" name="Oval 33">
              <a:extLst>
                <a:ext uri="{FF2B5EF4-FFF2-40B4-BE49-F238E27FC236}">
                  <a16:creationId xmlns:a16="http://schemas.microsoft.com/office/drawing/2014/main" id="{0DA40E0D-5763-9099-94EF-D150DCDD44DD}"/>
                </a:ext>
              </a:extLst>
            </p:cNvPr>
            <p:cNvSpPr/>
            <p:nvPr/>
          </p:nvSpPr>
          <p:spPr>
            <a:xfrm>
              <a:off x="777094" y="1766978"/>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35" name="Oval 34">
              <a:extLst>
                <a:ext uri="{FF2B5EF4-FFF2-40B4-BE49-F238E27FC236}">
                  <a16:creationId xmlns:a16="http://schemas.microsoft.com/office/drawing/2014/main" id="{3EA387A5-E362-7672-21BD-E4A53DE32C47}"/>
                </a:ext>
              </a:extLst>
            </p:cNvPr>
            <p:cNvSpPr/>
            <p:nvPr/>
          </p:nvSpPr>
          <p:spPr>
            <a:xfrm>
              <a:off x="2094670" y="1790807"/>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cxnSp>
          <p:nvCxnSpPr>
            <p:cNvPr id="36" name="Straight Connector 35">
              <a:extLst>
                <a:ext uri="{FF2B5EF4-FFF2-40B4-BE49-F238E27FC236}">
                  <a16:creationId xmlns:a16="http://schemas.microsoft.com/office/drawing/2014/main" id="{7EA27127-E7A9-BC3C-42CA-FAB6052F23F9}"/>
                </a:ext>
              </a:extLst>
            </p:cNvPr>
            <p:cNvCxnSpPr>
              <a:cxnSpLocks/>
              <a:endCxn id="35" idx="3"/>
            </p:cNvCxnSpPr>
            <p:nvPr/>
          </p:nvCxnSpPr>
          <p:spPr>
            <a:xfrm flipV="1">
              <a:off x="2001196" y="2032037"/>
              <a:ext cx="155295" cy="253350"/>
            </a:xfrm>
            <a:prstGeom prst="line">
              <a:avLst/>
            </a:prstGeom>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11D96352-63F0-D087-32E2-255BA0C9676C}"/>
                </a:ext>
              </a:extLst>
            </p:cNvPr>
            <p:cNvSpPr txBox="1"/>
            <p:nvPr/>
          </p:nvSpPr>
          <p:spPr>
            <a:xfrm>
              <a:off x="1435834" y="1655117"/>
              <a:ext cx="564287" cy="23935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38" name="Straight Connector 37">
              <a:extLst>
                <a:ext uri="{FF2B5EF4-FFF2-40B4-BE49-F238E27FC236}">
                  <a16:creationId xmlns:a16="http://schemas.microsoft.com/office/drawing/2014/main" id="{C427DB94-3723-A810-4BB6-4214B3F0857E}"/>
                </a:ext>
              </a:extLst>
            </p:cNvPr>
            <p:cNvCxnSpPr>
              <a:cxnSpLocks/>
              <a:endCxn id="34" idx="0"/>
            </p:cNvCxnSpPr>
            <p:nvPr/>
          </p:nvCxnSpPr>
          <p:spPr>
            <a:xfrm flipH="1">
              <a:off x="988164" y="1520484"/>
              <a:ext cx="2902" cy="246494"/>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735EEB60-9A29-C022-E169-6CAF43334210}"/>
                </a:ext>
              </a:extLst>
            </p:cNvPr>
            <p:cNvCxnSpPr>
              <a:cxnSpLocks/>
              <a:stCxn id="35" idx="5"/>
              <a:endCxn id="8" idx="0"/>
            </p:cNvCxnSpPr>
            <p:nvPr/>
          </p:nvCxnSpPr>
          <p:spPr>
            <a:xfrm>
              <a:off x="2454988" y="2032036"/>
              <a:ext cx="65896" cy="234268"/>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EE0ED8B-06C4-0809-049F-A98ADBCDA7AD}"/>
                    </a:ext>
                  </a:extLst>
                </p:cNvPr>
                <p:cNvSpPr txBox="1"/>
                <p:nvPr/>
              </p:nvSpPr>
              <p:spPr>
                <a:xfrm>
                  <a:off x="1311361" y="4506543"/>
                  <a:ext cx="783309" cy="355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b="0" i="1" dirty="0" smtClean="0">
                            <a:latin typeface="Cambria Math" panose="02040503050406030204" pitchFamily="18" charset="0"/>
                          </a:rPr>
                          <m:t>𝑤</m:t>
                        </m:r>
                      </m:oMath>
                    </m:oMathPara>
                  </a14:m>
                  <a:endParaRPr lang="en-US" sz="2667" i="1" dirty="0">
                    <a:latin typeface="Arial" panose="020B0604020202020204" pitchFamily="34" charset="0"/>
                    <a:cs typeface="Arial" panose="020B0604020202020204" pitchFamily="34" charset="0"/>
                  </a:endParaRPr>
                </a:p>
              </p:txBody>
            </p:sp>
          </mc:Choice>
          <mc:Fallback xmlns="">
            <p:sp>
              <p:nvSpPr>
                <p:cNvPr id="40" name="TextBox 39">
                  <a:extLst>
                    <a:ext uri="{FF2B5EF4-FFF2-40B4-BE49-F238E27FC236}">
                      <a16:creationId xmlns:a16="http://schemas.microsoft.com/office/drawing/2014/main" id="{6EE0ED8B-06C4-0809-049F-A98ADBCDA7AD}"/>
                    </a:ext>
                  </a:extLst>
                </p:cNvPr>
                <p:cNvSpPr txBox="1">
                  <a:spLocks noRot="1" noChangeAspect="1" noMove="1" noResize="1" noEditPoints="1" noAdjustHandles="1" noChangeArrowheads="1" noChangeShapeType="1" noTextEdit="1"/>
                </p:cNvSpPr>
                <p:nvPr/>
              </p:nvSpPr>
              <p:spPr>
                <a:xfrm>
                  <a:off x="1311361" y="4506543"/>
                  <a:ext cx="783309" cy="355444"/>
                </a:xfrm>
                <a:prstGeom prst="rect">
                  <a:avLst/>
                </a:prstGeom>
                <a:blipFill>
                  <a:blip r:embed="rId3"/>
                  <a:stretch>
                    <a:fillRect/>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CA480A9D-51EC-78C2-61E9-2443039B77ED}"/>
                </a:ext>
              </a:extLst>
            </p:cNvPr>
            <p:cNvCxnSpPr>
              <a:cxnSpLocks/>
            </p:cNvCxnSpPr>
            <p:nvPr/>
          </p:nvCxnSpPr>
          <p:spPr>
            <a:xfrm flipH="1">
              <a:off x="616848" y="3948138"/>
              <a:ext cx="16123" cy="297561"/>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FD8E729B-21A2-96E2-346E-C127F4569A17}"/>
                </a:ext>
              </a:extLst>
            </p:cNvPr>
            <p:cNvCxnSpPr>
              <a:cxnSpLocks/>
              <a:stCxn id="24" idx="5"/>
            </p:cNvCxnSpPr>
            <p:nvPr/>
          </p:nvCxnSpPr>
          <p:spPr>
            <a:xfrm>
              <a:off x="821912" y="3920636"/>
              <a:ext cx="53392" cy="325064"/>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3C49571D-D783-9089-8A8E-9C7CED400B19}"/>
                </a:ext>
              </a:extLst>
            </p:cNvPr>
            <p:cNvCxnSpPr>
              <a:cxnSpLocks/>
            </p:cNvCxnSpPr>
            <p:nvPr/>
          </p:nvCxnSpPr>
          <p:spPr>
            <a:xfrm flipH="1">
              <a:off x="1242375" y="3957825"/>
              <a:ext cx="6470" cy="30743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93F3803C-3676-0461-3945-64BB63AD6511}"/>
                </a:ext>
              </a:extLst>
            </p:cNvPr>
            <p:cNvCxnSpPr>
              <a:cxnSpLocks/>
              <a:stCxn id="25" idx="5"/>
            </p:cNvCxnSpPr>
            <p:nvPr/>
          </p:nvCxnSpPr>
          <p:spPr>
            <a:xfrm>
              <a:off x="1387294" y="3927682"/>
              <a:ext cx="71384" cy="318018"/>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5B7AD972-48BB-DA4F-25EA-E6CC281BAD6B}"/>
                </a:ext>
              </a:extLst>
            </p:cNvPr>
            <p:cNvCxnSpPr>
              <a:cxnSpLocks/>
            </p:cNvCxnSpPr>
            <p:nvPr/>
          </p:nvCxnSpPr>
          <p:spPr>
            <a:xfrm>
              <a:off x="2572158" y="3972848"/>
              <a:ext cx="7235" cy="277389"/>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86557586-4527-AC6A-7797-01EE99C85934}"/>
                </a:ext>
              </a:extLst>
            </p:cNvPr>
            <p:cNvCxnSpPr>
              <a:cxnSpLocks/>
              <a:stCxn id="15" idx="3"/>
            </p:cNvCxnSpPr>
            <p:nvPr/>
          </p:nvCxnSpPr>
          <p:spPr>
            <a:xfrm flipH="1">
              <a:off x="2156491" y="3410626"/>
              <a:ext cx="275624" cy="310168"/>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B1680122-B9B3-532F-3CBB-B2E8C3AC32B5}"/>
                </a:ext>
              </a:extLst>
            </p:cNvPr>
            <p:cNvCxnSpPr>
              <a:cxnSpLocks/>
              <a:stCxn id="6" idx="5"/>
            </p:cNvCxnSpPr>
            <p:nvPr/>
          </p:nvCxnSpPr>
          <p:spPr>
            <a:xfrm>
              <a:off x="875356" y="2512385"/>
              <a:ext cx="110693" cy="248214"/>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634C234D-27C4-A31F-4EB3-9ECBC5F0B2B4}"/>
                </a:ext>
              </a:extLst>
            </p:cNvPr>
            <p:cNvCxnSpPr>
              <a:cxnSpLocks/>
              <a:stCxn id="7" idx="5"/>
            </p:cNvCxnSpPr>
            <p:nvPr/>
          </p:nvCxnSpPr>
          <p:spPr>
            <a:xfrm>
              <a:off x="1398875" y="2514238"/>
              <a:ext cx="140536" cy="252977"/>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3CB23F2B-C181-69E1-B62A-E3090AC3C403}"/>
                </a:ext>
              </a:extLst>
            </p:cNvPr>
            <p:cNvCxnSpPr>
              <a:cxnSpLocks/>
              <a:stCxn id="8" idx="3"/>
            </p:cNvCxnSpPr>
            <p:nvPr/>
          </p:nvCxnSpPr>
          <p:spPr>
            <a:xfrm flipH="1">
              <a:off x="2185012" y="2507533"/>
              <a:ext cx="186623" cy="218678"/>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BC0EB72E-2ACE-7AE4-02F3-F8B340342179}"/>
                    </a:ext>
                  </a:extLst>
                </p:cNvPr>
                <p:cNvSpPr txBox="1"/>
                <p:nvPr/>
              </p:nvSpPr>
              <p:spPr>
                <a:xfrm>
                  <a:off x="1496729" y="1153819"/>
                  <a:ext cx="334026" cy="355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b="0" i="1" dirty="0" smtClean="0">
                            <a:latin typeface="Cambria Math" panose="02040503050406030204" pitchFamily="18" charset="0"/>
                          </a:rPr>
                          <m:t>𝑦</m:t>
                        </m:r>
                      </m:oMath>
                    </m:oMathPara>
                  </a14:m>
                  <a:endParaRPr lang="en-US" sz="2667" i="1" dirty="0">
                    <a:latin typeface="Arial" panose="020B0604020202020204" pitchFamily="34" charset="0"/>
                    <a:cs typeface="Arial" panose="020B0604020202020204" pitchFamily="34" charset="0"/>
                  </a:endParaRPr>
                </a:p>
              </p:txBody>
            </p:sp>
          </mc:Choice>
          <mc:Fallback xmlns="">
            <p:sp>
              <p:nvSpPr>
                <p:cNvPr id="50" name="TextBox 49">
                  <a:extLst>
                    <a:ext uri="{FF2B5EF4-FFF2-40B4-BE49-F238E27FC236}">
                      <a16:creationId xmlns:a16="http://schemas.microsoft.com/office/drawing/2014/main" id="{BC0EB72E-2ACE-7AE4-02F3-F8B340342179}"/>
                    </a:ext>
                  </a:extLst>
                </p:cNvPr>
                <p:cNvSpPr txBox="1">
                  <a:spLocks noRot="1" noChangeAspect="1" noMove="1" noResize="1" noEditPoints="1" noAdjustHandles="1" noChangeArrowheads="1" noChangeShapeType="1" noTextEdit="1"/>
                </p:cNvSpPr>
                <p:nvPr/>
              </p:nvSpPr>
              <p:spPr>
                <a:xfrm>
                  <a:off x="1496729" y="1153819"/>
                  <a:ext cx="334026" cy="355444"/>
                </a:xfrm>
                <a:prstGeom prst="rect">
                  <a:avLst/>
                </a:prstGeom>
                <a:blipFill>
                  <a:blip r:embed="rId4"/>
                  <a:stretch>
                    <a:fillRect l="-3030" r="-3030" b="-14634"/>
                  </a:stretch>
                </a:blipFill>
              </p:spPr>
              <p:txBody>
                <a:bodyPr/>
                <a:lstStyle/>
                <a:p>
                  <a:r>
                    <a:rPr lang="en-US">
                      <a:noFill/>
                    </a:rPr>
                    <a:t> </a:t>
                  </a:r>
                </a:p>
              </p:txBody>
            </p:sp>
          </mc:Fallback>
        </mc:AlternateContent>
      </p:grpSp>
      <p:sp>
        <p:nvSpPr>
          <p:cNvPr id="51" name="Right Arrow 96">
            <a:extLst>
              <a:ext uri="{FF2B5EF4-FFF2-40B4-BE49-F238E27FC236}">
                <a16:creationId xmlns:a16="http://schemas.microsoft.com/office/drawing/2014/main" id="{69BA57E4-4BC8-7B2D-76B1-056389106E19}"/>
              </a:ext>
            </a:extLst>
          </p:cNvPr>
          <p:cNvSpPr/>
          <p:nvPr/>
        </p:nvSpPr>
        <p:spPr>
          <a:xfrm rot="5400000">
            <a:off x="4551691" y="1978466"/>
            <a:ext cx="364466" cy="362481"/>
          </a:xfrm>
          <a:prstGeom prst="rightArrow">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F470CE0F-3BE4-715B-CDC7-D34CE16264DC}"/>
                  </a:ext>
                </a:extLst>
              </p:cNvPr>
              <p:cNvSpPr txBox="1"/>
              <p:nvPr/>
            </p:nvSpPr>
            <p:spPr>
              <a:xfrm>
                <a:off x="3870081" y="2236585"/>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i="1" dirty="0">
                              <a:solidFill>
                                <a:srgbClr val="FF0000"/>
                              </a:solidFill>
                              <a:latin typeface="Cambria Math" panose="02040503050406030204" pitchFamily="18" charset="0"/>
                            </a:rPr>
                            <m:t>1</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52" name="TextBox 51">
                <a:extLst>
                  <a:ext uri="{FF2B5EF4-FFF2-40B4-BE49-F238E27FC236}">
                    <a16:creationId xmlns:a16="http://schemas.microsoft.com/office/drawing/2014/main" id="{F470CE0F-3BE4-715B-CDC7-D34CE16264DC}"/>
                  </a:ext>
                </a:extLst>
              </p:cNvPr>
              <p:cNvSpPr txBox="1">
                <a:spLocks noRot="1" noChangeAspect="1" noMove="1" noResize="1" noEditPoints="1" noAdjustHandles="1" noChangeArrowheads="1" noChangeShapeType="1" noTextEdit="1"/>
              </p:cNvSpPr>
              <p:nvPr/>
            </p:nvSpPr>
            <p:spPr>
              <a:xfrm>
                <a:off x="3870081" y="2236585"/>
                <a:ext cx="1822881" cy="502766"/>
              </a:xfrm>
              <a:prstGeom prst="rect">
                <a:avLst/>
              </a:prstGeom>
              <a:blipFill>
                <a:blip r:embed="rId5"/>
                <a:stretch>
                  <a:fillRect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B5C07BA-AE9C-AD9F-7A4E-F3BEB0CBEB8D}"/>
                  </a:ext>
                </a:extLst>
              </p:cNvPr>
              <p:cNvSpPr txBox="1"/>
              <p:nvPr/>
            </p:nvSpPr>
            <p:spPr>
              <a:xfrm>
                <a:off x="3859004" y="1462087"/>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i="1" dirty="0">
                              <a:solidFill>
                                <a:srgbClr val="FF0000"/>
                              </a:solidFill>
                              <a:latin typeface="Cambria Math" panose="02040503050406030204" pitchFamily="18" charset="0"/>
                            </a:rPr>
                            <m:t>0</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53" name="TextBox 52">
                <a:extLst>
                  <a:ext uri="{FF2B5EF4-FFF2-40B4-BE49-F238E27FC236}">
                    <a16:creationId xmlns:a16="http://schemas.microsoft.com/office/drawing/2014/main" id="{0B5C07BA-AE9C-AD9F-7A4E-F3BEB0CBEB8D}"/>
                  </a:ext>
                </a:extLst>
              </p:cNvPr>
              <p:cNvSpPr txBox="1">
                <a:spLocks noRot="1" noChangeAspect="1" noMove="1" noResize="1" noEditPoints="1" noAdjustHandles="1" noChangeArrowheads="1" noChangeShapeType="1" noTextEdit="1"/>
              </p:cNvSpPr>
              <p:nvPr/>
            </p:nvSpPr>
            <p:spPr>
              <a:xfrm>
                <a:off x="3859004" y="1462087"/>
                <a:ext cx="1822881" cy="502766"/>
              </a:xfrm>
              <a:prstGeom prst="rect">
                <a:avLst/>
              </a:prstGeom>
              <a:blipFill>
                <a:blip r:embed="rId6"/>
                <a:stretch>
                  <a:fillRect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24FFB8C0-FAC5-5BE5-E78F-F88DDD4FAAE2}"/>
                  </a:ext>
                </a:extLst>
              </p:cNvPr>
              <p:cNvSpPr txBox="1"/>
              <p:nvPr/>
            </p:nvSpPr>
            <p:spPr>
              <a:xfrm>
                <a:off x="4381055" y="5767727"/>
                <a:ext cx="1082416"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i="1" dirty="0">
                              <a:solidFill>
                                <a:srgbClr val="FF0000"/>
                              </a:solidFill>
                              <a:latin typeface="Cambria Math" panose="02040503050406030204" pitchFamily="18" charset="0"/>
                            </a:rPr>
                            <m:t>𝑑</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54" name="TextBox 53">
                <a:extLst>
                  <a:ext uri="{FF2B5EF4-FFF2-40B4-BE49-F238E27FC236}">
                    <a16:creationId xmlns:a16="http://schemas.microsoft.com/office/drawing/2014/main" id="{24FFB8C0-FAC5-5BE5-E78F-F88DDD4FAAE2}"/>
                  </a:ext>
                </a:extLst>
              </p:cNvPr>
              <p:cNvSpPr txBox="1">
                <a:spLocks noRot="1" noChangeAspect="1" noMove="1" noResize="1" noEditPoints="1" noAdjustHandles="1" noChangeArrowheads="1" noChangeShapeType="1" noTextEdit="1"/>
              </p:cNvSpPr>
              <p:nvPr/>
            </p:nvSpPr>
            <p:spPr>
              <a:xfrm>
                <a:off x="4381055" y="5767727"/>
                <a:ext cx="1082416" cy="502766"/>
              </a:xfrm>
              <a:prstGeom prst="rect">
                <a:avLst/>
              </a:prstGeom>
              <a:blipFill>
                <a:blip r:embed="rId7"/>
                <a:stretch>
                  <a:fillRect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62">
                <a:extLst>
                  <a:ext uri="{FF2B5EF4-FFF2-40B4-BE49-F238E27FC236}">
                    <a16:creationId xmlns:a16="http://schemas.microsoft.com/office/drawing/2014/main" id="{74CE1CEA-34F6-5BBB-BC70-A760FA1072E2}"/>
                  </a:ext>
                </a:extLst>
              </p:cNvPr>
              <p:cNvSpPr txBox="1"/>
              <p:nvPr/>
            </p:nvSpPr>
            <p:spPr>
              <a:xfrm>
                <a:off x="5754308" y="4186725"/>
                <a:ext cx="3045451" cy="255454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latin typeface="Arial" panose="020B0604020202020204" pitchFamily="34" charset="0"/>
                    <a:cs typeface="Arial" panose="020B0604020202020204" pitchFamily="34" charset="0"/>
                  </a:rPr>
                  <a:t>Example: n = 8</a:t>
                </a:r>
              </a:p>
              <a:p>
                <a:pPr/>
                <a14:m>
                  <m:oMathPara xmlns:m="http://schemas.openxmlformats.org/officeDocument/2006/math">
                    <m:oMathParaPr>
                      <m:jc m:val="left"/>
                    </m:oMathParaPr>
                    <m:oMath xmlns:m="http://schemas.openxmlformats.org/officeDocument/2006/math">
                      <m:sSub>
                        <m:sSubPr>
                          <m:ctrlPr>
                            <a:rPr lang="en-US" sz="3200" i="1" dirty="0" smtClean="0">
                              <a:solidFill>
                                <a:srgbClr val="FF0000"/>
                              </a:solidFill>
                              <a:latin typeface="Cambria Math" panose="02040503050406030204" pitchFamily="18" charset="0"/>
                            </a:rPr>
                          </m:ctrlPr>
                        </m:sSubPr>
                        <m:e>
                          <m:r>
                            <a:rPr lang="en-US" sz="3200" i="1" dirty="0">
                              <a:solidFill>
                                <a:srgbClr val="FF0000"/>
                              </a:solidFill>
                              <a:latin typeface="Cambria Math" panose="02040503050406030204" pitchFamily="18" charset="0"/>
                            </a:rPr>
                            <m:t>𝑉</m:t>
                          </m:r>
                        </m:e>
                        <m:sub>
                          <m:r>
                            <a:rPr lang="en-US" sz="3200" i="1" dirty="0">
                              <a:solidFill>
                                <a:srgbClr val="FF0000"/>
                              </a:solidFill>
                              <a:latin typeface="Cambria Math" panose="02040503050406030204" pitchFamily="18" charset="0"/>
                            </a:rPr>
                            <m:t>𝑑</m:t>
                          </m:r>
                        </m:sub>
                      </m:sSub>
                      <m:d>
                        <m:dPr>
                          <m:ctrlPr>
                            <a:rPr lang="en-US" sz="3200" i="1" dirty="0">
                              <a:solidFill>
                                <a:srgbClr val="FF0000"/>
                              </a:solidFill>
                              <a:latin typeface="Cambria Math" panose="02040503050406030204" pitchFamily="18" charset="0"/>
                            </a:rPr>
                          </m:ctrlPr>
                        </m:dPr>
                        <m:e>
                          <m:r>
                            <a:rPr lang="en-US" sz="3200" i="1" dirty="0">
                              <a:solidFill>
                                <a:srgbClr val="FF0000"/>
                              </a:solidFill>
                              <a:latin typeface="Cambria Math" panose="02040503050406030204" pitchFamily="18" charset="0"/>
                            </a:rPr>
                            <m:t>0</m:t>
                          </m:r>
                        </m:e>
                      </m:d>
                      <m:r>
                        <a:rPr lang="en-US" sz="3200" b="0" i="1" dirty="0" smtClean="0">
                          <a:latin typeface="Cambria Math" panose="02040503050406030204" pitchFamily="18" charset="0"/>
                        </a:rPr>
                        <m:t>=</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𝑤</m:t>
                          </m:r>
                        </m:e>
                        <m:sub>
                          <m:r>
                            <a:rPr lang="en-US" sz="3200" b="0" i="1" dirty="0" smtClean="0">
                              <a:latin typeface="Cambria Math" panose="02040503050406030204" pitchFamily="18" charset="0"/>
                            </a:rPr>
                            <m:t>0</m:t>
                          </m:r>
                        </m:sub>
                      </m:sSub>
                      <m:r>
                        <a:rPr lang="en-US" sz="3200" i="1" dirty="0">
                          <a:latin typeface="Cambria Math" panose="02040503050406030204" pitchFamily="18" charset="0"/>
                        </a:rPr>
                        <m:t> </m:t>
                      </m:r>
                    </m:oMath>
                  </m:oMathPara>
                </a14:m>
                <a:endParaRPr lang="en-US" sz="3200" i="1" dirty="0">
                  <a:solidFill>
                    <a:prstClr val="black"/>
                  </a:solidFill>
                  <a:latin typeface="Arial" panose="020B0604020202020204" pitchFamily="34" charset="0"/>
                  <a:cs typeface="Arial" panose="020B0604020202020204" pitchFamily="34" charset="0"/>
                </a:endParaRPr>
              </a:p>
              <a:p>
                <a:pPr lvl="0"/>
                <a14:m>
                  <m:oMathPara xmlns:m="http://schemas.openxmlformats.org/officeDocument/2006/math">
                    <m:oMathParaPr>
                      <m:jc m:val="left"/>
                    </m:oMathParaPr>
                    <m:oMath xmlns:m="http://schemas.openxmlformats.org/officeDocument/2006/math">
                      <m:sSub>
                        <m:sSubPr>
                          <m:ctrlPr>
                            <a:rPr lang="en-US" sz="3200" i="1" dirty="0" smtClean="0">
                              <a:solidFill>
                                <a:srgbClr val="FF0000"/>
                              </a:solidFill>
                              <a:latin typeface="Cambria Math" panose="02040503050406030204" pitchFamily="18" charset="0"/>
                            </a:rPr>
                          </m:ctrlPr>
                        </m:sSubPr>
                        <m:e>
                          <m:r>
                            <a:rPr lang="en-US" sz="3200" i="1" dirty="0">
                              <a:solidFill>
                                <a:srgbClr val="FF0000"/>
                              </a:solidFill>
                              <a:latin typeface="Cambria Math" panose="02040503050406030204" pitchFamily="18" charset="0"/>
                            </a:rPr>
                            <m:t>𝑉</m:t>
                          </m:r>
                        </m:e>
                        <m:sub>
                          <m:r>
                            <a:rPr lang="en-US" sz="3200" i="1" dirty="0">
                              <a:solidFill>
                                <a:srgbClr val="FF0000"/>
                              </a:solidFill>
                              <a:latin typeface="Cambria Math" panose="02040503050406030204" pitchFamily="18" charset="0"/>
                            </a:rPr>
                            <m:t>𝑑</m:t>
                          </m:r>
                        </m:sub>
                      </m:sSub>
                      <m:d>
                        <m:dPr>
                          <m:ctrlPr>
                            <a:rPr lang="en-US" sz="3200" i="1" dirty="0">
                              <a:solidFill>
                                <a:srgbClr val="FF0000"/>
                              </a:solidFill>
                              <a:latin typeface="Cambria Math" panose="02040503050406030204" pitchFamily="18" charset="0"/>
                            </a:rPr>
                          </m:ctrlPr>
                        </m:dPr>
                        <m:e>
                          <m:r>
                            <a:rPr lang="en-US" sz="3200" b="0" i="1" dirty="0" smtClean="0">
                              <a:solidFill>
                                <a:srgbClr val="FF0000"/>
                              </a:solidFill>
                              <a:latin typeface="Cambria Math" panose="02040503050406030204" pitchFamily="18" charset="0"/>
                            </a:rPr>
                            <m:t>1</m:t>
                          </m:r>
                        </m:e>
                      </m:d>
                      <m:r>
                        <a:rPr lang="en-US" sz="3200" b="0" i="1" dirty="0" smtClean="0">
                          <a:latin typeface="Cambria Math" panose="02040503050406030204" pitchFamily="18" charset="0"/>
                        </a:rPr>
                        <m:t>=</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𝑤</m:t>
                          </m:r>
                        </m:e>
                        <m:sub>
                          <m:r>
                            <a:rPr lang="en-US" sz="3200" b="0" i="1" dirty="0" smtClean="0">
                              <a:latin typeface="Cambria Math" panose="02040503050406030204" pitchFamily="18" charset="0"/>
                            </a:rPr>
                            <m:t>1</m:t>
                          </m:r>
                        </m:sub>
                      </m:sSub>
                    </m:oMath>
                  </m:oMathPara>
                </a14:m>
                <a:endParaRPr lang="en-US" sz="3200" b="0" i="1" dirty="0">
                  <a:latin typeface="Arial" panose="020B0604020202020204" pitchFamily="34" charset="0"/>
                  <a:cs typeface="Arial" panose="020B0604020202020204" pitchFamily="34" charset="0"/>
                </a:endParaRPr>
              </a:p>
              <a:p>
                <a:pPr lvl="0"/>
                <a14:m>
                  <m:oMathPara xmlns:m="http://schemas.openxmlformats.org/officeDocument/2006/math">
                    <m:oMathParaPr>
                      <m:jc m:val="center"/>
                    </m:oMathParaPr>
                    <m:oMath xmlns:m="http://schemas.openxmlformats.org/officeDocument/2006/math">
                      <m:r>
                        <a:rPr lang="en-US" sz="3200" b="0" i="1" smtClean="0">
                          <a:solidFill>
                            <a:prstClr val="black"/>
                          </a:solidFill>
                          <a:latin typeface="Cambria Math" panose="02040503050406030204" pitchFamily="18" charset="0"/>
                          <a:ea typeface="Cambria Math" panose="02040503050406030204" pitchFamily="18" charset="0"/>
                        </a:rPr>
                        <m:t>⋯</m:t>
                      </m:r>
                    </m:oMath>
                  </m:oMathPara>
                </a14:m>
                <a:endParaRPr lang="en-US" sz="3200" i="1" dirty="0">
                  <a:solidFill>
                    <a:prstClr val="black"/>
                  </a:solidFill>
                  <a:latin typeface="Arial" panose="020B0604020202020204" pitchFamily="34" charset="0"/>
                  <a:ea typeface="Cambria Math" panose="02040503050406030204" pitchFamily="18" charset="0"/>
                  <a:cs typeface="Arial" panose="020B0604020202020204" pitchFamily="34" charset="0"/>
                </a:endParaRPr>
              </a:p>
              <a:p>
                <a:pPr lvl="0"/>
                <a14:m>
                  <m:oMathPara xmlns:m="http://schemas.openxmlformats.org/officeDocument/2006/math">
                    <m:oMathParaPr>
                      <m:jc m:val="left"/>
                    </m:oMathParaPr>
                    <m:oMath xmlns:m="http://schemas.openxmlformats.org/officeDocument/2006/math">
                      <m:sSub>
                        <m:sSubPr>
                          <m:ctrlPr>
                            <a:rPr lang="en-US" sz="3200" i="1" dirty="0" smtClean="0">
                              <a:solidFill>
                                <a:srgbClr val="FF0000"/>
                              </a:solidFill>
                              <a:latin typeface="Cambria Math" panose="02040503050406030204" pitchFamily="18" charset="0"/>
                            </a:rPr>
                          </m:ctrlPr>
                        </m:sSubPr>
                        <m:e>
                          <m:r>
                            <a:rPr lang="en-US" sz="3200" i="1" dirty="0">
                              <a:solidFill>
                                <a:srgbClr val="FF0000"/>
                              </a:solidFill>
                              <a:latin typeface="Cambria Math" panose="02040503050406030204" pitchFamily="18" charset="0"/>
                            </a:rPr>
                            <m:t>𝑉</m:t>
                          </m:r>
                        </m:e>
                        <m:sub>
                          <m:r>
                            <a:rPr lang="en-US" sz="3200" i="1" dirty="0">
                              <a:solidFill>
                                <a:srgbClr val="FF0000"/>
                              </a:solidFill>
                              <a:latin typeface="Cambria Math" panose="02040503050406030204" pitchFamily="18" charset="0"/>
                            </a:rPr>
                            <m:t>𝑑</m:t>
                          </m:r>
                        </m:sub>
                      </m:sSub>
                      <m:d>
                        <m:dPr>
                          <m:ctrlPr>
                            <a:rPr lang="en-US" sz="3200" i="1" dirty="0">
                              <a:solidFill>
                                <a:srgbClr val="FF0000"/>
                              </a:solidFill>
                              <a:latin typeface="Cambria Math" panose="02040503050406030204" pitchFamily="18" charset="0"/>
                            </a:rPr>
                          </m:ctrlPr>
                        </m:dPr>
                        <m:e>
                          <m:r>
                            <a:rPr lang="en-US" sz="3200" b="0" i="1" dirty="0" smtClean="0">
                              <a:solidFill>
                                <a:srgbClr val="FF0000"/>
                              </a:solidFill>
                              <a:latin typeface="Cambria Math" panose="02040503050406030204" pitchFamily="18" charset="0"/>
                            </a:rPr>
                            <m:t>7</m:t>
                          </m:r>
                        </m:e>
                      </m:d>
                      <m:r>
                        <a:rPr lang="en-US" sz="3200" b="0" i="1" dirty="0" smtClean="0">
                          <a:latin typeface="Cambria Math" panose="02040503050406030204" pitchFamily="18" charset="0"/>
                        </a:rPr>
                        <m:t>=</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𝑤</m:t>
                          </m:r>
                        </m:e>
                        <m:sub>
                          <m:r>
                            <a:rPr lang="en-US" sz="3200" b="0" i="1" dirty="0" smtClean="0">
                              <a:latin typeface="Cambria Math" panose="02040503050406030204" pitchFamily="18" charset="0"/>
                            </a:rPr>
                            <m:t>7</m:t>
                          </m:r>
                        </m:sub>
                      </m:sSub>
                      <m:r>
                        <a:rPr lang="en-US" sz="3200" i="1" dirty="0">
                          <a:latin typeface="Cambria Math" panose="02040503050406030204" pitchFamily="18" charset="0"/>
                        </a:rPr>
                        <m:t> </m:t>
                      </m:r>
                    </m:oMath>
                  </m:oMathPara>
                </a14:m>
                <a:endParaRPr lang="en-US" sz="3200" i="1" dirty="0">
                  <a:solidFill>
                    <a:prstClr val="black"/>
                  </a:solidFill>
                  <a:latin typeface="Arial" panose="020B0604020202020204" pitchFamily="34" charset="0"/>
                  <a:cs typeface="Arial" panose="020B0604020202020204" pitchFamily="34" charset="0"/>
                </a:endParaRPr>
              </a:p>
            </p:txBody>
          </p:sp>
        </mc:Choice>
        <mc:Fallback xmlns="">
          <p:sp>
            <p:nvSpPr>
              <p:cNvPr id="55" name="TextBox 62">
                <a:extLst>
                  <a:ext uri="{FF2B5EF4-FFF2-40B4-BE49-F238E27FC236}">
                    <a16:creationId xmlns:a16="http://schemas.microsoft.com/office/drawing/2014/main" id="{74CE1CEA-34F6-5BBB-BC70-A760FA1072E2}"/>
                  </a:ext>
                </a:extLst>
              </p:cNvPr>
              <p:cNvSpPr txBox="1">
                <a:spLocks noRot="1" noChangeAspect="1" noMove="1" noResize="1" noEditPoints="1" noAdjustHandles="1" noChangeArrowheads="1" noChangeShapeType="1" noTextEdit="1"/>
              </p:cNvSpPr>
              <p:nvPr/>
            </p:nvSpPr>
            <p:spPr>
              <a:xfrm>
                <a:off x="5754308" y="4186725"/>
                <a:ext cx="3045451" cy="2554545"/>
              </a:xfrm>
              <a:prstGeom prst="rect">
                <a:avLst/>
              </a:prstGeom>
              <a:blipFill>
                <a:blip r:embed="rId8"/>
                <a:stretch>
                  <a:fillRect l="-4979" t="-2970" b="-5446"/>
                </a:stretch>
              </a:blipFill>
            </p:spPr>
            <p:txBody>
              <a:bodyPr/>
              <a:lstStyle/>
              <a:p>
                <a:r>
                  <a:rPr lang="en-US">
                    <a:noFill/>
                  </a:rPr>
                  <a:t> </a:t>
                </a:r>
              </a:p>
            </p:txBody>
          </p:sp>
        </mc:Fallback>
      </mc:AlternateContent>
      <p:sp>
        <p:nvSpPr>
          <p:cNvPr id="57" name="TextBox 56">
            <a:extLst>
              <a:ext uri="{FF2B5EF4-FFF2-40B4-BE49-F238E27FC236}">
                <a16:creationId xmlns:a16="http://schemas.microsoft.com/office/drawing/2014/main" id="{0B6D1E6D-11B8-A119-D479-18CF30C36F24}"/>
              </a:ext>
            </a:extLst>
          </p:cNvPr>
          <p:cNvSpPr txBox="1"/>
          <p:nvPr/>
        </p:nvSpPr>
        <p:spPr>
          <a:xfrm rot="5400000">
            <a:off x="4586900" y="3772249"/>
            <a:ext cx="556510" cy="400110"/>
          </a:xfrm>
          <a:prstGeom prst="rect">
            <a:avLst/>
          </a:prstGeom>
          <a:noFill/>
          <a:ln>
            <a:noFill/>
          </a:ln>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a:t>
            </a:r>
          </a:p>
        </p:txBody>
      </p:sp>
      <p:sp>
        <p:nvSpPr>
          <p:cNvPr id="58" name="TextBox 57">
            <a:extLst>
              <a:ext uri="{FF2B5EF4-FFF2-40B4-BE49-F238E27FC236}">
                <a16:creationId xmlns:a16="http://schemas.microsoft.com/office/drawing/2014/main" id="{732F5F44-D716-BAD6-1EF4-CAC9975FFC91}"/>
              </a:ext>
            </a:extLst>
          </p:cNvPr>
          <p:cNvSpPr txBox="1"/>
          <p:nvPr/>
        </p:nvSpPr>
        <p:spPr>
          <a:xfrm>
            <a:off x="450259" y="1543996"/>
            <a:ext cx="106587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Layer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0</a:t>
            </a:r>
          </a:p>
          <a:p>
            <a:r>
              <a:rPr lang="en-US" dirty="0">
                <a:latin typeface="Arial" panose="020B0604020202020204" pitchFamily="34" charset="0"/>
                <a:cs typeface="Arial" panose="020B0604020202020204" pitchFamily="34" charset="0"/>
              </a:rPr>
              <a:t>(output)</a:t>
            </a:r>
          </a:p>
        </p:txBody>
      </p:sp>
      <p:sp>
        <p:nvSpPr>
          <p:cNvPr id="59" name="TextBox 58">
            <a:extLst>
              <a:ext uri="{FF2B5EF4-FFF2-40B4-BE49-F238E27FC236}">
                <a16:creationId xmlns:a16="http://schemas.microsoft.com/office/drawing/2014/main" id="{5F35C285-A426-D82C-487F-2155610E13C7}"/>
              </a:ext>
            </a:extLst>
          </p:cNvPr>
          <p:cNvSpPr txBox="1"/>
          <p:nvPr/>
        </p:nvSpPr>
        <p:spPr>
          <a:xfrm>
            <a:off x="468394" y="2316434"/>
            <a:ext cx="969210" cy="3669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Layer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7F0DD0FF-71ED-6717-93D7-004702F7A4AE}"/>
              </a:ext>
            </a:extLst>
          </p:cNvPr>
          <p:cNvSpPr txBox="1"/>
          <p:nvPr/>
        </p:nvSpPr>
        <p:spPr>
          <a:xfrm>
            <a:off x="415333" y="5848946"/>
            <a:ext cx="96921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Layer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d</a:t>
            </a:r>
          </a:p>
          <a:p>
            <a:pPr algn="ctr"/>
            <a:r>
              <a:rPr lang="en-US" dirty="0">
                <a:latin typeface="Arial" panose="020B0604020202020204" pitchFamily="34" charset="0"/>
                <a:cs typeface="Arial" panose="020B0604020202020204" pitchFamily="34" charset="0"/>
              </a:rPr>
              <a:t>(input)</a:t>
            </a:r>
          </a:p>
        </p:txBody>
      </p:sp>
      <p:sp>
        <p:nvSpPr>
          <p:cNvPr id="61" name="TextBox 60">
            <a:extLst>
              <a:ext uri="{FF2B5EF4-FFF2-40B4-BE49-F238E27FC236}">
                <a16:creationId xmlns:a16="http://schemas.microsoft.com/office/drawing/2014/main" id="{69DDBD2C-9C13-CF36-CDAA-CA187BE046D2}"/>
              </a:ext>
            </a:extLst>
          </p:cNvPr>
          <p:cNvSpPr txBox="1"/>
          <p:nvPr/>
        </p:nvSpPr>
        <p:spPr>
          <a:xfrm>
            <a:off x="456150" y="2960970"/>
            <a:ext cx="13537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Layer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EFFA97C3-9961-BB84-9A3E-FE872C2C5954}"/>
              </a:ext>
            </a:extLst>
          </p:cNvPr>
          <p:cNvSpPr txBox="1"/>
          <p:nvPr/>
        </p:nvSpPr>
        <p:spPr>
          <a:xfrm rot="5400000">
            <a:off x="228595" y="4516360"/>
            <a:ext cx="131241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8008CE0-205C-AFEC-ACD1-B9DDC816FC7C}"/>
                  </a:ext>
                </a:extLst>
              </p:cNvPr>
              <p:cNvSpPr txBox="1"/>
              <p:nvPr/>
            </p:nvSpPr>
            <p:spPr>
              <a:xfrm>
                <a:off x="3705807" y="5822768"/>
                <a:ext cx="752064"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𝑛</m:t>
                          </m:r>
                          <m:r>
                            <a:rPr lang="en-US" b="0" i="1" smtClean="0">
                              <a:latin typeface="Cambria Math" panose="02040503050406030204" pitchFamily="18" charset="0"/>
                            </a:rPr>
                            <m:t>−1</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63" name="TextBox 62">
                <a:extLst>
                  <a:ext uri="{FF2B5EF4-FFF2-40B4-BE49-F238E27FC236}">
                    <a16:creationId xmlns:a16="http://schemas.microsoft.com/office/drawing/2014/main" id="{18008CE0-205C-AFEC-ACD1-B9DDC816FC7C}"/>
                  </a:ext>
                </a:extLst>
              </p:cNvPr>
              <p:cNvSpPr txBox="1">
                <a:spLocks noRot="1" noChangeAspect="1" noMove="1" noResize="1" noEditPoints="1" noAdjustHandles="1" noChangeArrowheads="1" noChangeShapeType="1" noTextEdit="1"/>
              </p:cNvSpPr>
              <p:nvPr/>
            </p:nvSpPr>
            <p:spPr>
              <a:xfrm>
                <a:off x="3705807" y="5822768"/>
                <a:ext cx="752064" cy="369332"/>
              </a:xfrm>
              <a:prstGeom prst="rect">
                <a:avLst/>
              </a:prstGeom>
              <a:blipFill>
                <a:blip r:embed="rId9"/>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55200CCB-ABC7-6B6A-F97D-126F298D8BFC}"/>
                  </a:ext>
                </a:extLst>
              </p:cNvPr>
              <p:cNvSpPr txBox="1"/>
              <p:nvPr/>
            </p:nvSpPr>
            <p:spPr>
              <a:xfrm>
                <a:off x="1740081" y="5822768"/>
                <a:ext cx="513025"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64" name="TextBox 63">
                <a:extLst>
                  <a:ext uri="{FF2B5EF4-FFF2-40B4-BE49-F238E27FC236}">
                    <a16:creationId xmlns:a16="http://schemas.microsoft.com/office/drawing/2014/main" id="{55200CCB-ABC7-6B6A-F97D-126F298D8BFC}"/>
                  </a:ext>
                </a:extLst>
              </p:cNvPr>
              <p:cNvSpPr txBox="1">
                <a:spLocks noRot="1" noChangeAspect="1" noMove="1" noResize="1" noEditPoints="1" noAdjustHandles="1" noChangeArrowheads="1" noChangeShapeType="1" noTextEdit="1"/>
              </p:cNvSpPr>
              <p:nvPr/>
            </p:nvSpPr>
            <p:spPr>
              <a:xfrm>
                <a:off x="1740081" y="5822768"/>
                <a:ext cx="513025" cy="369332"/>
              </a:xfrm>
              <a:prstGeom prst="rect">
                <a:avLst/>
              </a:prstGeom>
              <a:blipFill>
                <a:blip r:embed="rId10"/>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B3D900BC-CB4B-BA25-C38F-9D4262539545}"/>
                  </a:ext>
                </a:extLst>
              </p:cNvPr>
              <p:cNvSpPr txBox="1"/>
              <p:nvPr/>
            </p:nvSpPr>
            <p:spPr>
              <a:xfrm>
                <a:off x="1324779" y="5822768"/>
                <a:ext cx="518347"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65" name="TextBox 64">
                <a:extLst>
                  <a:ext uri="{FF2B5EF4-FFF2-40B4-BE49-F238E27FC236}">
                    <a16:creationId xmlns:a16="http://schemas.microsoft.com/office/drawing/2014/main" id="{B3D900BC-CB4B-BA25-C38F-9D4262539545}"/>
                  </a:ext>
                </a:extLst>
              </p:cNvPr>
              <p:cNvSpPr txBox="1">
                <a:spLocks noRot="1" noChangeAspect="1" noMove="1" noResize="1" noEditPoints="1" noAdjustHandles="1" noChangeArrowheads="1" noChangeShapeType="1" noTextEdit="1"/>
              </p:cNvSpPr>
              <p:nvPr/>
            </p:nvSpPr>
            <p:spPr>
              <a:xfrm>
                <a:off x="1324779" y="5822768"/>
                <a:ext cx="518347" cy="369332"/>
              </a:xfrm>
              <a:prstGeom prst="rect">
                <a:avLst/>
              </a:prstGeom>
              <a:blipFill>
                <a:blip r:embed="rId11"/>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94A5CCAB-E9BF-5B0F-0163-B061671196E2}"/>
                  </a:ext>
                </a:extLst>
              </p:cNvPr>
              <p:cNvSpPr txBox="1"/>
              <p:nvPr/>
            </p:nvSpPr>
            <p:spPr>
              <a:xfrm>
                <a:off x="2124851" y="5822768"/>
                <a:ext cx="518347"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66" name="TextBox 65">
                <a:extLst>
                  <a:ext uri="{FF2B5EF4-FFF2-40B4-BE49-F238E27FC236}">
                    <a16:creationId xmlns:a16="http://schemas.microsoft.com/office/drawing/2014/main" id="{94A5CCAB-E9BF-5B0F-0163-B061671196E2}"/>
                  </a:ext>
                </a:extLst>
              </p:cNvPr>
              <p:cNvSpPr txBox="1">
                <a:spLocks noRot="1" noChangeAspect="1" noMove="1" noResize="1" noEditPoints="1" noAdjustHandles="1" noChangeArrowheads="1" noChangeShapeType="1" noTextEdit="1"/>
              </p:cNvSpPr>
              <p:nvPr/>
            </p:nvSpPr>
            <p:spPr>
              <a:xfrm>
                <a:off x="2124851" y="5822768"/>
                <a:ext cx="518347" cy="369332"/>
              </a:xfrm>
              <a:prstGeom prst="rect">
                <a:avLst/>
              </a:prstGeom>
              <a:blipFill>
                <a:blip r:embed="rId12"/>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4DD6416A-35B2-0C50-A7E6-806D62EF6C18}"/>
                  </a:ext>
                </a:extLst>
              </p:cNvPr>
              <p:cNvSpPr txBox="1"/>
              <p:nvPr/>
            </p:nvSpPr>
            <p:spPr>
              <a:xfrm>
                <a:off x="2493398" y="5822768"/>
                <a:ext cx="518347"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67" name="TextBox 66">
                <a:extLst>
                  <a:ext uri="{FF2B5EF4-FFF2-40B4-BE49-F238E27FC236}">
                    <a16:creationId xmlns:a16="http://schemas.microsoft.com/office/drawing/2014/main" id="{4DD6416A-35B2-0C50-A7E6-806D62EF6C18}"/>
                  </a:ext>
                </a:extLst>
              </p:cNvPr>
              <p:cNvSpPr txBox="1">
                <a:spLocks noRot="1" noChangeAspect="1" noMove="1" noResize="1" noEditPoints="1" noAdjustHandles="1" noChangeArrowheads="1" noChangeShapeType="1" noTextEdit="1"/>
              </p:cNvSpPr>
              <p:nvPr/>
            </p:nvSpPr>
            <p:spPr>
              <a:xfrm>
                <a:off x="2493398" y="5822768"/>
                <a:ext cx="518347" cy="369332"/>
              </a:xfrm>
              <a:prstGeom prst="rect">
                <a:avLst/>
              </a:prstGeom>
              <a:blipFill>
                <a:blip r:embed="rId13"/>
                <a:stretch>
                  <a:fillRect b="-3333"/>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9BC0DCED-7D36-A80B-CDDC-BCA5758D8300}"/>
              </a:ext>
            </a:extLst>
          </p:cNvPr>
          <p:cNvSpPr txBox="1"/>
          <p:nvPr/>
        </p:nvSpPr>
        <p:spPr>
          <a:xfrm>
            <a:off x="1330389" y="5822355"/>
            <a:ext cx="3043182" cy="369332"/>
          </a:xfrm>
          <a:prstGeom prst="rect">
            <a:avLst/>
          </a:prstGeom>
          <a:noFill/>
          <a:ln>
            <a:solidFill>
              <a:srgbClr val="FF0000"/>
            </a:solidFill>
          </a:ln>
        </p:spPr>
        <p:txBody>
          <a:bodyPr wrap="square" rtlCol="0">
            <a:spAutoFit/>
          </a:bodyPr>
          <a:lstStyle/>
          <a:p>
            <a:endParaRPr 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45C80E45-12E0-99DA-926B-C37E18689422}"/>
                  </a:ext>
                </a:extLst>
              </p:cNvPr>
              <p:cNvSpPr txBox="1"/>
              <p:nvPr/>
            </p:nvSpPr>
            <p:spPr>
              <a:xfrm>
                <a:off x="6013013" y="3063053"/>
                <a:ext cx="5322287" cy="1194238"/>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𝑉</m:t>
                          </m:r>
                        </m:e>
                        <m:sub>
                          <m:r>
                            <a:rPr lang="en-US" altLang="zh-CN" sz="2800" i="1">
                              <a:latin typeface="Cambria Math" panose="02040503050406030204" pitchFamily="18" charset="0"/>
                            </a:rPr>
                            <m:t>𝑖</m:t>
                          </m:r>
                        </m:sub>
                      </m:sSub>
                      <m:d>
                        <m:dPr>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𝑟</m:t>
                              </m:r>
                            </m:e>
                            <m:sub>
                              <m:r>
                                <a:rPr lang="en-US" altLang="zh-CN" sz="2800" b="0" i="1" smtClean="0">
                                  <a:latin typeface="Cambria Math" panose="02040503050406030204" pitchFamily="18" charset="0"/>
                                </a:rPr>
                                <m:t>𝑖</m:t>
                              </m:r>
                            </m:sub>
                          </m:sSub>
                        </m:e>
                      </m:d>
                      <m:r>
                        <a:rPr lang="en-US" altLang="zh-CN" sz="2800" b="0" i="1" smtClean="0">
                          <a:latin typeface="Cambria Math" panose="02040503050406030204" pitchFamily="18" charset="0"/>
                        </a:rPr>
                        <m:t>=</m:t>
                      </m:r>
                      <m:nary>
                        <m:naryPr>
                          <m:chr m:val="∑"/>
                          <m:supHide m:val="on"/>
                          <m:ctrlPr>
                            <a:rPr lang="en-US" altLang="zh-CN" sz="2800" i="1">
                              <a:latin typeface="Cambria Math" panose="02040503050406030204" pitchFamily="18" charset="0"/>
                            </a:rPr>
                          </m:ctrlPr>
                        </m:naryPr>
                        <m:sub>
                          <m:r>
                            <a:rPr lang="en-US" altLang="zh-CN" sz="2800" b="0" i="1" smtClean="0">
                              <a:latin typeface="Cambria Math" panose="02040503050406030204" pitchFamily="18" charset="0"/>
                            </a:rPr>
                            <m:t>𝑏</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𝑛</m:t>
                          </m:r>
                          <m:r>
                            <a:rPr lang="en-US" altLang="zh-CN" sz="2800" b="0" i="1" smtClean="0">
                              <a:latin typeface="Cambria Math" panose="02040503050406030204" pitchFamily="18" charset="0"/>
                            </a:rPr>
                            <m:t>]</m:t>
                          </m:r>
                        </m:sub>
                        <m:sup/>
                        <m:e>
                          <m:r>
                            <a:rPr lang="en-US" altLang="zh-CN" sz="2800" i="1">
                              <a:latin typeface="Cambria Math" panose="02040503050406030204" pitchFamily="18" charset="0"/>
                            </a:rPr>
                            <m:t>𝑓</m:t>
                          </m:r>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𝑉</m:t>
                              </m:r>
                            </m:e>
                            <m:sub>
                              <m:r>
                                <a:rPr lang="en-US" altLang="zh-CN" sz="2800" i="1">
                                  <a:latin typeface="Cambria Math" panose="02040503050406030204" pitchFamily="18" charset="0"/>
                                </a:rPr>
                                <m:t>𝑖</m:t>
                              </m:r>
                              <m:r>
                                <a:rPr lang="en-US" altLang="zh-CN" sz="2800" i="1">
                                  <a:latin typeface="Cambria Math" panose="02040503050406030204" pitchFamily="18" charset="0"/>
                                </a:rPr>
                                <m:t>+1</m:t>
                              </m:r>
                            </m:sub>
                          </m:sSub>
                          <m:d>
                            <m:dPr>
                              <m:ctrlPr>
                                <a:rPr lang="en-US" altLang="zh-CN" sz="2800" i="1">
                                  <a:latin typeface="Cambria Math" panose="02040503050406030204" pitchFamily="18" charset="0"/>
                                </a:rPr>
                              </m:ctrlPr>
                            </m:dPr>
                            <m:e>
                              <m:r>
                                <a:rPr lang="en-US" altLang="zh-CN" sz="2800" b="0" i="1" smtClean="0">
                                  <a:latin typeface="Cambria Math" panose="02040503050406030204" pitchFamily="18" charset="0"/>
                                </a:rPr>
                                <m:t>𝑏</m:t>
                              </m:r>
                            </m:e>
                          </m:d>
                          <m:r>
                            <a:rPr lang="en-US" altLang="zh-CN" sz="2800" i="1">
                              <a:latin typeface="Cambria Math" panose="02040503050406030204" pitchFamily="18" charset="0"/>
                            </a:rPr>
                            <m:t>)</m:t>
                          </m:r>
                        </m:e>
                      </m:nary>
                    </m:oMath>
                  </m:oMathPara>
                </a14:m>
                <a:endParaRPr lang="en-US" sz="2800" dirty="0">
                  <a:latin typeface="Arial" panose="020B0604020202020204" pitchFamily="34" charset="0"/>
                  <a:cs typeface="Arial" panose="020B0604020202020204" pitchFamily="34" charset="0"/>
                </a:endParaRPr>
              </a:p>
            </p:txBody>
          </p:sp>
        </mc:Choice>
        <mc:Fallback xmlns="">
          <p:sp>
            <p:nvSpPr>
              <p:cNvPr id="69" name="TextBox 68">
                <a:extLst>
                  <a:ext uri="{FF2B5EF4-FFF2-40B4-BE49-F238E27FC236}">
                    <a16:creationId xmlns:a16="http://schemas.microsoft.com/office/drawing/2014/main" id="{45C80E45-12E0-99DA-926B-C37E18689422}"/>
                  </a:ext>
                </a:extLst>
              </p:cNvPr>
              <p:cNvSpPr txBox="1">
                <a:spLocks noRot="1" noChangeAspect="1" noMove="1" noResize="1" noEditPoints="1" noAdjustHandles="1" noChangeArrowheads="1" noChangeShapeType="1" noTextEdit="1"/>
              </p:cNvSpPr>
              <p:nvPr/>
            </p:nvSpPr>
            <p:spPr>
              <a:xfrm>
                <a:off x="6013013" y="3063053"/>
                <a:ext cx="5322287" cy="1194238"/>
              </a:xfrm>
              <a:prstGeom prst="rect">
                <a:avLst/>
              </a:prstGeom>
              <a:blipFill>
                <a:blip r:embed="rId14"/>
                <a:stretch>
                  <a:fillRect t="-121875" b="-16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AB9D9D4-CA99-F127-761F-B9AA5A589EBD}"/>
                  </a:ext>
                </a:extLst>
              </p:cNvPr>
              <p:cNvSpPr txBox="1"/>
              <p:nvPr/>
            </p:nvSpPr>
            <p:spPr>
              <a:xfrm>
                <a:off x="280857" y="1069273"/>
                <a:ext cx="4255716" cy="461665"/>
              </a:xfrm>
              <a:prstGeom prst="rect">
                <a:avLst/>
              </a:prstGeom>
              <a:noFill/>
            </p:spPr>
            <p:txBody>
              <a:bodyPr wrap="square" rtlCol="0">
                <a:spAutoFit/>
              </a:bodyPr>
              <a:lstStyle/>
              <a:p>
                <a:pPr algn="ctr"/>
                <a:r>
                  <a:rPr lang="en-US" sz="2400" dirty="0">
                    <a:solidFill>
                      <a:srgbClr val="00B0F0"/>
                    </a:solidFill>
                    <a:latin typeface="Arial" panose="020B0604020202020204" pitchFamily="34" charset="0"/>
                    <a:cs typeface="Arial" panose="020B0604020202020204" pitchFamily="34" charset="0"/>
                  </a:rPr>
                  <a:t>Layered Arithmetic Circuit </a:t>
                </a:r>
                <a14:m>
                  <m:oMath xmlns:m="http://schemas.openxmlformats.org/officeDocument/2006/math">
                    <m:r>
                      <a:rPr lang="en-US" sz="2400" b="0" i="1" smtClean="0">
                        <a:solidFill>
                          <a:srgbClr val="00B0F0"/>
                        </a:solidFill>
                        <a:latin typeface="Cambria Math" panose="02040503050406030204" pitchFamily="18" charset="0"/>
                      </a:rPr>
                      <m:t>𝐶</m:t>
                    </m:r>
                  </m:oMath>
                </a14:m>
                <a:endParaRPr lang="en-US" sz="2400" dirty="0">
                  <a:solidFill>
                    <a:srgbClr val="00B0F0"/>
                  </a:solidFill>
                  <a:latin typeface="Arial" panose="020B0604020202020204" pitchFamily="34" charset="0"/>
                  <a:cs typeface="Arial" panose="020B0604020202020204" pitchFamily="34" charset="0"/>
                </a:endParaRPr>
              </a:p>
            </p:txBody>
          </p:sp>
        </mc:Choice>
        <mc:Fallback xmlns="">
          <p:sp>
            <p:nvSpPr>
              <p:cNvPr id="70" name="TextBox 69">
                <a:extLst>
                  <a:ext uri="{FF2B5EF4-FFF2-40B4-BE49-F238E27FC236}">
                    <a16:creationId xmlns:a16="http://schemas.microsoft.com/office/drawing/2014/main" id="{9AB9D9D4-CA99-F127-761F-B9AA5A589EBD}"/>
                  </a:ext>
                </a:extLst>
              </p:cNvPr>
              <p:cNvSpPr txBox="1">
                <a:spLocks noRot="1" noChangeAspect="1" noMove="1" noResize="1" noEditPoints="1" noAdjustHandles="1" noChangeArrowheads="1" noChangeShapeType="1" noTextEdit="1"/>
              </p:cNvSpPr>
              <p:nvPr/>
            </p:nvSpPr>
            <p:spPr>
              <a:xfrm>
                <a:off x="280857" y="1069273"/>
                <a:ext cx="4255716" cy="461665"/>
              </a:xfrm>
              <a:prstGeom prst="rect">
                <a:avLst/>
              </a:prstGeom>
              <a:blipFill>
                <a:blip r:embed="rId15"/>
                <a:stretch>
                  <a:fillRect t="-10811" b="-27027"/>
                </a:stretch>
              </a:blipFill>
            </p:spPr>
            <p:txBody>
              <a:bodyPr/>
              <a:lstStyle/>
              <a:p>
                <a:r>
                  <a:rPr lang="en-US">
                    <a:noFill/>
                  </a:rPr>
                  <a:t> </a:t>
                </a:r>
              </a:p>
            </p:txBody>
          </p:sp>
        </mc:Fallback>
      </mc:AlternateContent>
      <p:sp>
        <p:nvSpPr>
          <p:cNvPr id="71" name="Right Arrow 93">
            <a:extLst>
              <a:ext uri="{FF2B5EF4-FFF2-40B4-BE49-F238E27FC236}">
                <a16:creationId xmlns:a16="http://schemas.microsoft.com/office/drawing/2014/main" id="{7E58826D-6398-2CFC-651F-7F0DBCA06BC0}"/>
              </a:ext>
            </a:extLst>
          </p:cNvPr>
          <p:cNvSpPr/>
          <p:nvPr/>
        </p:nvSpPr>
        <p:spPr>
          <a:xfrm rot="5400000">
            <a:off x="4571821" y="4709074"/>
            <a:ext cx="419399" cy="362481"/>
          </a:xfrm>
          <a:prstGeom prst="rightArrow">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rgbClr val="FF0000"/>
              </a:solidFill>
              <a:latin typeface="Arial" panose="020B0604020202020204" pitchFamily="34" charset="0"/>
              <a:cs typeface="Arial" panose="020B0604020202020204" pitchFamily="34" charset="0"/>
            </a:endParaRPr>
          </a:p>
        </p:txBody>
      </p:sp>
      <p:sp>
        <p:nvSpPr>
          <p:cNvPr id="72" name="Right Arrow 95">
            <a:extLst>
              <a:ext uri="{FF2B5EF4-FFF2-40B4-BE49-F238E27FC236}">
                <a16:creationId xmlns:a16="http://schemas.microsoft.com/office/drawing/2014/main" id="{B41B3D2A-9AC5-AB54-45FE-CBC37404C935}"/>
              </a:ext>
            </a:extLst>
          </p:cNvPr>
          <p:cNvSpPr/>
          <p:nvPr/>
        </p:nvSpPr>
        <p:spPr>
          <a:xfrm rot="5400000">
            <a:off x="4553180" y="2747938"/>
            <a:ext cx="399755" cy="362481"/>
          </a:xfrm>
          <a:prstGeom prst="rightArrow">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A66F44A4-CE7A-0A38-1AD1-7811B0112321}"/>
                  </a:ext>
                </a:extLst>
              </p:cNvPr>
              <p:cNvSpPr txBox="1"/>
              <p:nvPr/>
            </p:nvSpPr>
            <p:spPr>
              <a:xfrm>
                <a:off x="4005376" y="4193553"/>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i="1" dirty="0">
                              <a:solidFill>
                                <a:srgbClr val="FF0000"/>
                              </a:solidFill>
                              <a:latin typeface="Cambria Math" panose="02040503050406030204" pitchFamily="18" charset="0"/>
                            </a:rPr>
                            <m:t>𝑑</m:t>
                          </m:r>
                          <m:r>
                            <a:rPr lang="en-US" sz="2667" i="1" dirty="0">
                              <a:solidFill>
                                <a:srgbClr val="FF0000"/>
                              </a:solidFill>
                              <a:latin typeface="Cambria Math" panose="02040503050406030204" pitchFamily="18" charset="0"/>
                            </a:rPr>
                            <m:t>−2</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73" name="TextBox 72">
                <a:extLst>
                  <a:ext uri="{FF2B5EF4-FFF2-40B4-BE49-F238E27FC236}">
                    <a16:creationId xmlns:a16="http://schemas.microsoft.com/office/drawing/2014/main" id="{A66F44A4-CE7A-0A38-1AD1-7811B0112321}"/>
                  </a:ext>
                </a:extLst>
              </p:cNvPr>
              <p:cNvSpPr txBox="1">
                <a:spLocks noRot="1" noChangeAspect="1" noMove="1" noResize="1" noEditPoints="1" noAdjustHandles="1" noChangeArrowheads="1" noChangeShapeType="1" noTextEdit="1"/>
              </p:cNvSpPr>
              <p:nvPr/>
            </p:nvSpPr>
            <p:spPr>
              <a:xfrm>
                <a:off x="4005376" y="4193553"/>
                <a:ext cx="1822881" cy="502766"/>
              </a:xfrm>
              <a:prstGeom prst="rect">
                <a:avLst/>
              </a:prstGeom>
              <a:blipFill>
                <a:blip r:embed="rId16"/>
                <a:stretch>
                  <a:fillRect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0FD21278-EFF2-D0D5-96FA-93BFD7655052}"/>
                  </a:ext>
                </a:extLst>
              </p:cNvPr>
              <p:cNvSpPr txBox="1"/>
              <p:nvPr/>
            </p:nvSpPr>
            <p:spPr>
              <a:xfrm>
                <a:off x="3897169" y="2967636"/>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i="1" dirty="0">
                              <a:solidFill>
                                <a:srgbClr val="FF0000"/>
                              </a:solidFill>
                              <a:latin typeface="Cambria Math" panose="02040503050406030204" pitchFamily="18" charset="0"/>
                            </a:rPr>
                            <m:t>2</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74" name="TextBox 73">
                <a:extLst>
                  <a:ext uri="{FF2B5EF4-FFF2-40B4-BE49-F238E27FC236}">
                    <a16:creationId xmlns:a16="http://schemas.microsoft.com/office/drawing/2014/main" id="{0FD21278-EFF2-D0D5-96FA-93BFD7655052}"/>
                  </a:ext>
                </a:extLst>
              </p:cNvPr>
              <p:cNvSpPr txBox="1">
                <a:spLocks noRot="1" noChangeAspect="1" noMove="1" noResize="1" noEditPoints="1" noAdjustHandles="1" noChangeArrowheads="1" noChangeShapeType="1" noTextEdit="1"/>
              </p:cNvSpPr>
              <p:nvPr/>
            </p:nvSpPr>
            <p:spPr>
              <a:xfrm>
                <a:off x="3897169" y="2967636"/>
                <a:ext cx="1822881" cy="502766"/>
              </a:xfrm>
              <a:prstGeom prst="rect">
                <a:avLst/>
              </a:prstGeom>
              <a:blipFill>
                <a:blip r:embed="rId17"/>
                <a:stretch>
                  <a:fillRect b="-21951"/>
                </a:stretch>
              </a:blipFill>
            </p:spPr>
            <p:txBody>
              <a:bodyPr/>
              <a:lstStyle/>
              <a:p>
                <a:r>
                  <a:rPr lang="en-US">
                    <a:noFill/>
                  </a:rPr>
                  <a:t> </a:t>
                </a:r>
              </a:p>
            </p:txBody>
          </p:sp>
        </mc:Fallback>
      </mc:AlternateContent>
      <p:sp>
        <p:nvSpPr>
          <p:cNvPr id="75" name="Right Arrow 92">
            <a:extLst>
              <a:ext uri="{FF2B5EF4-FFF2-40B4-BE49-F238E27FC236}">
                <a16:creationId xmlns:a16="http://schemas.microsoft.com/office/drawing/2014/main" id="{1D03E6F3-F21A-C289-8DB9-9D8774B8A5EA}"/>
              </a:ext>
            </a:extLst>
          </p:cNvPr>
          <p:cNvSpPr/>
          <p:nvPr/>
        </p:nvSpPr>
        <p:spPr>
          <a:xfrm rot="5400000">
            <a:off x="4609376" y="5447532"/>
            <a:ext cx="419399" cy="362481"/>
          </a:xfrm>
          <a:prstGeom prst="rightArrow">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752FB2F1-56EB-BE2A-4CD6-B395ECD46005}"/>
                  </a:ext>
                </a:extLst>
              </p:cNvPr>
              <p:cNvSpPr txBox="1"/>
              <p:nvPr/>
            </p:nvSpPr>
            <p:spPr>
              <a:xfrm>
                <a:off x="4028119" y="4932011"/>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i="1" dirty="0">
                              <a:solidFill>
                                <a:srgbClr val="FF0000"/>
                              </a:solidFill>
                              <a:latin typeface="Cambria Math" panose="02040503050406030204" pitchFamily="18" charset="0"/>
                            </a:rPr>
                            <m:t>𝑑</m:t>
                          </m:r>
                          <m:r>
                            <a:rPr lang="en-US" sz="2667" i="1" dirty="0">
                              <a:solidFill>
                                <a:srgbClr val="FF0000"/>
                              </a:solidFill>
                              <a:latin typeface="Cambria Math" panose="02040503050406030204" pitchFamily="18" charset="0"/>
                            </a:rPr>
                            <m:t>−1</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76" name="TextBox 75">
                <a:extLst>
                  <a:ext uri="{FF2B5EF4-FFF2-40B4-BE49-F238E27FC236}">
                    <a16:creationId xmlns:a16="http://schemas.microsoft.com/office/drawing/2014/main" id="{752FB2F1-56EB-BE2A-4CD6-B395ECD46005}"/>
                  </a:ext>
                </a:extLst>
              </p:cNvPr>
              <p:cNvSpPr txBox="1">
                <a:spLocks noRot="1" noChangeAspect="1" noMove="1" noResize="1" noEditPoints="1" noAdjustHandles="1" noChangeArrowheads="1" noChangeShapeType="1" noTextEdit="1"/>
              </p:cNvSpPr>
              <p:nvPr/>
            </p:nvSpPr>
            <p:spPr>
              <a:xfrm>
                <a:off x="4028119" y="4932011"/>
                <a:ext cx="1822881" cy="502766"/>
              </a:xfrm>
              <a:prstGeom prst="rect">
                <a:avLst/>
              </a:prstGeom>
              <a:blipFill>
                <a:blip r:embed="rId18"/>
                <a:stretch>
                  <a:fillRect b="-19512"/>
                </a:stretch>
              </a:blipFill>
            </p:spPr>
            <p:txBody>
              <a:bodyPr/>
              <a:lstStyle/>
              <a:p>
                <a:r>
                  <a:rPr lang="en-US">
                    <a:noFill/>
                  </a:rPr>
                  <a:t> </a:t>
                </a:r>
              </a:p>
            </p:txBody>
          </p:sp>
        </mc:Fallback>
      </mc:AlternateContent>
      <p:sp>
        <p:nvSpPr>
          <p:cNvPr id="77" name="Oval Callout 76">
            <a:extLst>
              <a:ext uri="{FF2B5EF4-FFF2-40B4-BE49-F238E27FC236}">
                <a16:creationId xmlns:a16="http://schemas.microsoft.com/office/drawing/2014/main" id="{1945EECC-DFFB-96C2-7BE7-8AB54B47BE1F}"/>
              </a:ext>
            </a:extLst>
          </p:cNvPr>
          <p:cNvSpPr/>
          <p:nvPr/>
        </p:nvSpPr>
        <p:spPr>
          <a:xfrm>
            <a:off x="6996546" y="2011107"/>
            <a:ext cx="3606425" cy="996133"/>
          </a:xfrm>
          <a:prstGeom prst="wedgeEllipseCallout">
            <a:avLst>
              <a:gd name="adj1" fmla="val -26560"/>
              <a:gd name="adj2" fmla="val 802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6B809F08-3867-205E-514A-060FFF096DF3}"/>
              </a:ext>
            </a:extLst>
          </p:cNvPr>
          <p:cNvSpPr txBox="1"/>
          <p:nvPr/>
        </p:nvSpPr>
        <p:spPr>
          <a:xfrm>
            <a:off x="7227064" y="2208876"/>
            <a:ext cx="3171764" cy="523220"/>
          </a:xfrm>
          <a:prstGeom prst="rect">
            <a:avLst/>
          </a:prstGeom>
          <a:noFill/>
          <a:ln>
            <a:noFill/>
          </a:ln>
        </p:spPr>
        <p:txBody>
          <a:bodyPr wrap="square" rtlCol="0">
            <a:spAutoFit/>
          </a:bodyPr>
          <a:lstStyle/>
          <a:p>
            <a:pPr algn="ctr"/>
            <a:r>
              <a:rPr lang="en-US" sz="2800" dirty="0" err="1">
                <a:latin typeface="Arial" panose="020B0604020202020204" pitchFamily="34" charset="0"/>
                <a:cs typeface="Arial" panose="020B0604020202020204" pitchFamily="34" charset="0"/>
              </a:rPr>
              <a:t>sumcheck</a:t>
            </a:r>
            <a:r>
              <a:rPr lang="en-US" sz="2800" dirty="0">
                <a:latin typeface="Arial" panose="020B0604020202020204" pitchFamily="34" charset="0"/>
                <a:cs typeface="Arial" panose="020B0604020202020204" pitchFamily="34" charset="0"/>
              </a:rPr>
              <a:t> protocol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E42FE70-E461-F537-E143-C963B2494F1E}"/>
                  </a:ext>
                </a:extLst>
              </p:cNvPr>
              <p:cNvSpPr txBox="1"/>
              <p:nvPr/>
            </p:nvSpPr>
            <p:spPr>
              <a:xfrm>
                <a:off x="5619328" y="4210551"/>
                <a:ext cx="5322287" cy="523220"/>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zh-CN" sz="2800" i="1" smtClean="0">
                              <a:solidFill>
                                <a:srgbClr val="FF0000"/>
                              </a:solidFill>
                              <a:latin typeface="Cambria Math" panose="02040503050406030204" pitchFamily="18" charset="0"/>
                            </a:rPr>
                          </m:ctrlPr>
                        </m:sSubPr>
                        <m:e>
                          <m:r>
                            <a:rPr lang="en-US" altLang="zh-CN" sz="2800" b="0" i="1" smtClean="0">
                              <a:solidFill>
                                <a:srgbClr val="FF0000"/>
                              </a:solidFill>
                              <a:latin typeface="Cambria Math" panose="02040503050406030204" pitchFamily="18" charset="0"/>
                            </a:rPr>
                            <m:t>𝑉</m:t>
                          </m:r>
                        </m:e>
                        <m:sub>
                          <m:r>
                            <a:rPr lang="en-US" altLang="zh-CN" sz="2800" i="1">
                              <a:solidFill>
                                <a:srgbClr val="FF0000"/>
                              </a:solidFill>
                              <a:latin typeface="Cambria Math" panose="02040503050406030204" pitchFamily="18" charset="0"/>
                            </a:rPr>
                            <m:t>𝑖</m:t>
                          </m:r>
                        </m:sub>
                      </m:sSub>
                      <m:d>
                        <m:dPr>
                          <m:ctrlPr>
                            <a:rPr lang="en-US" altLang="zh-CN" sz="2800" b="0" i="1" smtClean="0">
                              <a:solidFill>
                                <a:srgbClr val="FF0000"/>
                              </a:solidFill>
                              <a:latin typeface="Cambria Math" panose="02040503050406030204" pitchFamily="18" charset="0"/>
                            </a:rPr>
                          </m:ctrlPr>
                        </m:dPr>
                        <m:e>
                          <m:sSub>
                            <m:sSubPr>
                              <m:ctrlPr>
                                <a:rPr lang="en-US" altLang="zh-CN" sz="2800" b="0" i="1" smtClean="0">
                                  <a:solidFill>
                                    <a:srgbClr val="FF0000"/>
                                  </a:solidFill>
                                  <a:latin typeface="Cambria Math" panose="02040503050406030204" pitchFamily="18" charset="0"/>
                                </a:rPr>
                              </m:ctrlPr>
                            </m:sSubPr>
                            <m:e>
                              <m:r>
                                <a:rPr lang="en-US" altLang="zh-CN" sz="2800" b="0" i="1" smtClean="0">
                                  <a:solidFill>
                                    <a:srgbClr val="FF0000"/>
                                  </a:solidFill>
                                  <a:latin typeface="Cambria Math" panose="02040503050406030204" pitchFamily="18" charset="0"/>
                                </a:rPr>
                                <m:t>𝑟</m:t>
                              </m:r>
                            </m:e>
                            <m:sub>
                              <m:r>
                                <a:rPr lang="en-US" altLang="zh-CN" sz="2800" b="0" i="1" smtClean="0">
                                  <a:solidFill>
                                    <a:srgbClr val="FF0000"/>
                                  </a:solidFill>
                                  <a:latin typeface="Cambria Math" panose="02040503050406030204" pitchFamily="18" charset="0"/>
                                </a:rPr>
                                <m:t>𝑖</m:t>
                              </m:r>
                            </m:sub>
                          </m:sSub>
                        </m:e>
                      </m:d>
                      <m:r>
                        <a:rPr lang="en-US" altLang="zh-CN" sz="2800" b="0" i="1" smtClean="0">
                          <a:latin typeface="Cambria Math" panose="02040503050406030204" pitchFamily="18" charset="0"/>
                        </a:rPr>
                        <m:t>→</m:t>
                      </m:r>
                      <m:sSub>
                        <m:sSubPr>
                          <m:ctrlPr>
                            <a:rPr lang="en-US" altLang="zh-CN" sz="2800" b="0" i="1" smtClean="0">
                              <a:solidFill>
                                <a:srgbClr val="FF0000"/>
                              </a:solidFill>
                              <a:latin typeface="Cambria Math" panose="02040503050406030204" pitchFamily="18" charset="0"/>
                            </a:rPr>
                          </m:ctrlPr>
                        </m:sSubPr>
                        <m:e>
                          <m:r>
                            <m:rPr>
                              <m:sty m:val="p"/>
                            </m:rPr>
                            <a:rPr lang="en-US" altLang="zh-CN" sz="2800" b="0" i="0" smtClean="0">
                              <a:solidFill>
                                <a:srgbClr val="FF0000"/>
                              </a:solidFill>
                              <a:latin typeface="Cambria Math" panose="02040503050406030204" pitchFamily="18" charset="0"/>
                            </a:rPr>
                            <m:t>V</m:t>
                          </m:r>
                        </m:e>
                        <m:sub>
                          <m:r>
                            <a:rPr lang="en-US" altLang="zh-CN" sz="2800" b="0" i="1" smtClean="0">
                              <a:solidFill>
                                <a:srgbClr val="FF0000"/>
                              </a:solidFill>
                              <a:latin typeface="Cambria Math" panose="02040503050406030204" pitchFamily="18" charset="0"/>
                            </a:rPr>
                            <m:t>𝑖</m:t>
                          </m:r>
                          <m:r>
                            <a:rPr lang="en-US" altLang="zh-CN" sz="2800" b="0" i="1" smtClean="0">
                              <a:solidFill>
                                <a:srgbClr val="FF0000"/>
                              </a:solidFill>
                              <a:latin typeface="Cambria Math" panose="02040503050406030204" pitchFamily="18" charset="0"/>
                            </a:rPr>
                            <m:t>+1</m:t>
                          </m:r>
                        </m:sub>
                      </m:sSub>
                      <m:r>
                        <a:rPr lang="en-US" altLang="zh-CN" sz="2800" b="0" i="1" smtClean="0">
                          <a:solidFill>
                            <a:srgbClr val="FF0000"/>
                          </a:solidFill>
                          <a:latin typeface="Cambria Math" panose="02040503050406030204" pitchFamily="18" charset="0"/>
                        </a:rPr>
                        <m:t>(</m:t>
                      </m:r>
                      <m:sSub>
                        <m:sSubPr>
                          <m:ctrlPr>
                            <a:rPr lang="en-US" altLang="zh-CN" sz="2800" b="0" i="1" smtClean="0">
                              <a:solidFill>
                                <a:srgbClr val="FF0000"/>
                              </a:solidFill>
                              <a:latin typeface="Cambria Math" panose="02040503050406030204" pitchFamily="18" charset="0"/>
                            </a:rPr>
                          </m:ctrlPr>
                        </m:sSubPr>
                        <m:e>
                          <m:r>
                            <a:rPr lang="en-US" altLang="zh-CN" sz="2800" b="0" i="1" smtClean="0">
                              <a:solidFill>
                                <a:srgbClr val="FF0000"/>
                              </a:solidFill>
                              <a:latin typeface="Cambria Math" panose="02040503050406030204" pitchFamily="18" charset="0"/>
                            </a:rPr>
                            <m:t>𝑟</m:t>
                          </m:r>
                        </m:e>
                        <m:sub>
                          <m:r>
                            <a:rPr lang="en-US" altLang="zh-CN" sz="2800" b="0" i="1" smtClean="0">
                              <a:solidFill>
                                <a:srgbClr val="FF0000"/>
                              </a:solidFill>
                              <a:latin typeface="Cambria Math" panose="02040503050406030204" pitchFamily="18" charset="0"/>
                            </a:rPr>
                            <m:t>𝑖</m:t>
                          </m:r>
                          <m:r>
                            <a:rPr lang="en-US" altLang="zh-CN" sz="2800" b="0" i="1" smtClean="0">
                              <a:solidFill>
                                <a:srgbClr val="FF0000"/>
                              </a:solidFill>
                              <a:latin typeface="Cambria Math" panose="02040503050406030204" pitchFamily="18" charset="0"/>
                            </a:rPr>
                            <m:t>+1</m:t>
                          </m:r>
                        </m:sub>
                      </m:sSub>
                      <m:r>
                        <a:rPr lang="en-US" altLang="zh-CN" sz="2800" b="0" i="1" smtClean="0">
                          <a:solidFill>
                            <a:srgbClr val="FF0000"/>
                          </a:solidFill>
                          <a:latin typeface="Cambria Math" panose="02040503050406030204" pitchFamily="18" charset="0"/>
                        </a:rPr>
                        <m:t>)</m:t>
                      </m:r>
                    </m:oMath>
                  </m:oMathPara>
                </a14:m>
                <a:endParaRPr lang="en-US" altLang="zh-CN" sz="2800" b="0" i="1" dirty="0">
                  <a:latin typeface="Cambria Math" panose="02040503050406030204" pitchFamily="18" charset="0"/>
                </a:endParaRPr>
              </a:p>
            </p:txBody>
          </p:sp>
        </mc:Choice>
        <mc:Fallback xmlns="">
          <p:sp>
            <p:nvSpPr>
              <p:cNvPr id="3" name="TextBox 2">
                <a:extLst>
                  <a:ext uri="{FF2B5EF4-FFF2-40B4-BE49-F238E27FC236}">
                    <a16:creationId xmlns:a16="http://schemas.microsoft.com/office/drawing/2014/main" id="{4E42FE70-E461-F537-E143-C963B2494F1E}"/>
                  </a:ext>
                </a:extLst>
              </p:cNvPr>
              <p:cNvSpPr txBox="1">
                <a:spLocks noRot="1" noChangeAspect="1" noMove="1" noResize="1" noEditPoints="1" noAdjustHandles="1" noChangeArrowheads="1" noChangeShapeType="1" noTextEdit="1"/>
              </p:cNvSpPr>
              <p:nvPr/>
            </p:nvSpPr>
            <p:spPr>
              <a:xfrm>
                <a:off x="5619328" y="4210551"/>
                <a:ext cx="5322287" cy="523220"/>
              </a:xfrm>
              <a:prstGeom prst="rect">
                <a:avLst/>
              </a:prstGeom>
              <a:blipFill>
                <a:blip r:embed="rId19"/>
                <a:stretch>
                  <a:fillRect b="-19048"/>
                </a:stretch>
              </a:blipFill>
            </p:spPr>
            <p:txBody>
              <a:bodyPr/>
              <a:lstStyle/>
              <a:p>
                <a:r>
                  <a:rPr lang="en-US">
                    <a:noFill/>
                  </a:rPr>
                  <a:t> </a:t>
                </a:r>
              </a:p>
            </p:txBody>
          </p:sp>
        </mc:Fallback>
      </mc:AlternateContent>
    </p:spTree>
    <p:extLst>
      <p:ext uri="{BB962C8B-B14F-4D97-AF65-F5344CB8AC3E}">
        <p14:creationId xmlns:p14="http://schemas.microsoft.com/office/powerpoint/2010/main" val="34365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
                                            <p:txEl>
                                              <p:pRg st="0" end="0"/>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3" grpId="0"/>
      <p:bldP spid="54" grpId="0"/>
      <p:bldP spid="55" grpId="0"/>
      <p:bldP spid="55" grpId="1"/>
      <p:bldP spid="57" grpId="0"/>
      <p:bldP spid="63" grpId="0"/>
      <p:bldP spid="64" grpId="0"/>
      <p:bldP spid="65" grpId="0"/>
      <p:bldP spid="66" grpId="0"/>
      <p:bldP spid="67" grpId="0"/>
      <p:bldP spid="68" grpId="0" animBg="1"/>
      <p:bldP spid="69" grpId="0"/>
      <p:bldP spid="71" grpId="0" animBg="1"/>
      <p:bldP spid="72" grpId="0" animBg="1"/>
      <p:bldP spid="73" grpId="0"/>
      <p:bldP spid="74" grpId="0"/>
      <p:bldP spid="75" grpId="0" animBg="1"/>
      <p:bldP spid="77" grpId="0" animBg="1"/>
      <p:bldP spid="78"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41D4-E890-A6A8-B256-E864B16C50A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Build ZKP on top of GKR protocol</a:t>
            </a:r>
          </a:p>
        </p:txBody>
      </p:sp>
      <p:sp>
        <p:nvSpPr>
          <p:cNvPr id="4" name="Slide Number Placeholder 3">
            <a:extLst>
              <a:ext uri="{FF2B5EF4-FFF2-40B4-BE49-F238E27FC236}">
                <a16:creationId xmlns:a16="http://schemas.microsoft.com/office/drawing/2014/main" id="{5B6349C0-9E0B-1D1B-BE2F-6E4D3A8515FC}"/>
              </a:ext>
            </a:extLst>
          </p:cNvPr>
          <p:cNvSpPr>
            <a:spLocks noGrp="1"/>
          </p:cNvSpPr>
          <p:nvPr>
            <p:ph type="sldNum" sz="quarter" idx="12"/>
          </p:nvPr>
        </p:nvSpPr>
        <p:spPr/>
        <p:txBody>
          <a:bodyPr/>
          <a:lstStyle/>
          <a:p>
            <a:fld id="{925B9A89-1D3B-7042-A946-06694786D8F6}" type="slidenum">
              <a:rPr lang="en-US" smtClean="0"/>
              <a:t>22</a:t>
            </a:fld>
            <a:endParaRPr lang="en-US"/>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5BFAC2C2-5E1D-B4F5-F1D3-4ED46DFC8638}"/>
                  </a:ext>
                </a:extLst>
              </p:cNvPr>
              <p:cNvSpPr txBox="1">
                <a:spLocks/>
              </p:cNvSpPr>
              <p:nvPr/>
            </p:nvSpPr>
            <p:spPr>
              <a:xfrm>
                <a:off x="838200" y="1825625"/>
                <a:ext cx="10300475" cy="398154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Font typeface="Wingdings" panose="05000000000000000000" pitchFamily="2" charset="2"/>
                  <a:buChar char="ü"/>
                </a:pPr>
                <a:r>
                  <a:rPr lang="en-US" sz="3200" dirty="0">
                    <a:solidFill>
                      <a:srgbClr val="0070C0"/>
                    </a:solidFill>
                    <a:latin typeface="Arial" panose="020B0604020202020204" pitchFamily="34" charset="0"/>
                    <a:cs typeface="Arial" panose="020B0604020202020204" pitchFamily="34" charset="0"/>
                  </a:rPr>
                  <a:t> </a:t>
                </a:r>
                <a:r>
                  <a:rPr lang="en-US" altLang="zh-CN" sz="3200" dirty="0">
                    <a:solidFill>
                      <a:srgbClr val="0070C0"/>
                    </a:solidFill>
                    <a:latin typeface="Arial" panose="020B0604020202020204" pitchFamily="34" charset="0"/>
                    <a:cs typeface="Arial" panose="020B0604020202020204" pitchFamily="34" charset="0"/>
                  </a:rPr>
                  <a:t>Light </a:t>
                </a:r>
                <a:r>
                  <a:rPr lang="en-US" sz="3200" dirty="0">
                    <a:solidFill>
                      <a:srgbClr val="0070C0"/>
                    </a:solidFill>
                    <a:latin typeface="Arial" panose="020B0604020202020204" pitchFamily="34" charset="0"/>
                    <a:cs typeface="Arial" panose="020B0604020202020204" pitchFamily="34" charset="0"/>
                  </a:rPr>
                  <a:t>operations</a:t>
                </a:r>
                <a:r>
                  <a:rPr lang="zh-CN" altLang="en-US" sz="3200" dirty="0">
                    <a:solidFill>
                      <a:srgbClr val="0070C0"/>
                    </a:solidFill>
                    <a:latin typeface="Arial" panose="020B0604020202020204" pitchFamily="34" charset="0"/>
                    <a:cs typeface="Arial" panose="020B0604020202020204" pitchFamily="34" charset="0"/>
                  </a:rPr>
                  <a:t> </a:t>
                </a:r>
                <a:r>
                  <a:rPr lang="en-US" altLang="zh-CN" sz="3200" dirty="0">
                    <a:solidFill>
                      <a:srgbClr val="0070C0"/>
                    </a:solidFill>
                    <a:latin typeface="Arial" panose="020B0604020202020204" pitchFamily="34" charset="0"/>
                    <a:cs typeface="Arial" panose="020B0604020202020204" pitchFamily="34" charset="0"/>
                  </a:rPr>
                  <a:t>(addition</a:t>
                </a:r>
                <a:r>
                  <a:rPr lang="zh-CN" altLang="en-US" sz="3200" dirty="0">
                    <a:solidFill>
                      <a:srgbClr val="0070C0"/>
                    </a:solidFill>
                    <a:latin typeface="Arial" panose="020B0604020202020204" pitchFamily="34" charset="0"/>
                    <a:cs typeface="Arial" panose="020B0604020202020204" pitchFamily="34" charset="0"/>
                  </a:rPr>
                  <a:t> </a:t>
                </a:r>
                <a:r>
                  <a:rPr lang="en-US" altLang="zh-CN" sz="3200" dirty="0">
                    <a:solidFill>
                      <a:srgbClr val="0070C0"/>
                    </a:solidFill>
                    <a:latin typeface="Arial" panose="020B0604020202020204" pitchFamily="34" charset="0"/>
                    <a:cs typeface="Arial" panose="020B0604020202020204" pitchFamily="34" charset="0"/>
                  </a:rPr>
                  <a:t>+</a:t>
                </a:r>
                <a:r>
                  <a:rPr lang="zh-CN" altLang="en-US" sz="3200" dirty="0">
                    <a:solidFill>
                      <a:srgbClr val="0070C0"/>
                    </a:solidFill>
                    <a:latin typeface="Arial" panose="020B0604020202020204" pitchFamily="34" charset="0"/>
                    <a:cs typeface="Arial" panose="020B0604020202020204" pitchFamily="34" charset="0"/>
                  </a:rPr>
                  <a:t> </a:t>
                </a:r>
                <a:r>
                  <a:rPr lang="en-US" altLang="zh-CN" sz="3200" dirty="0">
                    <a:solidFill>
                      <a:srgbClr val="0070C0"/>
                    </a:solidFill>
                    <a:latin typeface="Arial" panose="020B0604020202020204" pitchFamily="34" charset="0"/>
                    <a:cs typeface="Arial" panose="020B0604020202020204" pitchFamily="34" charset="0"/>
                  </a:rPr>
                  <a:t>multiplication).</a:t>
                </a:r>
                <a:endParaRPr lang="en-US" sz="3200" dirty="0">
                  <a:latin typeface="Arial" panose="020B0604020202020204" pitchFamily="34" charset="0"/>
                  <a:cs typeface="Arial" panose="020B0604020202020204" pitchFamily="34" charset="0"/>
                </a:endParaRPr>
              </a:p>
              <a:p>
                <a:pPr>
                  <a:buFont typeface="Wingdings" panose="05000000000000000000" pitchFamily="2" charset="2"/>
                  <a:buChar char="ü"/>
                </a:pPr>
                <a:r>
                  <a:rPr lang="en-US" sz="3200" dirty="0">
                    <a:solidFill>
                      <a:srgbClr val="0070C0"/>
                    </a:solidFill>
                    <a:latin typeface="Arial" panose="020B0604020202020204" pitchFamily="34" charset="0"/>
                    <a:cs typeface="Arial" panose="020B0604020202020204" pitchFamily="34" charset="0"/>
                  </a:rPr>
                  <a:t> Succinct proof size </a:t>
                </a:r>
                <a:r>
                  <a:rPr lang="en-US" altLang="zh-CN" sz="3200" dirty="0">
                    <a:solidFill>
                      <a:srgbClr val="0070C0"/>
                    </a:solidFill>
                    <a:latin typeface="Arial" panose="020B0604020202020204" pitchFamily="34" charset="0"/>
                    <a:cs typeface="Arial" panose="020B0604020202020204" pitchFamily="34" charset="0"/>
                  </a:rPr>
                  <a:t>and</a:t>
                </a:r>
                <a:r>
                  <a:rPr lang="zh-CN" altLang="en-US" sz="3200" dirty="0">
                    <a:solidFill>
                      <a:srgbClr val="0070C0"/>
                    </a:solidFill>
                    <a:latin typeface="Arial" panose="020B0604020202020204" pitchFamily="34" charset="0"/>
                    <a:cs typeface="Arial" panose="020B0604020202020204" pitchFamily="34" charset="0"/>
                  </a:rPr>
                  <a:t> </a:t>
                </a:r>
                <a:r>
                  <a:rPr lang="en-US" altLang="zh-CN" sz="3200" dirty="0">
                    <a:solidFill>
                      <a:srgbClr val="0070C0"/>
                    </a:solidFill>
                    <a:latin typeface="Arial" panose="020B0604020202020204" pitchFamily="34" charset="0"/>
                    <a:cs typeface="Arial" panose="020B0604020202020204" pitchFamily="34" charset="0"/>
                  </a:rPr>
                  <a:t>fast</a:t>
                </a:r>
                <a:r>
                  <a:rPr lang="zh-CN" altLang="en-US" sz="3200" dirty="0">
                    <a:solidFill>
                      <a:srgbClr val="0070C0"/>
                    </a:solidFill>
                    <a:latin typeface="Arial" panose="020B0604020202020204" pitchFamily="34" charset="0"/>
                    <a:cs typeface="Arial" panose="020B0604020202020204" pitchFamily="34" charset="0"/>
                  </a:rPr>
                  <a:t> </a:t>
                </a:r>
                <a:r>
                  <a:rPr lang="en-US" altLang="zh-CN" sz="3200" dirty="0">
                    <a:solidFill>
                      <a:srgbClr val="0070C0"/>
                    </a:solidFill>
                    <a:latin typeface="Arial" panose="020B0604020202020204" pitchFamily="34" charset="0"/>
                    <a:cs typeface="Arial" panose="020B0604020202020204" pitchFamily="34" charset="0"/>
                  </a:rPr>
                  <a:t>verifier</a:t>
                </a:r>
                <a:r>
                  <a:rPr lang="zh-CN" altLang="en-US" sz="3200" dirty="0">
                    <a:solidFill>
                      <a:srgbClr val="0070C0"/>
                    </a:solidFill>
                    <a:latin typeface="Arial" panose="020B0604020202020204" pitchFamily="34" charset="0"/>
                    <a:cs typeface="Arial" panose="020B0604020202020204" pitchFamily="34" charset="0"/>
                  </a:rPr>
                  <a:t> </a:t>
                </a:r>
                <a:r>
                  <a:rPr lang="en-US" altLang="zh-CN" sz="3200" dirty="0">
                    <a:solidFill>
                      <a:srgbClr val="0070C0"/>
                    </a:solidFill>
                    <a:latin typeface="Arial" panose="020B0604020202020204" pitchFamily="34" charset="0"/>
                    <a:cs typeface="Arial" panose="020B0604020202020204" pitchFamily="34" charset="0"/>
                  </a:rPr>
                  <a:t>time</a:t>
                </a:r>
                <a:r>
                  <a:rPr lang="en-US" sz="3200" dirty="0">
                    <a:solidFill>
                      <a:srgbClr val="0070C0"/>
                    </a:solidFill>
                    <a:latin typeface="Arial" panose="020B0604020202020204" pitchFamily="34" charset="0"/>
                    <a:cs typeface="Arial" panose="020B0604020202020204" pitchFamily="34" charset="0"/>
                  </a:rPr>
                  <a:t>.</a:t>
                </a:r>
              </a:p>
              <a:p>
                <a:endParaRPr lang="en-US" sz="3200" dirty="0">
                  <a:solidFill>
                    <a:srgbClr val="0070C0"/>
                  </a:solidFill>
                  <a:latin typeface="Arial" panose="020B0604020202020204" pitchFamily="34" charset="0"/>
                  <a:cs typeface="Arial" panose="020B0604020202020204" pitchFamily="34" charset="0"/>
                </a:endParaRPr>
              </a:p>
              <a:p>
                <a:pPr>
                  <a:buFont typeface="Georgia" panose="02040502050405020303" pitchFamily="18" charset="0"/>
                  <a:buChar char="×"/>
                </a:pPr>
                <a:r>
                  <a:rPr lang="zh-CN" altLang="en-US" sz="3200" dirty="0">
                    <a:solidFill>
                      <a:srgbClr val="FF0000"/>
                    </a:solidFill>
                    <a:latin typeface="Arial" panose="020B0604020202020204" pitchFamily="34" charset="0"/>
                    <a:cs typeface="Arial" panose="020B0604020202020204" pitchFamily="34" charset="0"/>
                  </a:rPr>
                  <a:t> </a:t>
                </a:r>
                <a:r>
                  <a:rPr lang="en-US" altLang="zh-CN" sz="3200" dirty="0">
                    <a:solidFill>
                      <a:srgbClr val="FF0000"/>
                    </a:solidFill>
                    <a:latin typeface="Arial" panose="020B0604020202020204" pitchFamily="34" charset="0"/>
                    <a:cs typeface="Arial" panose="020B0604020202020204" pitchFamily="34" charset="0"/>
                  </a:rPr>
                  <a:t>No</a:t>
                </a:r>
                <a:r>
                  <a:rPr lang="zh-CN" altLang="en-US" sz="3200" dirty="0">
                    <a:solidFill>
                      <a:srgbClr val="FF0000"/>
                    </a:solidFill>
                    <a:latin typeface="Arial" panose="020B0604020202020204" pitchFamily="34" charset="0"/>
                    <a:cs typeface="Arial" panose="020B0604020202020204" pitchFamily="34" charset="0"/>
                  </a:rPr>
                  <a:t> </a:t>
                </a:r>
                <a:r>
                  <a:rPr lang="en-US" altLang="zh-CN" sz="3200" dirty="0">
                    <a:solidFill>
                      <a:srgbClr val="FF0000"/>
                    </a:solidFill>
                    <a:latin typeface="Arial" panose="020B0604020202020204" pitchFamily="34" charset="0"/>
                    <a:cs typeface="Arial" panose="020B0604020202020204" pitchFamily="34" charset="0"/>
                  </a:rPr>
                  <a:t>practical</a:t>
                </a:r>
                <a:r>
                  <a:rPr lang="zh-CN" altLang="en-US" sz="3200" dirty="0">
                    <a:solidFill>
                      <a:srgbClr val="FF0000"/>
                    </a:solidFill>
                    <a:latin typeface="Arial" panose="020B0604020202020204" pitchFamily="34" charset="0"/>
                    <a:cs typeface="Arial" panose="020B0604020202020204" pitchFamily="34" charset="0"/>
                  </a:rPr>
                  <a:t> </a:t>
                </a:r>
                <a:r>
                  <a:rPr lang="en-US" altLang="zh-CN" sz="3200" dirty="0">
                    <a:solidFill>
                      <a:srgbClr val="FF0000"/>
                    </a:solidFill>
                    <a:latin typeface="Arial" panose="020B0604020202020204" pitchFamily="34" charset="0"/>
                    <a:cs typeface="Arial" panose="020B0604020202020204" pitchFamily="34" charset="0"/>
                  </a:rPr>
                  <a:t>prover</a:t>
                </a:r>
                <a:r>
                  <a:rPr lang="zh-CN" altLang="en-US" sz="3200" dirty="0">
                    <a:solidFill>
                      <a:srgbClr val="FF0000"/>
                    </a:solidFill>
                    <a:latin typeface="Arial" panose="020B0604020202020204" pitchFamily="34" charset="0"/>
                    <a:cs typeface="Arial" panose="020B0604020202020204" pitchFamily="34" charset="0"/>
                  </a:rPr>
                  <a:t> </a:t>
                </a:r>
                <a:r>
                  <a:rPr lang="en-US" altLang="zh-CN" sz="3200" dirty="0">
                    <a:solidFill>
                      <a:srgbClr val="FF0000"/>
                    </a:solidFill>
                    <a:latin typeface="Arial" panose="020B0604020202020204" pitchFamily="34" charset="0"/>
                    <a:cs typeface="Arial" panose="020B0604020202020204" pitchFamily="34" charset="0"/>
                  </a:rPr>
                  <a:t>time: </a:t>
                </a:r>
                <a14:m>
                  <m:oMath xmlns:m="http://schemas.openxmlformats.org/officeDocument/2006/math">
                    <m:r>
                      <a:rPr lang="en-US" altLang="zh-CN" sz="3200" i="1" dirty="0" smtClean="0">
                        <a:solidFill>
                          <a:srgbClr val="FF0000"/>
                        </a:solidFill>
                        <a:latin typeface="Cambria Math" panose="02040503050406030204" pitchFamily="18" charset="0"/>
                        <a:cs typeface="Arial" panose="020B0604020202020204" pitchFamily="34" charset="0"/>
                      </a:rPr>
                      <m:t>𝑂</m:t>
                    </m:r>
                    <m:r>
                      <a:rPr lang="en-US" altLang="zh-CN" sz="3200" i="1" dirty="0" smtClean="0">
                        <a:solidFill>
                          <a:srgbClr val="FF0000"/>
                        </a:solidFill>
                        <a:latin typeface="Cambria Math" panose="02040503050406030204" pitchFamily="18" charset="0"/>
                        <a:cs typeface="Arial" panose="020B0604020202020204" pitchFamily="34" charset="0"/>
                      </a:rPr>
                      <m:t>(</m:t>
                    </m:r>
                    <m:sSup>
                      <m:sSupPr>
                        <m:ctrlPr>
                          <a:rPr lang="en-US" altLang="zh-CN" sz="3200" i="1" dirty="0" smtClean="0">
                            <a:solidFill>
                              <a:srgbClr val="FF0000"/>
                            </a:solidFill>
                            <a:latin typeface="Cambria Math" panose="02040503050406030204" pitchFamily="18" charset="0"/>
                            <a:cs typeface="Arial" panose="020B0604020202020204" pitchFamily="34" charset="0"/>
                          </a:rPr>
                        </m:ctrlPr>
                      </m:sSupPr>
                      <m:e>
                        <m:r>
                          <a:rPr lang="en-US" altLang="zh-CN" sz="3200" b="0" i="1" dirty="0" smtClean="0">
                            <a:solidFill>
                              <a:srgbClr val="FF0000"/>
                            </a:solidFill>
                            <a:latin typeface="Cambria Math" panose="02040503050406030204" pitchFamily="18" charset="0"/>
                            <a:cs typeface="Arial" panose="020B0604020202020204" pitchFamily="34" charset="0"/>
                          </a:rPr>
                          <m:t>|</m:t>
                        </m:r>
                        <m:r>
                          <a:rPr lang="en-US" altLang="zh-CN" sz="3200" i="1" dirty="0" smtClean="0">
                            <a:solidFill>
                              <a:srgbClr val="FF0000"/>
                            </a:solidFill>
                            <a:latin typeface="Cambria Math" panose="02040503050406030204" pitchFamily="18" charset="0"/>
                            <a:cs typeface="Arial" panose="020B0604020202020204" pitchFamily="34" charset="0"/>
                          </a:rPr>
                          <m:t>𝐶</m:t>
                        </m:r>
                        <m:r>
                          <a:rPr lang="en-US" altLang="zh-CN" sz="3200" b="0" i="1" dirty="0" smtClean="0">
                            <a:solidFill>
                              <a:srgbClr val="FF0000"/>
                            </a:solidFill>
                            <a:latin typeface="Cambria Math" panose="02040503050406030204" pitchFamily="18" charset="0"/>
                            <a:cs typeface="Arial" panose="020B0604020202020204" pitchFamily="34" charset="0"/>
                          </a:rPr>
                          <m:t>|</m:t>
                        </m:r>
                      </m:e>
                      <m:sup>
                        <m:r>
                          <a:rPr lang="en-US" altLang="zh-CN" sz="3200" i="1" dirty="0" smtClean="0">
                            <a:solidFill>
                              <a:srgbClr val="FF0000"/>
                            </a:solidFill>
                            <a:latin typeface="Cambria Math" panose="02040503050406030204" pitchFamily="18" charset="0"/>
                            <a:cs typeface="Arial" panose="020B0604020202020204" pitchFamily="34" charset="0"/>
                          </a:rPr>
                          <m:t>3</m:t>
                        </m:r>
                      </m:sup>
                    </m:sSup>
                    <m:r>
                      <a:rPr lang="en-US" altLang="zh-CN" sz="3200" i="1" dirty="0" smtClean="0">
                        <a:solidFill>
                          <a:srgbClr val="FF0000"/>
                        </a:solidFill>
                        <a:latin typeface="Cambria Math" panose="02040503050406030204" pitchFamily="18" charset="0"/>
                        <a:cs typeface="Arial" panose="020B0604020202020204" pitchFamily="34" charset="0"/>
                      </a:rPr>
                      <m:t>)</m:t>
                    </m:r>
                  </m:oMath>
                </a14:m>
                <a:r>
                  <a:rPr lang="en-US" altLang="zh-CN" sz="3200" dirty="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a:p>
                <a:pPr>
                  <a:buFont typeface="Georgia" panose="02040502050405020303" pitchFamily="18" charset="0"/>
                  <a:buChar char="×"/>
                </a:pPr>
                <a:r>
                  <a:rPr lang="zh-CN" altLang="en-US" sz="3200" dirty="0">
                    <a:solidFill>
                      <a:srgbClr val="FF0000"/>
                    </a:solidFill>
                    <a:latin typeface="Arial" panose="020B0604020202020204" pitchFamily="34" charset="0"/>
                    <a:cs typeface="Arial" panose="020B0604020202020204" pitchFamily="34" charset="0"/>
                  </a:rPr>
                  <a:t> </a:t>
                </a:r>
                <a:r>
                  <a:rPr lang="en-US" sz="3200" dirty="0">
                    <a:solidFill>
                      <a:srgbClr val="FF0000"/>
                    </a:solidFill>
                    <a:latin typeface="Arial" panose="020B0604020202020204" pitchFamily="34" charset="0"/>
                    <a:cs typeface="Arial" panose="020B0604020202020204" pitchFamily="34" charset="0"/>
                  </a:rPr>
                  <a:t>No zero-knowledge (privacy).</a:t>
                </a:r>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mc:Choice>
        <mc:Fallback xmlns="">
          <p:sp>
            <p:nvSpPr>
              <p:cNvPr id="6" name="Content Placeholder 2">
                <a:extLst>
                  <a:ext uri="{FF2B5EF4-FFF2-40B4-BE49-F238E27FC236}">
                    <a16:creationId xmlns:a16="http://schemas.microsoft.com/office/drawing/2014/main" id="{5BFAC2C2-5E1D-B4F5-F1D3-4ED46DFC8638}"/>
                  </a:ext>
                </a:extLst>
              </p:cNvPr>
              <p:cNvSpPr txBox="1">
                <a:spLocks noRot="1" noChangeAspect="1" noMove="1" noResize="1" noEditPoints="1" noAdjustHandles="1" noChangeArrowheads="1" noChangeShapeType="1" noTextEdit="1"/>
              </p:cNvSpPr>
              <p:nvPr/>
            </p:nvSpPr>
            <p:spPr>
              <a:xfrm>
                <a:off x="838200" y="1825625"/>
                <a:ext cx="10300475" cy="3981544"/>
              </a:xfrm>
              <a:prstGeom prst="rect">
                <a:avLst/>
              </a:prstGeom>
              <a:blipFill>
                <a:blip r:embed="rId3"/>
                <a:stretch>
                  <a:fillRect l="-1356" t="-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A12D9B-12D3-8CB7-FF6E-C5966B53686A}"/>
                  </a:ext>
                </a:extLst>
              </p:cNvPr>
              <p:cNvSpPr txBox="1"/>
              <p:nvPr/>
            </p:nvSpPr>
            <p:spPr>
              <a:xfrm>
                <a:off x="838200" y="5345504"/>
                <a:ext cx="568872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a:t>
                </a:r>
                <a14:m>
                  <m:oMath xmlns:m="http://schemas.openxmlformats.org/officeDocument/2006/math">
                    <m:r>
                      <a:rPr lang="en-US" sz="2400" b="0" i="0" dirty="0" smtClean="0">
                        <a:latin typeface="Cambria Math" panose="02040503050406030204" pitchFamily="18" charset="0"/>
                        <a:cs typeface="Arial" panose="020B0604020202020204" pitchFamily="34" charset="0"/>
                      </a:rPr>
                      <m:t>|</m:t>
                    </m:r>
                    <m:r>
                      <a:rPr lang="en-US" sz="2400" i="1" dirty="0" smtClean="0">
                        <a:latin typeface="Cambria Math" panose="02040503050406030204" pitchFamily="18" charset="0"/>
                        <a:cs typeface="Arial" panose="020B0604020202020204" pitchFamily="34" charset="0"/>
                      </a:rPr>
                      <m:t>𝐶</m:t>
                    </m:r>
                    <m:r>
                      <a:rPr lang="en-US" sz="2400" i="1" dirty="0" smtClean="0">
                        <a:latin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is the number of gates in circuit </a:t>
                </a:r>
                <a14:m>
                  <m:oMath xmlns:m="http://schemas.openxmlformats.org/officeDocument/2006/math">
                    <m:r>
                      <a:rPr lang="en-US" sz="2400" i="1" dirty="0" smtClean="0">
                        <a:latin typeface="Cambria Math" panose="02040503050406030204" pitchFamily="18" charset="0"/>
                        <a:cs typeface="Arial" panose="020B0604020202020204" pitchFamily="34" charset="0"/>
                      </a:rPr>
                      <m:t>𝐶</m:t>
                    </m:r>
                  </m:oMath>
                </a14:m>
                <a:r>
                  <a:rPr lang="en-US" sz="2400" dirty="0">
                    <a:latin typeface="Arial" panose="020B0604020202020204" pitchFamily="34" charset="0"/>
                    <a:cs typeface="Arial" panose="020B0604020202020204" pitchFamily="34" charset="0"/>
                  </a:rPr>
                  <a:t>.</a:t>
                </a:r>
              </a:p>
            </p:txBody>
          </p:sp>
        </mc:Choice>
        <mc:Fallback xmlns="">
          <p:sp>
            <p:nvSpPr>
              <p:cNvPr id="5" name="TextBox 4">
                <a:extLst>
                  <a:ext uri="{FF2B5EF4-FFF2-40B4-BE49-F238E27FC236}">
                    <a16:creationId xmlns:a16="http://schemas.microsoft.com/office/drawing/2014/main" id="{D3A12D9B-12D3-8CB7-FF6E-C5966B53686A}"/>
                  </a:ext>
                </a:extLst>
              </p:cNvPr>
              <p:cNvSpPr txBox="1">
                <a:spLocks noRot="1" noChangeAspect="1" noMove="1" noResize="1" noEditPoints="1" noAdjustHandles="1" noChangeArrowheads="1" noChangeShapeType="1" noTextEdit="1"/>
              </p:cNvSpPr>
              <p:nvPr/>
            </p:nvSpPr>
            <p:spPr>
              <a:xfrm>
                <a:off x="838200" y="5345504"/>
                <a:ext cx="5688724" cy="461665"/>
              </a:xfrm>
              <a:prstGeom prst="rect">
                <a:avLst/>
              </a:prstGeom>
              <a:blipFill>
                <a:blip r:embed="rId4"/>
                <a:stretch>
                  <a:fillRect l="-1782" t="-7895" b="-26316"/>
                </a:stretch>
              </a:blipFill>
            </p:spPr>
            <p:txBody>
              <a:bodyPr/>
              <a:lstStyle/>
              <a:p>
                <a:r>
                  <a:rPr lang="en-US">
                    <a:noFill/>
                  </a:rPr>
                  <a:t> </a:t>
                </a:r>
              </a:p>
            </p:txBody>
          </p:sp>
        </mc:Fallback>
      </mc:AlternateContent>
    </p:spTree>
    <p:extLst>
      <p:ext uri="{BB962C8B-B14F-4D97-AF65-F5344CB8AC3E}">
        <p14:creationId xmlns:p14="http://schemas.microsoft.com/office/powerpoint/2010/main" val="176247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74DA-BC09-8249-8ADE-DF3384254E26}"/>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Contributions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Libra</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[X</a:t>
            </a:r>
            <a:r>
              <a:rPr lang="en-US" altLang="zh-CN" dirty="0">
                <a:solidFill>
                  <a:srgbClr val="FF0000"/>
                </a:solidFill>
                <a:latin typeface="Arial" panose="020B0604020202020204" pitchFamily="34" charset="0"/>
                <a:cs typeface="Arial" panose="020B0604020202020204" pitchFamily="34" charset="0"/>
              </a:rPr>
              <a:t>Z</a:t>
            </a:r>
            <a:r>
              <a:rPr lang="en-US" altLang="zh-CN" dirty="0">
                <a:latin typeface="Arial" panose="020B0604020202020204" pitchFamily="34" charset="0"/>
                <a:cs typeface="Arial" panose="020B0604020202020204" pitchFamily="34" charset="0"/>
              </a:rPr>
              <a:t>ZPS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19]</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E14657F-BB70-E647-8D0D-D3936542EFC4}"/>
              </a:ext>
            </a:extLst>
          </p:cNvPr>
          <p:cNvSpPr>
            <a:spLocks noGrp="1"/>
          </p:cNvSpPr>
          <p:nvPr>
            <p:ph idx="1"/>
          </p:nvPr>
        </p:nvSpPr>
        <p:spPr>
          <a:xfrm>
            <a:off x="838201" y="1825625"/>
            <a:ext cx="10833100" cy="4351339"/>
          </a:xfrm>
        </p:spPr>
        <p:txBody>
          <a:bodyPr/>
          <a:lstStyle/>
          <a:p>
            <a:endParaRPr lang="en-US" altLang="zh-CN" dirty="0">
              <a:solidFill>
                <a:schemeClr val="bg1">
                  <a:lumMod val="85000"/>
                </a:schemeClr>
              </a:solidFill>
            </a:endParaRPr>
          </a:p>
          <a:p>
            <a:r>
              <a:rPr lang="en-US" sz="3600" dirty="0">
                <a:latin typeface="Arial" panose="020B0604020202020204" pitchFamily="34" charset="0"/>
                <a:cs typeface="Arial" panose="020B0604020202020204" pitchFamily="34" charset="0"/>
              </a:rPr>
              <a:t>GKR with O</a:t>
            </a:r>
            <a:r>
              <a:rPr lang="en-US" altLang="zh-CN" sz="3600" dirty="0">
                <a:latin typeface="Arial" panose="020B0604020202020204" pitchFamily="34" charset="0"/>
                <a:cs typeface="Arial" panose="020B0604020202020204" pitchFamily="34" charset="0"/>
              </a:rPr>
              <a:t>ptimal</a:t>
            </a:r>
            <a:r>
              <a:rPr lang="zh-CN" altLang="en-US" sz="3600" dirty="0">
                <a:latin typeface="Arial" panose="020B0604020202020204" pitchFamily="34" charset="0"/>
                <a:cs typeface="Arial" panose="020B0604020202020204" pitchFamily="34" charset="0"/>
              </a:rPr>
              <a:t> </a:t>
            </a:r>
            <a:r>
              <a:rPr lang="en-US" altLang="zh-CN" sz="3600" dirty="0">
                <a:latin typeface="Arial" panose="020B0604020202020204" pitchFamily="34" charset="0"/>
                <a:cs typeface="Arial" panose="020B0604020202020204" pitchFamily="34" charset="0"/>
              </a:rPr>
              <a:t>P</a:t>
            </a:r>
            <a:r>
              <a:rPr lang="en-US" sz="3600" dirty="0">
                <a:latin typeface="Arial" panose="020B0604020202020204" pitchFamily="34" charset="0"/>
                <a:cs typeface="Arial" panose="020B0604020202020204" pitchFamily="34" charset="0"/>
              </a:rPr>
              <a:t>rover Time.</a:t>
            </a:r>
          </a:p>
          <a:p>
            <a:endParaRPr lang="en-US" altLang="zh-CN" dirty="0">
              <a:solidFill>
                <a:schemeClr val="bg1">
                  <a:lumMod val="85000"/>
                </a:schemeClr>
              </a:solidFill>
            </a:endParaRPr>
          </a:p>
          <a:p>
            <a:endParaRPr lang="en-US" altLang="zh-CN" dirty="0">
              <a:solidFill>
                <a:schemeClr val="bg1">
                  <a:lumMod val="85000"/>
                </a:schemeClr>
              </a:solidFill>
            </a:endParaRPr>
          </a:p>
          <a:p>
            <a:endParaRPr lang="en-US" altLang="zh-CN" dirty="0">
              <a:solidFill>
                <a:schemeClr val="bg1">
                  <a:lumMod val="85000"/>
                </a:schemeClr>
              </a:solidFill>
            </a:endParaRPr>
          </a:p>
          <a:p>
            <a:r>
              <a:rPr lang="en-US" altLang="zh-CN" sz="3600" dirty="0">
                <a:latin typeface="Arial" panose="020B0604020202020204" pitchFamily="34" charset="0"/>
                <a:cs typeface="Arial" panose="020B0604020202020204" pitchFamily="34" charset="0"/>
              </a:rPr>
              <a:t>Achieve Zero-Knowledge Efficiently.</a:t>
            </a:r>
          </a:p>
        </p:txBody>
      </p:sp>
      <p:sp>
        <p:nvSpPr>
          <p:cNvPr id="5" name="Slide Number Placeholder 4">
            <a:extLst>
              <a:ext uri="{FF2B5EF4-FFF2-40B4-BE49-F238E27FC236}">
                <a16:creationId xmlns:a16="http://schemas.microsoft.com/office/drawing/2014/main" id="{7B33940C-E08F-3A42-A1D0-D1CF559BA84F}"/>
              </a:ext>
            </a:extLst>
          </p:cNvPr>
          <p:cNvSpPr>
            <a:spLocks noGrp="1"/>
          </p:cNvSpPr>
          <p:nvPr>
            <p:ph type="sldNum" sz="quarter" idx="12"/>
          </p:nvPr>
        </p:nvSpPr>
        <p:spPr/>
        <p:txBody>
          <a:bodyPr/>
          <a:lstStyle/>
          <a:p>
            <a:fld id="{079CB688-378F-4534-BFFE-AF122467FDB7}" type="slidenum">
              <a:rPr lang="zh-CN" altLang="en-US" smtClean="0"/>
              <a:t>23</a:t>
            </a:fld>
            <a:endParaRPr lang="zh-CN" altLang="en-US"/>
          </a:p>
        </p:txBody>
      </p:sp>
      <p:sp>
        <p:nvSpPr>
          <p:cNvPr id="4" name="TextBox 3">
            <a:extLst>
              <a:ext uri="{FF2B5EF4-FFF2-40B4-BE49-F238E27FC236}">
                <a16:creationId xmlns:a16="http://schemas.microsoft.com/office/drawing/2014/main" id="{1E43C5EA-E865-E744-64DA-145462204CB2}"/>
              </a:ext>
            </a:extLst>
          </p:cNvPr>
          <p:cNvSpPr txBox="1"/>
          <p:nvPr/>
        </p:nvSpPr>
        <p:spPr>
          <a:xfrm>
            <a:off x="2964873" y="72043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16041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15617-EAEF-FC71-D03D-55B4AA4DDC3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Optimal</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Prover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Time</a:t>
            </a:r>
            <a:endParaRPr 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14967C3-84A5-A172-F9FB-144DFFFD1BD0}"/>
                  </a:ext>
                </a:extLst>
              </p:cNvPr>
              <p:cNvSpPr txBox="1"/>
              <p:nvPr/>
            </p:nvSpPr>
            <p:spPr>
              <a:xfrm>
                <a:off x="3691339" y="1536535"/>
                <a:ext cx="3604591" cy="584775"/>
              </a:xfrm>
              <a:prstGeom prst="rect">
                <a:avLst/>
              </a:prstGeom>
              <a:noFill/>
            </p:spPr>
            <p:txBody>
              <a:bodyPr wrap="square" rtlCol="0">
                <a:spAutoFit/>
              </a:bodyPr>
              <a:lstStyle/>
              <a:p>
                <a:pPr algn="ctr"/>
                <a14:m>
                  <m:oMath xmlns:m="http://schemas.openxmlformats.org/officeDocument/2006/math">
                    <m:r>
                      <a:rPr lang="en-US" altLang="zh-CN" sz="3200" i="1" dirty="0" smtClean="0">
                        <a:solidFill>
                          <a:srgbClr val="0070C0"/>
                        </a:solidFill>
                        <a:latin typeface="Cambria Math" panose="02040503050406030204" pitchFamily="18" charset="0"/>
                      </a:rPr>
                      <m:t>𝑂</m:t>
                    </m:r>
                    <m:d>
                      <m:dPr>
                        <m:ctrlPr>
                          <a:rPr lang="en-US" altLang="zh-CN" sz="3200" i="1" dirty="0" smtClean="0">
                            <a:solidFill>
                              <a:srgbClr val="0070C0"/>
                            </a:solidFill>
                            <a:latin typeface="Cambria Math" panose="02040503050406030204" pitchFamily="18" charset="0"/>
                          </a:rPr>
                        </m:ctrlPr>
                      </m:dPr>
                      <m:e>
                        <m:sSup>
                          <m:sSupPr>
                            <m:ctrlPr>
                              <a:rPr lang="en-US" altLang="zh-CN" sz="3200" b="0" i="1" dirty="0" smtClean="0">
                                <a:solidFill>
                                  <a:srgbClr val="0070C0"/>
                                </a:solidFill>
                                <a:latin typeface="Cambria Math" panose="02040503050406030204" pitchFamily="18" charset="0"/>
                              </a:rPr>
                            </m:ctrlPr>
                          </m:sSupPr>
                          <m:e>
                            <m:r>
                              <a:rPr lang="en-US" altLang="zh-CN" sz="3200" b="0" i="1" dirty="0" smtClean="0">
                                <a:solidFill>
                                  <a:srgbClr val="0070C0"/>
                                </a:solidFill>
                                <a:latin typeface="Cambria Math" panose="02040503050406030204" pitchFamily="18" charset="0"/>
                              </a:rPr>
                              <m:t>|</m:t>
                            </m:r>
                            <m:r>
                              <a:rPr lang="en-US" altLang="zh-CN" sz="3200" i="1" dirty="0" smtClean="0">
                                <a:solidFill>
                                  <a:srgbClr val="0070C0"/>
                                </a:solidFill>
                                <a:latin typeface="Cambria Math" panose="02040503050406030204" pitchFamily="18" charset="0"/>
                              </a:rPr>
                              <m:t>𝐶</m:t>
                            </m:r>
                            <m:r>
                              <a:rPr lang="en-US" altLang="zh-CN" sz="3200" b="0" i="1" dirty="0" smtClean="0">
                                <a:solidFill>
                                  <a:srgbClr val="0070C0"/>
                                </a:solidFill>
                                <a:latin typeface="Cambria Math" panose="02040503050406030204" pitchFamily="18" charset="0"/>
                              </a:rPr>
                              <m:t>|</m:t>
                            </m:r>
                          </m:e>
                          <m:sup>
                            <m:r>
                              <a:rPr lang="en-US" altLang="zh-CN" sz="3200" b="0" i="1" dirty="0" smtClean="0">
                                <a:solidFill>
                                  <a:srgbClr val="0070C0"/>
                                </a:solidFill>
                                <a:latin typeface="Cambria Math" panose="02040503050406030204" pitchFamily="18" charset="0"/>
                              </a:rPr>
                              <m:t>3</m:t>
                            </m:r>
                          </m:sup>
                        </m:sSup>
                      </m:e>
                    </m:d>
                    <m:r>
                      <a:rPr lang="zh-CN" altLang="en-US" sz="3200" b="0" i="1" dirty="0" smtClean="0">
                        <a:latin typeface="Cambria Math" panose="02040503050406030204" pitchFamily="18" charset="0"/>
                      </a:rPr>
                      <m:t> </m:t>
                    </m:r>
                  </m:oMath>
                </a14:m>
                <a:r>
                  <a:rPr lang="en-US" altLang="zh-CN" sz="3200" dirty="0">
                    <a:latin typeface="Arial" panose="020B0604020202020204" pitchFamily="34" charset="0"/>
                    <a:cs typeface="Arial" panose="020B0604020202020204" pitchFamily="34" charset="0"/>
                  </a:rPr>
                  <a:t>[GKR</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08]</a:t>
                </a:r>
                <a:r>
                  <a:rPr lang="zh-CN" altLang="en-US"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614967C3-84A5-A172-F9FB-144DFFFD1BD0}"/>
                  </a:ext>
                </a:extLst>
              </p:cNvPr>
              <p:cNvSpPr txBox="1">
                <a:spLocks noRot="1" noChangeAspect="1" noMove="1" noResize="1" noEditPoints="1" noAdjustHandles="1" noChangeArrowheads="1" noChangeShapeType="1" noTextEdit="1"/>
              </p:cNvSpPr>
              <p:nvPr/>
            </p:nvSpPr>
            <p:spPr>
              <a:xfrm>
                <a:off x="3691339" y="1536535"/>
                <a:ext cx="3604591" cy="584775"/>
              </a:xfrm>
              <a:prstGeom prst="rect">
                <a:avLst/>
              </a:prstGeom>
              <a:blipFill>
                <a:blip r:embed="rId3"/>
                <a:stretch>
                  <a:fillRect t="-12500" b="-29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4D675DD-238F-E1BB-E715-A51986D49839}"/>
                  </a:ext>
                </a:extLst>
              </p:cNvPr>
              <p:cNvSpPr txBox="1"/>
              <p:nvPr/>
            </p:nvSpPr>
            <p:spPr>
              <a:xfrm>
                <a:off x="3691338" y="2093975"/>
                <a:ext cx="4250260" cy="584775"/>
              </a:xfrm>
              <a:prstGeom prst="rect">
                <a:avLst/>
              </a:prstGeom>
              <a:noFill/>
            </p:spPr>
            <p:txBody>
              <a:bodyPr wrap="square" rtlCol="0">
                <a:spAutoFit/>
              </a:bodyPr>
              <a:lstStyle/>
              <a:p>
                <a:pPr algn="ctr"/>
                <a14:m>
                  <m:oMath xmlns:m="http://schemas.openxmlformats.org/officeDocument/2006/math">
                    <m:r>
                      <a:rPr lang="en-US" altLang="zh-CN" sz="3200" i="1" dirty="0" smtClean="0">
                        <a:solidFill>
                          <a:srgbClr val="0070C0"/>
                        </a:solidFill>
                        <a:latin typeface="Cambria Math" panose="02040503050406030204" pitchFamily="18" charset="0"/>
                      </a:rPr>
                      <m:t>𝑂</m:t>
                    </m:r>
                    <m:d>
                      <m:dPr>
                        <m:ctrlPr>
                          <a:rPr lang="en-US" altLang="zh-CN" sz="3200" i="1" dirty="0" smtClean="0">
                            <a:solidFill>
                              <a:srgbClr val="0070C0"/>
                            </a:solidFill>
                            <a:latin typeface="Cambria Math" panose="02040503050406030204" pitchFamily="18" charset="0"/>
                          </a:rPr>
                        </m:ctrlPr>
                      </m:dPr>
                      <m:e>
                        <m:d>
                          <m:dPr>
                            <m:begChr m:val="|"/>
                            <m:endChr m:val="|"/>
                            <m:ctrlPr>
                              <a:rPr lang="en-US" altLang="zh-CN" sz="3200" b="0" i="1" dirty="0" smtClean="0">
                                <a:solidFill>
                                  <a:srgbClr val="0070C0"/>
                                </a:solidFill>
                                <a:latin typeface="Cambria Math" panose="02040503050406030204" pitchFamily="18" charset="0"/>
                              </a:rPr>
                            </m:ctrlPr>
                          </m:dPr>
                          <m:e>
                            <m:r>
                              <a:rPr lang="en-US" altLang="zh-CN" sz="3200" i="1" dirty="0" smtClean="0">
                                <a:solidFill>
                                  <a:srgbClr val="0070C0"/>
                                </a:solidFill>
                                <a:latin typeface="Cambria Math" panose="02040503050406030204" pitchFamily="18" charset="0"/>
                              </a:rPr>
                              <m:t>𝐶</m:t>
                            </m:r>
                          </m:e>
                        </m:d>
                        <m:func>
                          <m:funcPr>
                            <m:ctrlPr>
                              <a:rPr lang="zh-CN" altLang="en-US" sz="3200" i="1" dirty="0" smtClean="0">
                                <a:solidFill>
                                  <a:srgbClr val="0070C0"/>
                                </a:solidFill>
                                <a:latin typeface="Cambria Math" panose="02040503050406030204" pitchFamily="18" charset="0"/>
                              </a:rPr>
                            </m:ctrlPr>
                          </m:funcPr>
                          <m:fName>
                            <m:r>
                              <m:rPr>
                                <m:sty m:val="p"/>
                              </m:rPr>
                              <a:rPr lang="en-US" altLang="zh-CN" sz="3200" i="0" dirty="0" smtClean="0">
                                <a:solidFill>
                                  <a:srgbClr val="0070C0"/>
                                </a:solidFill>
                                <a:latin typeface="Cambria Math" panose="02040503050406030204" pitchFamily="18" charset="0"/>
                              </a:rPr>
                              <m:t>lo</m:t>
                            </m:r>
                            <m:r>
                              <m:rPr>
                                <m:sty m:val="p"/>
                              </m:rPr>
                              <a:rPr lang="en-US" altLang="zh-CN" sz="3200" i="0" dirty="0">
                                <a:solidFill>
                                  <a:srgbClr val="0070C0"/>
                                </a:solidFill>
                                <a:latin typeface="Cambria Math" panose="02040503050406030204" pitchFamily="18" charset="0"/>
                              </a:rPr>
                              <m:t>g</m:t>
                            </m:r>
                          </m:fName>
                          <m:e>
                            <m:r>
                              <a:rPr lang="en-US" altLang="zh-CN" sz="3200" b="0" i="1" dirty="0" smtClean="0">
                                <a:solidFill>
                                  <a:srgbClr val="0070C0"/>
                                </a:solidFill>
                                <a:latin typeface="Cambria Math" panose="02040503050406030204" pitchFamily="18" charset="0"/>
                              </a:rPr>
                              <m:t>|</m:t>
                            </m:r>
                            <m:r>
                              <a:rPr lang="en-US" altLang="zh-CN" sz="3200" i="1" dirty="0" smtClean="0">
                                <a:solidFill>
                                  <a:srgbClr val="0070C0"/>
                                </a:solidFill>
                                <a:latin typeface="Cambria Math" panose="02040503050406030204" pitchFamily="18" charset="0"/>
                              </a:rPr>
                              <m:t>𝐶</m:t>
                            </m:r>
                          </m:e>
                        </m:func>
                        <m:r>
                          <a:rPr lang="en-US" altLang="zh-CN" sz="3200" b="0" i="1" dirty="0" smtClean="0">
                            <a:solidFill>
                              <a:srgbClr val="0070C0"/>
                            </a:solidFill>
                            <a:latin typeface="Cambria Math" panose="02040503050406030204" pitchFamily="18" charset="0"/>
                          </a:rPr>
                          <m:t>|</m:t>
                        </m:r>
                      </m:e>
                    </m:d>
                    <m:r>
                      <a:rPr lang="zh-CN" altLang="en-US" sz="3200" b="0" i="1" dirty="0" smtClean="0">
                        <a:latin typeface="Cambria Math" panose="02040503050406030204" pitchFamily="18" charset="0"/>
                      </a:rPr>
                      <m:t> </m:t>
                    </m:r>
                  </m:oMath>
                </a14:m>
                <a:r>
                  <a:rPr lang="en-US" altLang="zh-CN" sz="3200" dirty="0">
                    <a:latin typeface="Arial" panose="020B0604020202020204" pitchFamily="34" charset="0"/>
                    <a:cs typeface="Arial" panose="020B0604020202020204" pitchFamily="34" charset="0"/>
                  </a:rPr>
                  <a:t>[CMT</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12]</a:t>
                </a:r>
                <a:r>
                  <a:rPr lang="zh-CN" altLang="en-US"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B4D675DD-238F-E1BB-E715-A51986D49839}"/>
                  </a:ext>
                </a:extLst>
              </p:cNvPr>
              <p:cNvSpPr txBox="1">
                <a:spLocks noRot="1" noChangeAspect="1" noMove="1" noResize="1" noEditPoints="1" noAdjustHandles="1" noChangeArrowheads="1" noChangeShapeType="1" noTextEdit="1"/>
              </p:cNvSpPr>
              <p:nvPr/>
            </p:nvSpPr>
            <p:spPr>
              <a:xfrm>
                <a:off x="3691338" y="2093975"/>
                <a:ext cx="4250260" cy="584775"/>
              </a:xfrm>
              <a:prstGeom prst="rect">
                <a:avLst/>
              </a:prstGeom>
              <a:blipFill>
                <a:blip r:embed="rId4"/>
                <a:stretch>
                  <a:fillRect l="-2381" t="-12766" r="-4762" b="-31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72346F2-A0A1-146C-FC1E-82ADCF2921A8}"/>
                  </a:ext>
                </a:extLst>
              </p:cNvPr>
              <p:cNvSpPr txBox="1"/>
              <p:nvPr/>
            </p:nvSpPr>
            <p:spPr>
              <a:xfrm>
                <a:off x="7754815" y="3437550"/>
                <a:ext cx="4414549" cy="808619"/>
              </a:xfrm>
              <a:prstGeom prst="rect">
                <a:avLst/>
              </a:prstGeom>
              <a:noFill/>
            </p:spPr>
            <p:txBody>
              <a:bodyPr wrap="square" rtlCol="0">
                <a:spAutoFit/>
              </a:bodyPr>
              <a:lstStyle/>
              <a:p>
                <a:pPr algn="ctr"/>
                <a14:m>
                  <m:oMath xmlns:m="http://schemas.openxmlformats.org/officeDocument/2006/math">
                    <m:r>
                      <a:rPr lang="en-US" altLang="zh-CN" sz="3200" i="1" dirty="0" smtClean="0">
                        <a:solidFill>
                          <a:srgbClr val="0070C0"/>
                        </a:solidFill>
                        <a:latin typeface="Cambria Math" panose="02040503050406030204" pitchFamily="18" charset="0"/>
                      </a:rPr>
                      <m:t>𝑂</m:t>
                    </m:r>
                    <m:r>
                      <a:rPr lang="en-US" altLang="zh-CN" sz="3200" i="1" dirty="0" smtClean="0">
                        <a:solidFill>
                          <a:srgbClr val="0070C0"/>
                        </a:solidFill>
                        <a:latin typeface="Cambria Math" panose="02040503050406030204" pitchFamily="18" charset="0"/>
                      </a:rPr>
                      <m:t>(|</m:t>
                    </m:r>
                    <m:r>
                      <a:rPr lang="en-US" altLang="zh-CN" sz="3200" i="1" dirty="0" smtClean="0">
                        <a:solidFill>
                          <a:srgbClr val="0070C0"/>
                        </a:solidFill>
                        <a:latin typeface="Cambria Math" panose="02040503050406030204" pitchFamily="18" charset="0"/>
                      </a:rPr>
                      <m:t>𝐶</m:t>
                    </m:r>
                    <m:r>
                      <a:rPr lang="en-US" altLang="zh-CN" sz="3200" b="0" i="1" dirty="0" smtClean="0">
                        <a:solidFill>
                          <a:srgbClr val="0070C0"/>
                        </a:solidFill>
                        <a:latin typeface="Cambria Math" panose="02040503050406030204" pitchFamily="18" charset="0"/>
                      </a:rPr>
                      <m:t>|</m:t>
                    </m:r>
                    <m:r>
                      <a:rPr lang="zh-CN" altLang="en-US" sz="3200" i="1" dirty="0" smtClean="0">
                        <a:solidFill>
                          <a:srgbClr val="0070C0"/>
                        </a:solidFill>
                        <a:latin typeface="Cambria Math" panose="02040503050406030204" pitchFamily="18" charset="0"/>
                      </a:rPr>
                      <m:t> </m:t>
                    </m:r>
                    <m:r>
                      <m:rPr>
                        <m:sty m:val="p"/>
                      </m:rPr>
                      <a:rPr lang="en-US" altLang="zh-CN" sz="3200" i="1" dirty="0" smtClean="0">
                        <a:solidFill>
                          <a:srgbClr val="0070C0"/>
                        </a:solidFill>
                        <a:latin typeface="Cambria Math" panose="02040503050406030204" pitchFamily="18" charset="0"/>
                      </a:rPr>
                      <m:t>log</m:t>
                    </m:r>
                    <m:r>
                      <a:rPr lang="zh-CN" altLang="en-US" sz="3200" i="1" dirty="0" smtClean="0">
                        <a:solidFill>
                          <a:srgbClr val="0070C0"/>
                        </a:solidFill>
                        <a:latin typeface="Cambria Math" panose="02040503050406030204" pitchFamily="18" charset="0"/>
                      </a:rPr>
                      <m:t>⁡</m:t>
                    </m:r>
                    <m:f>
                      <m:fPr>
                        <m:ctrlPr>
                          <a:rPr lang="en-US" altLang="zh-CN" sz="3200" i="1" dirty="0">
                            <a:solidFill>
                              <a:srgbClr val="0070C0"/>
                            </a:solidFill>
                            <a:latin typeface="Cambria Math" panose="02040503050406030204" pitchFamily="18" charset="0"/>
                          </a:rPr>
                        </m:ctrlPr>
                      </m:fPr>
                      <m:num>
                        <m:r>
                          <a:rPr lang="en-US" altLang="zh-CN" sz="3200" b="0" i="1" dirty="0" smtClean="0">
                            <a:solidFill>
                              <a:srgbClr val="0070C0"/>
                            </a:solidFill>
                            <a:latin typeface="Cambria Math" panose="02040503050406030204" pitchFamily="18" charset="0"/>
                          </a:rPr>
                          <m:t>|</m:t>
                        </m:r>
                        <m:r>
                          <a:rPr lang="en-US" altLang="zh-CN" sz="3200" i="1" dirty="0">
                            <a:solidFill>
                              <a:srgbClr val="0070C0"/>
                            </a:solidFill>
                            <a:latin typeface="Cambria Math" panose="02040503050406030204" pitchFamily="18" charset="0"/>
                          </a:rPr>
                          <m:t>𝐶</m:t>
                        </m:r>
                        <m:r>
                          <a:rPr lang="en-US" altLang="zh-CN" sz="3200" b="0" i="1" dirty="0" smtClean="0">
                            <a:solidFill>
                              <a:srgbClr val="0070C0"/>
                            </a:solidFill>
                            <a:latin typeface="Cambria Math" panose="02040503050406030204" pitchFamily="18" charset="0"/>
                          </a:rPr>
                          <m:t>|</m:t>
                        </m:r>
                      </m:num>
                      <m:den>
                        <m:r>
                          <a:rPr lang="en-US" altLang="zh-CN" sz="3200" i="1" dirty="0">
                            <a:solidFill>
                              <a:srgbClr val="0070C0"/>
                            </a:solidFill>
                            <a:latin typeface="Cambria Math" panose="02040503050406030204" pitchFamily="18" charset="0"/>
                          </a:rPr>
                          <m:t>𝑁</m:t>
                        </m:r>
                      </m:den>
                    </m:f>
                    <m:r>
                      <a:rPr lang="en-US" altLang="zh-CN" sz="3200" i="1" dirty="0" smtClean="0">
                        <a:solidFill>
                          <a:srgbClr val="0070C0"/>
                        </a:solidFill>
                        <a:latin typeface="Cambria Math" panose="02040503050406030204" pitchFamily="18" charset="0"/>
                      </a:rPr>
                      <m:t>)</m:t>
                    </m:r>
                  </m:oMath>
                </a14:m>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[ZGK+</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18]</a:t>
                </a:r>
                <a:r>
                  <a:rPr lang="zh-CN" altLang="en-US"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872346F2-A0A1-146C-FC1E-82ADCF2921A8}"/>
                  </a:ext>
                </a:extLst>
              </p:cNvPr>
              <p:cNvSpPr txBox="1">
                <a:spLocks noRot="1" noChangeAspect="1" noMove="1" noResize="1" noEditPoints="1" noAdjustHandles="1" noChangeArrowheads="1" noChangeShapeType="1" noTextEdit="1"/>
              </p:cNvSpPr>
              <p:nvPr/>
            </p:nvSpPr>
            <p:spPr>
              <a:xfrm>
                <a:off x="7754815" y="3437550"/>
                <a:ext cx="4414549" cy="808619"/>
              </a:xfrm>
              <a:prstGeom prst="rect">
                <a:avLst/>
              </a:prstGeom>
              <a:blipFill>
                <a:blip r:embed="rId5"/>
                <a:stretch>
                  <a:fillRect l="-573" r="-2865"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EEB0D19-1D14-BEDB-1654-DE0EB468D783}"/>
                  </a:ext>
                </a:extLst>
              </p:cNvPr>
              <p:cNvSpPr txBox="1"/>
              <p:nvPr/>
            </p:nvSpPr>
            <p:spPr>
              <a:xfrm>
                <a:off x="3061725" y="4229370"/>
                <a:ext cx="5380842" cy="808619"/>
              </a:xfrm>
              <a:prstGeom prst="rect">
                <a:avLst/>
              </a:prstGeom>
              <a:noFill/>
            </p:spPr>
            <p:txBody>
              <a:bodyPr wrap="square" rtlCol="0">
                <a:spAutoFit/>
              </a:bodyPr>
              <a:lstStyle/>
              <a:p>
                <a:pPr algn="ctr"/>
                <a14:m>
                  <m:oMath xmlns:m="http://schemas.openxmlformats.org/officeDocument/2006/math">
                    <m:r>
                      <a:rPr lang="en-US" altLang="zh-CN" sz="3200" i="1" dirty="0" smtClean="0">
                        <a:solidFill>
                          <a:srgbClr val="0070C0"/>
                        </a:solidFill>
                        <a:latin typeface="Cambria Math" panose="02040503050406030204" pitchFamily="18" charset="0"/>
                      </a:rPr>
                      <m:t>𝑂</m:t>
                    </m:r>
                    <m:r>
                      <a:rPr lang="en-US" altLang="zh-CN" sz="3200" i="1" dirty="0" smtClean="0">
                        <a:solidFill>
                          <a:srgbClr val="0070C0"/>
                        </a:solidFill>
                        <a:latin typeface="Cambria Math" panose="02040503050406030204" pitchFamily="18" charset="0"/>
                      </a:rPr>
                      <m:t>(|</m:t>
                    </m:r>
                    <m:r>
                      <a:rPr lang="en-US" altLang="zh-CN" sz="3200" i="1" dirty="0" smtClean="0">
                        <a:solidFill>
                          <a:srgbClr val="0070C0"/>
                        </a:solidFill>
                        <a:latin typeface="Cambria Math" panose="02040503050406030204" pitchFamily="18" charset="0"/>
                      </a:rPr>
                      <m:t>𝐶</m:t>
                    </m:r>
                    <m:r>
                      <a:rPr lang="en-US" altLang="zh-CN" sz="3200" b="0" i="1" dirty="0" smtClean="0">
                        <a:solidFill>
                          <a:srgbClr val="0070C0"/>
                        </a:solidFill>
                        <a:latin typeface="Cambria Math" panose="02040503050406030204" pitchFamily="18" charset="0"/>
                      </a:rPr>
                      <m:t>|</m:t>
                    </m:r>
                    <m:r>
                      <a:rPr lang="zh-CN" altLang="en-US" sz="3200" i="1" dirty="0" smtClean="0">
                        <a:solidFill>
                          <a:srgbClr val="0070C0"/>
                        </a:solidFill>
                        <a:latin typeface="Cambria Math" panose="02040503050406030204" pitchFamily="18" charset="0"/>
                      </a:rPr>
                      <m:t> </m:t>
                    </m:r>
                    <m:r>
                      <a:rPr lang="en-US" altLang="zh-CN" sz="3200" i="1" dirty="0" smtClean="0">
                        <a:solidFill>
                          <a:srgbClr val="0070C0"/>
                        </a:solidFill>
                        <a:latin typeface="Cambria Math" panose="02040503050406030204" pitchFamily="18" charset="0"/>
                      </a:rPr>
                      <m:t>+</m:t>
                    </m:r>
                    <m:f>
                      <m:fPr>
                        <m:ctrlPr>
                          <a:rPr lang="en-US" altLang="zh-CN" sz="3200" i="1" dirty="0">
                            <a:solidFill>
                              <a:srgbClr val="0070C0"/>
                            </a:solidFill>
                            <a:latin typeface="Cambria Math" panose="02040503050406030204" pitchFamily="18" charset="0"/>
                          </a:rPr>
                        </m:ctrlPr>
                      </m:fPr>
                      <m:num>
                        <m:r>
                          <a:rPr lang="en-US" altLang="zh-CN" sz="3200" b="0" i="1" dirty="0" smtClean="0">
                            <a:solidFill>
                              <a:srgbClr val="0070C0"/>
                            </a:solidFill>
                            <a:latin typeface="Cambria Math" panose="02040503050406030204" pitchFamily="18" charset="0"/>
                          </a:rPr>
                          <m:t>|</m:t>
                        </m:r>
                        <m:r>
                          <a:rPr lang="en-US" altLang="zh-CN" sz="3200" i="1" dirty="0">
                            <a:solidFill>
                              <a:srgbClr val="0070C0"/>
                            </a:solidFill>
                            <a:latin typeface="Cambria Math" panose="02040503050406030204" pitchFamily="18" charset="0"/>
                          </a:rPr>
                          <m:t>𝐶</m:t>
                        </m:r>
                        <m:r>
                          <a:rPr lang="en-US" altLang="zh-CN" sz="3200" b="0" i="1" dirty="0" smtClean="0">
                            <a:solidFill>
                              <a:srgbClr val="0070C0"/>
                            </a:solidFill>
                            <a:latin typeface="Cambria Math" panose="02040503050406030204" pitchFamily="18" charset="0"/>
                          </a:rPr>
                          <m:t>|</m:t>
                        </m:r>
                      </m:num>
                      <m:den>
                        <m:r>
                          <a:rPr lang="en-US" altLang="zh-CN" sz="3200" i="1" dirty="0">
                            <a:solidFill>
                              <a:srgbClr val="0070C0"/>
                            </a:solidFill>
                            <a:latin typeface="Cambria Math" panose="02040503050406030204" pitchFamily="18" charset="0"/>
                          </a:rPr>
                          <m:t>𝑁</m:t>
                        </m:r>
                      </m:den>
                    </m:f>
                    <m:r>
                      <m:rPr>
                        <m:sty m:val="p"/>
                      </m:rPr>
                      <a:rPr lang="en-US" altLang="zh-CN" sz="3200" i="1" dirty="0" err="1" smtClean="0">
                        <a:solidFill>
                          <a:srgbClr val="0070C0"/>
                        </a:solidFill>
                        <a:latin typeface="Cambria Math" panose="02040503050406030204" pitchFamily="18" charset="0"/>
                      </a:rPr>
                      <m:t>log</m:t>
                    </m:r>
                    <m:r>
                      <a:rPr lang="zh-CN" altLang="en-US" sz="3200" i="1" dirty="0" smtClean="0">
                        <a:solidFill>
                          <a:srgbClr val="0070C0"/>
                        </a:solidFill>
                        <a:latin typeface="Cambria Math" panose="02040503050406030204" pitchFamily="18" charset="0"/>
                      </a:rPr>
                      <m:t>⁡</m:t>
                    </m:r>
                    <m:f>
                      <m:fPr>
                        <m:ctrlPr>
                          <a:rPr lang="en-US" altLang="zh-CN" sz="3200" i="1" dirty="0">
                            <a:solidFill>
                              <a:srgbClr val="0070C0"/>
                            </a:solidFill>
                            <a:latin typeface="Cambria Math" panose="02040503050406030204" pitchFamily="18" charset="0"/>
                          </a:rPr>
                        </m:ctrlPr>
                      </m:fPr>
                      <m:num>
                        <m:r>
                          <a:rPr lang="en-US" altLang="zh-CN" sz="3200" b="0" i="1" dirty="0" smtClean="0">
                            <a:solidFill>
                              <a:srgbClr val="0070C0"/>
                            </a:solidFill>
                            <a:latin typeface="Cambria Math" panose="02040503050406030204" pitchFamily="18" charset="0"/>
                          </a:rPr>
                          <m:t>|</m:t>
                        </m:r>
                        <m:r>
                          <a:rPr lang="en-US" altLang="zh-CN" sz="3200" i="1" dirty="0">
                            <a:solidFill>
                              <a:srgbClr val="0070C0"/>
                            </a:solidFill>
                            <a:latin typeface="Cambria Math" panose="02040503050406030204" pitchFamily="18" charset="0"/>
                          </a:rPr>
                          <m:t>𝐶</m:t>
                        </m:r>
                        <m:r>
                          <a:rPr lang="en-US" altLang="zh-CN" sz="3200" b="0" i="1" dirty="0" smtClean="0">
                            <a:solidFill>
                              <a:srgbClr val="0070C0"/>
                            </a:solidFill>
                            <a:latin typeface="Cambria Math" panose="02040503050406030204" pitchFamily="18" charset="0"/>
                          </a:rPr>
                          <m:t>|</m:t>
                        </m:r>
                      </m:num>
                      <m:den>
                        <m:r>
                          <a:rPr lang="en-US" altLang="zh-CN" sz="3200" i="1" dirty="0">
                            <a:solidFill>
                              <a:srgbClr val="0070C0"/>
                            </a:solidFill>
                            <a:latin typeface="Cambria Math" panose="02040503050406030204" pitchFamily="18" charset="0"/>
                          </a:rPr>
                          <m:t>𝑁</m:t>
                        </m:r>
                      </m:den>
                    </m:f>
                    <m:r>
                      <a:rPr lang="en-US" altLang="zh-CN" sz="3200" i="1" dirty="0" smtClean="0">
                        <a:solidFill>
                          <a:srgbClr val="0070C0"/>
                        </a:solidFill>
                        <a:latin typeface="Cambria Math" panose="02040503050406030204" pitchFamily="18" charset="0"/>
                      </a:rPr>
                      <m:t>)</m:t>
                    </m:r>
                    <m:r>
                      <a:rPr lang="zh-CN" altLang="en-US" sz="3200" i="1" dirty="0" smtClean="0">
                        <a:solidFill>
                          <a:srgbClr val="0070C0"/>
                        </a:solidFill>
                        <a:latin typeface="Cambria Math" panose="02040503050406030204" pitchFamily="18" charset="0"/>
                      </a:rPr>
                      <m:t> </m:t>
                    </m:r>
                  </m:oMath>
                </a14:m>
                <a:r>
                  <a:rPr lang="en-US" altLang="zh-CN" sz="3200" dirty="0">
                    <a:latin typeface="Arial" panose="020B0604020202020204" pitchFamily="34" charset="0"/>
                    <a:cs typeface="Arial" panose="020B0604020202020204" pitchFamily="34" charset="0"/>
                  </a:rPr>
                  <a:t>[WJB+</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17]</a:t>
                </a:r>
                <a:r>
                  <a:rPr lang="zh-CN" altLang="en-US"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AEEB0D19-1D14-BEDB-1654-DE0EB468D783}"/>
                  </a:ext>
                </a:extLst>
              </p:cNvPr>
              <p:cNvSpPr txBox="1">
                <a:spLocks noRot="1" noChangeAspect="1" noMove="1" noResize="1" noEditPoints="1" noAdjustHandles="1" noChangeArrowheads="1" noChangeShapeType="1" noTextEdit="1"/>
              </p:cNvSpPr>
              <p:nvPr/>
            </p:nvSpPr>
            <p:spPr>
              <a:xfrm>
                <a:off x="3061725" y="4229370"/>
                <a:ext cx="5380842" cy="808619"/>
              </a:xfrm>
              <a:prstGeom prst="rect">
                <a:avLst/>
              </a:prstGeom>
              <a:blipFill>
                <a:blip r:embed="rId6"/>
                <a:stretch>
                  <a:fillRect r="-2118" b="-937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E25AA8B-1325-36E8-BEB1-5332BA90B82C}"/>
              </a:ext>
            </a:extLst>
          </p:cNvPr>
          <p:cNvSpPr txBox="1"/>
          <p:nvPr/>
        </p:nvSpPr>
        <p:spPr>
          <a:xfrm>
            <a:off x="-139150" y="2899820"/>
            <a:ext cx="3604591" cy="492443"/>
          </a:xfrm>
          <a:prstGeom prst="rect">
            <a:avLst/>
          </a:prstGeom>
          <a:noFill/>
        </p:spPr>
        <p:txBody>
          <a:bodyPr wrap="square" rtlCol="0">
            <a:spAutoFit/>
          </a:bodyPr>
          <a:lstStyle/>
          <a:p>
            <a:pPr algn="ctr"/>
            <a:r>
              <a:rPr lang="en-US" altLang="zh-CN" sz="2600" dirty="0">
                <a:latin typeface="Arial" panose="020B0604020202020204" pitchFamily="34" charset="0"/>
                <a:cs typeface="Arial" panose="020B0604020202020204" pitchFamily="34" charset="0"/>
              </a:rPr>
              <a:t>Regular</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circuits</a:t>
            </a:r>
            <a:endParaRPr lang="en-US" sz="2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053A04-DDEF-C9ED-1437-5CEF6BFAC733}"/>
                  </a:ext>
                </a:extLst>
              </p:cNvPr>
              <p:cNvSpPr txBox="1"/>
              <p:nvPr/>
            </p:nvSpPr>
            <p:spPr>
              <a:xfrm>
                <a:off x="-139151" y="3380100"/>
                <a:ext cx="3604591" cy="584775"/>
              </a:xfrm>
              <a:prstGeom prst="rect">
                <a:avLst/>
              </a:prstGeom>
              <a:noFill/>
            </p:spPr>
            <p:txBody>
              <a:bodyPr wrap="square" rtlCol="0">
                <a:spAutoFit/>
              </a:bodyPr>
              <a:lstStyle/>
              <a:p>
                <a:pPr algn="ctr"/>
                <a14:m>
                  <m:oMath xmlns:m="http://schemas.openxmlformats.org/officeDocument/2006/math">
                    <m:r>
                      <a:rPr lang="en-US" altLang="zh-CN" sz="3200" i="1" dirty="0" smtClean="0">
                        <a:solidFill>
                          <a:srgbClr val="0070C0"/>
                        </a:solidFill>
                        <a:latin typeface="Cambria Math" panose="02040503050406030204" pitchFamily="18" charset="0"/>
                      </a:rPr>
                      <m:t>𝑂</m:t>
                    </m:r>
                    <m:r>
                      <a:rPr lang="en-US" altLang="zh-CN" sz="3200" i="1" dirty="0" smtClean="0">
                        <a:solidFill>
                          <a:srgbClr val="0070C0"/>
                        </a:solidFill>
                        <a:latin typeface="Cambria Math" panose="02040503050406030204" pitchFamily="18" charset="0"/>
                      </a:rPr>
                      <m:t>(|</m:t>
                    </m:r>
                    <m:r>
                      <a:rPr lang="en-US" altLang="zh-CN" sz="3200" i="1" dirty="0" smtClean="0">
                        <a:solidFill>
                          <a:srgbClr val="0070C0"/>
                        </a:solidFill>
                        <a:latin typeface="Cambria Math" panose="02040503050406030204" pitchFamily="18" charset="0"/>
                      </a:rPr>
                      <m:t>𝐶</m:t>
                    </m:r>
                    <m:r>
                      <a:rPr lang="en-US" altLang="zh-CN" sz="3200" b="0" i="1" dirty="0" smtClean="0">
                        <a:solidFill>
                          <a:srgbClr val="0070C0"/>
                        </a:solidFill>
                        <a:latin typeface="Cambria Math" panose="02040503050406030204" pitchFamily="18" charset="0"/>
                      </a:rPr>
                      <m:t>|</m:t>
                    </m:r>
                    <m:r>
                      <a:rPr lang="en-US" altLang="zh-CN" sz="3200" i="1" dirty="0" smtClean="0">
                        <a:solidFill>
                          <a:srgbClr val="0070C0"/>
                        </a:solidFill>
                        <a:latin typeface="Cambria Math" panose="02040503050406030204" pitchFamily="18" charset="0"/>
                      </a:rPr>
                      <m:t>)</m:t>
                    </m:r>
                  </m:oMath>
                </a14:m>
                <a:r>
                  <a:rPr lang="zh-CN" altLang="en-US" sz="3200" dirty="0">
                    <a:solidFill>
                      <a:srgbClr val="0070C0"/>
                    </a:solidFill>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[T</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13]</a:t>
                </a:r>
                <a:r>
                  <a:rPr lang="zh-CN" altLang="en-US"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71053A04-DDEF-C9ED-1437-5CEF6BFAC733}"/>
                  </a:ext>
                </a:extLst>
              </p:cNvPr>
              <p:cNvSpPr txBox="1">
                <a:spLocks noRot="1" noChangeAspect="1" noMove="1" noResize="1" noEditPoints="1" noAdjustHandles="1" noChangeArrowheads="1" noChangeShapeType="1" noTextEdit="1"/>
              </p:cNvSpPr>
              <p:nvPr/>
            </p:nvSpPr>
            <p:spPr>
              <a:xfrm>
                <a:off x="-139151" y="3380100"/>
                <a:ext cx="3604591" cy="584775"/>
              </a:xfrm>
              <a:prstGeom prst="rect">
                <a:avLst/>
              </a:prstGeom>
              <a:blipFill>
                <a:blip r:embed="rId7"/>
                <a:stretch>
                  <a:fillRect t="-10638" b="-31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8DBC1EB-9270-792D-CED1-B3D04F739004}"/>
                  </a:ext>
                </a:extLst>
              </p:cNvPr>
              <p:cNvSpPr txBox="1"/>
              <p:nvPr/>
            </p:nvSpPr>
            <p:spPr>
              <a:xfrm>
                <a:off x="3514109" y="3399184"/>
                <a:ext cx="3604591" cy="808619"/>
              </a:xfrm>
              <a:prstGeom prst="rect">
                <a:avLst/>
              </a:prstGeom>
              <a:noFill/>
            </p:spPr>
            <p:txBody>
              <a:bodyPr wrap="square" rtlCol="0">
                <a:spAutoFit/>
              </a:bodyPr>
              <a:lstStyle/>
              <a:p>
                <a:pPr algn="ctr"/>
                <a14:m>
                  <m:oMath xmlns:m="http://schemas.openxmlformats.org/officeDocument/2006/math">
                    <m:r>
                      <a:rPr lang="en-US" altLang="zh-CN" sz="3200" i="1" dirty="0" smtClean="0">
                        <a:solidFill>
                          <a:srgbClr val="0070C0"/>
                        </a:solidFill>
                        <a:latin typeface="Cambria Math" panose="02040503050406030204" pitchFamily="18" charset="0"/>
                      </a:rPr>
                      <m:t>𝑂</m:t>
                    </m:r>
                    <m:r>
                      <a:rPr lang="en-US" altLang="zh-CN" sz="3200" i="1" dirty="0" smtClean="0">
                        <a:solidFill>
                          <a:srgbClr val="0070C0"/>
                        </a:solidFill>
                        <a:latin typeface="Cambria Math" panose="02040503050406030204" pitchFamily="18" charset="0"/>
                      </a:rPr>
                      <m:t>(|</m:t>
                    </m:r>
                    <m:r>
                      <a:rPr lang="en-US" altLang="zh-CN" sz="3200" b="0" i="1" dirty="0" smtClean="0">
                        <a:solidFill>
                          <a:srgbClr val="0070C0"/>
                        </a:solidFill>
                        <a:latin typeface="Cambria Math" panose="02040503050406030204" pitchFamily="18" charset="0"/>
                      </a:rPr>
                      <m:t>𝐶</m:t>
                    </m:r>
                    <m:r>
                      <a:rPr lang="en-US" altLang="zh-CN" sz="3200" b="0" i="1" dirty="0" smtClean="0">
                        <a:solidFill>
                          <a:srgbClr val="0070C0"/>
                        </a:solidFill>
                        <a:latin typeface="Cambria Math" panose="02040503050406030204" pitchFamily="18" charset="0"/>
                      </a:rPr>
                      <m:t>|</m:t>
                    </m:r>
                    <m:func>
                      <m:funcPr>
                        <m:ctrlPr>
                          <a:rPr lang="zh-CN" altLang="en-US" sz="3200" i="1" dirty="0" smtClean="0">
                            <a:solidFill>
                              <a:srgbClr val="0070C0"/>
                            </a:solidFill>
                            <a:latin typeface="Cambria Math" panose="02040503050406030204" pitchFamily="18" charset="0"/>
                          </a:rPr>
                        </m:ctrlPr>
                      </m:funcPr>
                      <m:fName>
                        <m:r>
                          <m:rPr>
                            <m:sty m:val="p"/>
                          </m:rPr>
                          <a:rPr lang="en-US" altLang="zh-CN" sz="3200" i="0" dirty="0" smtClean="0">
                            <a:solidFill>
                              <a:srgbClr val="0070C0"/>
                            </a:solidFill>
                            <a:latin typeface="Cambria Math" panose="02040503050406030204" pitchFamily="18" charset="0"/>
                          </a:rPr>
                          <m:t>log</m:t>
                        </m:r>
                      </m:fName>
                      <m:e>
                        <m:f>
                          <m:fPr>
                            <m:ctrlPr>
                              <a:rPr lang="en-US" altLang="zh-CN" sz="3200" i="1" dirty="0" smtClean="0">
                                <a:solidFill>
                                  <a:srgbClr val="0070C0"/>
                                </a:solidFill>
                                <a:latin typeface="Cambria Math" panose="02040503050406030204" pitchFamily="18" charset="0"/>
                              </a:rPr>
                            </m:ctrlPr>
                          </m:fPr>
                          <m:num>
                            <m:r>
                              <a:rPr lang="en-US" altLang="zh-CN" sz="3200" b="0" i="1" dirty="0" smtClean="0">
                                <a:solidFill>
                                  <a:srgbClr val="0070C0"/>
                                </a:solidFill>
                                <a:latin typeface="Cambria Math" panose="02040503050406030204" pitchFamily="18" charset="0"/>
                              </a:rPr>
                              <m:t>|</m:t>
                            </m:r>
                            <m:r>
                              <a:rPr lang="en-US" altLang="zh-CN" sz="3200" b="0" i="1" dirty="0" smtClean="0">
                                <a:solidFill>
                                  <a:srgbClr val="0070C0"/>
                                </a:solidFill>
                                <a:latin typeface="Cambria Math" panose="02040503050406030204" pitchFamily="18" charset="0"/>
                              </a:rPr>
                              <m:t>𝐶</m:t>
                            </m:r>
                            <m:r>
                              <a:rPr lang="en-US" altLang="zh-CN" sz="3200" b="0" i="1" dirty="0" smtClean="0">
                                <a:solidFill>
                                  <a:srgbClr val="0070C0"/>
                                </a:solidFill>
                                <a:latin typeface="Cambria Math" panose="02040503050406030204" pitchFamily="18" charset="0"/>
                              </a:rPr>
                              <m:t>|</m:t>
                            </m:r>
                          </m:num>
                          <m:den>
                            <m:r>
                              <a:rPr lang="en-US" altLang="zh-CN" sz="3200" b="0" i="1" dirty="0" smtClean="0">
                                <a:solidFill>
                                  <a:srgbClr val="0070C0"/>
                                </a:solidFill>
                                <a:latin typeface="Cambria Math" panose="02040503050406030204" pitchFamily="18" charset="0"/>
                              </a:rPr>
                              <m:t>𝑁</m:t>
                            </m:r>
                          </m:den>
                        </m:f>
                      </m:e>
                    </m:func>
                    <m:r>
                      <a:rPr lang="en-US" altLang="zh-CN" sz="3200" i="1" dirty="0" smtClean="0">
                        <a:solidFill>
                          <a:srgbClr val="0070C0"/>
                        </a:solidFill>
                        <a:latin typeface="Cambria Math" panose="02040503050406030204" pitchFamily="18" charset="0"/>
                      </a:rPr>
                      <m:t>)</m:t>
                    </m:r>
                  </m:oMath>
                </a14:m>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[T</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13]</a:t>
                </a:r>
                <a:r>
                  <a:rPr lang="zh-CN" altLang="en-US"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88DBC1EB-9270-792D-CED1-B3D04F739004}"/>
                  </a:ext>
                </a:extLst>
              </p:cNvPr>
              <p:cNvSpPr txBox="1">
                <a:spLocks noRot="1" noChangeAspect="1" noMove="1" noResize="1" noEditPoints="1" noAdjustHandles="1" noChangeArrowheads="1" noChangeShapeType="1" noTextEdit="1"/>
              </p:cNvSpPr>
              <p:nvPr/>
            </p:nvSpPr>
            <p:spPr>
              <a:xfrm>
                <a:off x="3514109" y="3399184"/>
                <a:ext cx="3604591" cy="808619"/>
              </a:xfrm>
              <a:prstGeom prst="rect">
                <a:avLst/>
              </a:prstGeom>
              <a:blipFill>
                <a:blip r:embed="rId8"/>
                <a:stretch>
                  <a:fillRect r="-2807" b="-923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E4CF971-94D6-C26E-F4D7-90F15851D537}"/>
              </a:ext>
            </a:extLst>
          </p:cNvPr>
          <p:cNvSpPr txBox="1"/>
          <p:nvPr/>
        </p:nvSpPr>
        <p:spPr>
          <a:xfrm>
            <a:off x="3081603" y="2917070"/>
            <a:ext cx="4560560" cy="492443"/>
          </a:xfrm>
          <a:prstGeom prst="rect">
            <a:avLst/>
          </a:prstGeom>
          <a:noFill/>
        </p:spPr>
        <p:txBody>
          <a:bodyPr wrap="square" rtlCol="0">
            <a:spAutoFit/>
          </a:bodyPr>
          <a:lstStyle/>
          <a:p>
            <a:pPr algn="ctr"/>
            <a:r>
              <a:rPr lang="en-US" altLang="zh-CN" sz="2600" dirty="0">
                <a:latin typeface="Arial" panose="020B0604020202020204" pitchFamily="34" charset="0"/>
                <a:cs typeface="Arial" panose="020B0604020202020204" pitchFamily="34" charset="0"/>
              </a:rPr>
              <a:t>Circuits with N same copies</a:t>
            </a:r>
            <a:endParaRPr lang="en-US" sz="2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E2ED461-B67C-ADAD-92F1-0E3740D7F3F2}"/>
              </a:ext>
            </a:extLst>
          </p:cNvPr>
          <p:cNvSpPr txBox="1"/>
          <p:nvPr/>
        </p:nvSpPr>
        <p:spPr>
          <a:xfrm>
            <a:off x="7418135" y="2944856"/>
            <a:ext cx="4912410" cy="492443"/>
          </a:xfrm>
          <a:prstGeom prst="rect">
            <a:avLst/>
          </a:prstGeom>
          <a:noFill/>
        </p:spPr>
        <p:txBody>
          <a:bodyPr wrap="square" rtlCol="0">
            <a:spAutoFit/>
          </a:bodyPr>
          <a:lstStyle/>
          <a:p>
            <a:pPr algn="ctr"/>
            <a:r>
              <a:rPr lang="en-US" altLang="zh-CN" sz="2600" dirty="0">
                <a:latin typeface="Arial" panose="020B0604020202020204" pitchFamily="34" charset="0"/>
                <a:cs typeface="Arial" panose="020B0604020202020204" pitchFamily="34" charset="0"/>
              </a:rPr>
              <a:t>Circuits</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with</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N different</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copies</a:t>
            </a:r>
            <a:endParaRPr lang="en-US" sz="26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CEE363D-6831-0C3A-2522-6910232610F3}"/>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24</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211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15617-EAEF-FC71-D03D-55B4AA4DDC3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Optimal</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Prover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Time</a:t>
            </a:r>
            <a:endParaRPr lang="en-US" dirty="0">
              <a:latin typeface="Arial" panose="020B0604020202020204" pitchFamily="34" charset="0"/>
              <a:cs typeface="Arial" panose="020B0604020202020204" pitchFamily="34" charset="0"/>
            </a:endParaRPr>
          </a:p>
        </p:txBody>
      </p:sp>
      <p:sp>
        <p:nvSpPr>
          <p:cNvPr id="14" name="Left Brace 13">
            <a:extLst>
              <a:ext uri="{FF2B5EF4-FFF2-40B4-BE49-F238E27FC236}">
                <a16:creationId xmlns:a16="http://schemas.microsoft.com/office/drawing/2014/main" id="{7F3C4C65-0163-BFD4-FE6E-905A03EE8357}"/>
              </a:ext>
            </a:extLst>
          </p:cNvPr>
          <p:cNvSpPr/>
          <p:nvPr/>
        </p:nvSpPr>
        <p:spPr>
          <a:xfrm rot="16200000">
            <a:off x="5919249" y="-457741"/>
            <a:ext cx="648825" cy="11168263"/>
          </a:xfrm>
          <a:prstGeom prst="leftBrace">
            <a:avLst>
              <a:gd name="adj1" fmla="val 8333"/>
              <a:gd name="adj2" fmla="val 49607"/>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1637FB5-5A7B-D5F5-C659-9F5B18EB48BE}"/>
                  </a:ext>
                </a:extLst>
              </p:cNvPr>
              <p:cNvSpPr txBox="1"/>
              <p:nvPr/>
            </p:nvSpPr>
            <p:spPr>
              <a:xfrm>
                <a:off x="5069190" y="5928963"/>
                <a:ext cx="2348945" cy="584775"/>
              </a:xfrm>
              <a:prstGeom prst="rect">
                <a:avLst/>
              </a:prstGeom>
              <a:noFill/>
            </p:spPr>
            <p:txBody>
              <a:bodyPr wrap="square" rtlCol="0">
                <a:spAutoFit/>
              </a:bodyPr>
              <a:lstStyle/>
              <a:p>
                <a:r>
                  <a:rPr lang="en-US" altLang="zh-CN" sz="3200" dirty="0">
                    <a:solidFill>
                      <a:srgbClr val="FF0000"/>
                    </a:solidFill>
                    <a:latin typeface="Arial" panose="020B0604020202020204" pitchFamily="34" charset="0"/>
                    <a:cs typeface="Arial" panose="020B0604020202020204" pitchFamily="34" charset="0"/>
                  </a:rPr>
                  <a:t>0.41</a:t>
                </a:r>
                <a14:m>
                  <m:oMath xmlns:m="http://schemas.openxmlformats.org/officeDocument/2006/math">
                    <m:r>
                      <a:rPr lang="en-US" altLang="zh-CN" sz="3200" b="0" i="1" smtClean="0">
                        <a:latin typeface="Cambria Math" panose="02040503050406030204" pitchFamily="18" charset="0"/>
                      </a:rPr>
                      <m:t>𝜇</m:t>
                    </m:r>
                  </m:oMath>
                </a14:m>
                <a:r>
                  <a:rPr lang="en-US" altLang="zh-CN" sz="3200" dirty="0">
                    <a:latin typeface="Arial" panose="020B0604020202020204" pitchFamily="34" charset="0"/>
                    <a:cs typeface="Arial" panose="020B0604020202020204" pitchFamily="34" charset="0"/>
                  </a:rPr>
                  <a:t>s/gate</a:t>
                </a:r>
                <a:endParaRPr lang="en-US" sz="32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1637FB5-5A7B-D5F5-C659-9F5B18EB48BE}"/>
                  </a:ext>
                </a:extLst>
              </p:cNvPr>
              <p:cNvSpPr txBox="1">
                <a:spLocks noRot="1" noChangeAspect="1" noMove="1" noResize="1" noEditPoints="1" noAdjustHandles="1" noChangeArrowheads="1" noChangeShapeType="1" noTextEdit="1"/>
              </p:cNvSpPr>
              <p:nvPr/>
            </p:nvSpPr>
            <p:spPr>
              <a:xfrm>
                <a:off x="5069190" y="5928963"/>
                <a:ext cx="2348945" cy="584775"/>
              </a:xfrm>
              <a:prstGeom prst="rect">
                <a:avLst/>
              </a:prstGeom>
              <a:blipFill>
                <a:blip r:embed="rId9"/>
                <a:stretch>
                  <a:fillRect l="-6989" t="-14894" r="-4839" b="-2978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0A2350C9-75BA-FB02-8C85-04193F9DE5DA}"/>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25</a:t>
            </a:fld>
            <a:endParaRPr 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B7AEA39-4FCE-9ECF-F917-76F234D60E6F}"/>
                  </a:ext>
                </a:extLst>
              </p:cNvPr>
              <p:cNvSpPr txBox="1"/>
              <p:nvPr/>
            </p:nvSpPr>
            <p:spPr>
              <a:xfrm>
                <a:off x="2253716" y="5318208"/>
                <a:ext cx="8524531" cy="584775"/>
              </a:xfrm>
              <a:prstGeom prst="rect">
                <a:avLst/>
              </a:prstGeom>
              <a:noFill/>
            </p:spPr>
            <p:txBody>
              <a:bodyPr wrap="square" rtlCol="0">
                <a:spAutoFit/>
              </a:bodyPr>
              <a:lstStyle/>
              <a:p>
                <a:pPr algn="ctr"/>
                <a14:m>
                  <m:oMath xmlns:m="http://schemas.openxmlformats.org/officeDocument/2006/math">
                    <m:r>
                      <a:rPr lang="en-US" altLang="zh-CN" sz="3200" i="1" dirty="0" smtClean="0">
                        <a:solidFill>
                          <a:srgbClr val="0070C0"/>
                        </a:solidFill>
                        <a:latin typeface="Cambria Math" panose="02040503050406030204" pitchFamily="18" charset="0"/>
                      </a:rPr>
                      <m:t>𝑂</m:t>
                    </m:r>
                    <m:r>
                      <a:rPr lang="en-US" altLang="zh-CN" sz="3200" i="1" dirty="0" smtClean="0">
                        <a:solidFill>
                          <a:srgbClr val="0070C0"/>
                        </a:solidFill>
                        <a:latin typeface="Cambria Math" panose="02040503050406030204" pitchFamily="18" charset="0"/>
                      </a:rPr>
                      <m:t>(|</m:t>
                    </m:r>
                    <m:r>
                      <a:rPr lang="en-US" altLang="zh-CN" sz="3200" i="1" dirty="0" smtClean="0">
                        <a:solidFill>
                          <a:srgbClr val="0070C0"/>
                        </a:solidFill>
                        <a:latin typeface="Cambria Math" panose="02040503050406030204" pitchFamily="18" charset="0"/>
                      </a:rPr>
                      <m:t>𝐶</m:t>
                    </m:r>
                    <m:r>
                      <a:rPr lang="en-US" altLang="zh-CN" sz="3200" b="0" i="1" dirty="0" smtClean="0">
                        <a:solidFill>
                          <a:srgbClr val="0070C0"/>
                        </a:solidFill>
                        <a:latin typeface="Cambria Math" panose="02040503050406030204" pitchFamily="18" charset="0"/>
                      </a:rPr>
                      <m:t>|</m:t>
                    </m:r>
                    <m:r>
                      <a:rPr lang="en-US" altLang="zh-CN" sz="3200" i="1" dirty="0" smtClean="0">
                        <a:solidFill>
                          <a:srgbClr val="0070C0"/>
                        </a:solidFill>
                        <a:latin typeface="Cambria Math" panose="02040503050406030204" pitchFamily="18" charset="0"/>
                      </a:rPr>
                      <m:t>) </m:t>
                    </m:r>
                  </m:oMath>
                </a14:m>
                <a:r>
                  <a:rPr lang="en-US" altLang="zh-CN" sz="3200" dirty="0">
                    <a:latin typeface="Arial" panose="020B0604020202020204" pitchFamily="34" charset="0"/>
                    <a:cs typeface="Arial" panose="020B0604020202020204" pitchFamily="34" charset="0"/>
                  </a:rPr>
                  <a:t>for</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arbitrary</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layered</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circuits</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[X</a:t>
                </a:r>
                <a:r>
                  <a:rPr lang="en-US" altLang="zh-CN" sz="3200" dirty="0">
                    <a:solidFill>
                      <a:srgbClr val="FF0000"/>
                    </a:solidFill>
                    <a:latin typeface="Arial" panose="020B0604020202020204" pitchFamily="34" charset="0"/>
                    <a:cs typeface="Arial" panose="020B0604020202020204" pitchFamily="34" charset="0"/>
                  </a:rPr>
                  <a:t>Z</a:t>
                </a:r>
                <a:r>
                  <a:rPr lang="en-US" altLang="zh-CN" sz="3200" dirty="0">
                    <a:latin typeface="Arial" panose="020B0604020202020204" pitchFamily="34" charset="0"/>
                    <a:cs typeface="Arial" panose="020B0604020202020204" pitchFamily="34" charset="0"/>
                  </a:rPr>
                  <a:t>ZPS</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19]</a:t>
                </a:r>
                <a:endParaRPr lang="en-US" sz="32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DB7AEA39-4FCE-9ECF-F917-76F234D60E6F}"/>
                  </a:ext>
                </a:extLst>
              </p:cNvPr>
              <p:cNvSpPr txBox="1">
                <a:spLocks noRot="1" noChangeAspect="1" noMove="1" noResize="1" noEditPoints="1" noAdjustHandles="1" noChangeArrowheads="1" noChangeShapeType="1" noTextEdit="1"/>
              </p:cNvSpPr>
              <p:nvPr/>
            </p:nvSpPr>
            <p:spPr>
              <a:xfrm>
                <a:off x="2253716" y="5318208"/>
                <a:ext cx="8524531" cy="584775"/>
              </a:xfrm>
              <a:prstGeom prst="rect">
                <a:avLst/>
              </a:prstGeom>
              <a:blipFill>
                <a:blip r:embed="rId10"/>
                <a:stretch>
                  <a:fillRect l="-595" t="-12766" r="-1786" b="-31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DDA7C36-4912-0CC2-E994-35B0F6001EF8}"/>
                  </a:ext>
                </a:extLst>
              </p:cNvPr>
              <p:cNvSpPr txBox="1"/>
              <p:nvPr/>
            </p:nvSpPr>
            <p:spPr>
              <a:xfrm>
                <a:off x="3691339" y="1536535"/>
                <a:ext cx="3604591" cy="584775"/>
              </a:xfrm>
              <a:prstGeom prst="rect">
                <a:avLst/>
              </a:prstGeom>
              <a:noFill/>
            </p:spPr>
            <p:txBody>
              <a:bodyPr wrap="square" rtlCol="0">
                <a:spAutoFit/>
              </a:bodyPr>
              <a:lstStyle/>
              <a:p>
                <a:pPr algn="ctr"/>
                <a14:m>
                  <m:oMath xmlns:m="http://schemas.openxmlformats.org/officeDocument/2006/math">
                    <m:r>
                      <a:rPr lang="en-US" altLang="zh-CN" sz="3200" i="1" dirty="0" smtClean="0">
                        <a:solidFill>
                          <a:schemeClr val="bg2"/>
                        </a:solidFill>
                        <a:latin typeface="Cambria Math" panose="02040503050406030204" pitchFamily="18" charset="0"/>
                      </a:rPr>
                      <m:t>𝑂</m:t>
                    </m:r>
                    <m:d>
                      <m:dPr>
                        <m:ctrlPr>
                          <a:rPr lang="en-US" altLang="zh-CN" sz="3200" i="1" dirty="0" smtClean="0">
                            <a:solidFill>
                              <a:schemeClr val="bg2"/>
                            </a:solidFill>
                            <a:latin typeface="Cambria Math" panose="02040503050406030204" pitchFamily="18" charset="0"/>
                          </a:rPr>
                        </m:ctrlPr>
                      </m:dPr>
                      <m:e>
                        <m:sSup>
                          <m:sSupPr>
                            <m:ctrlPr>
                              <a:rPr lang="en-US" altLang="zh-CN" sz="3200" b="0" i="1" dirty="0" smtClean="0">
                                <a:solidFill>
                                  <a:schemeClr val="bg2"/>
                                </a:solidFill>
                                <a:latin typeface="Cambria Math" panose="02040503050406030204" pitchFamily="18" charset="0"/>
                              </a:rPr>
                            </m:ctrlPr>
                          </m:sSupPr>
                          <m:e>
                            <m:r>
                              <a:rPr lang="en-US" altLang="zh-CN" sz="3200" b="0" i="1" dirty="0" smtClean="0">
                                <a:solidFill>
                                  <a:schemeClr val="bg2"/>
                                </a:solidFill>
                                <a:latin typeface="Cambria Math" panose="02040503050406030204" pitchFamily="18" charset="0"/>
                              </a:rPr>
                              <m:t>|</m:t>
                            </m:r>
                            <m:r>
                              <a:rPr lang="en-US" altLang="zh-CN" sz="3200" i="1" dirty="0" smtClean="0">
                                <a:solidFill>
                                  <a:schemeClr val="bg2"/>
                                </a:solidFill>
                                <a:latin typeface="Cambria Math" panose="02040503050406030204" pitchFamily="18" charset="0"/>
                              </a:rPr>
                              <m:t>𝐶</m:t>
                            </m:r>
                            <m:r>
                              <a:rPr lang="en-US" altLang="zh-CN" sz="3200" b="0" i="1" dirty="0" smtClean="0">
                                <a:solidFill>
                                  <a:schemeClr val="bg2"/>
                                </a:solidFill>
                                <a:latin typeface="Cambria Math" panose="02040503050406030204" pitchFamily="18" charset="0"/>
                              </a:rPr>
                              <m:t>|</m:t>
                            </m:r>
                          </m:e>
                          <m:sup>
                            <m:r>
                              <a:rPr lang="en-US" altLang="zh-CN" sz="3200" b="0" i="1" dirty="0" smtClean="0">
                                <a:solidFill>
                                  <a:schemeClr val="bg2"/>
                                </a:solidFill>
                                <a:latin typeface="Cambria Math" panose="02040503050406030204" pitchFamily="18" charset="0"/>
                              </a:rPr>
                              <m:t>3</m:t>
                            </m:r>
                          </m:sup>
                        </m:sSup>
                      </m:e>
                    </m:d>
                    <m:r>
                      <a:rPr lang="zh-CN" altLang="en-US" sz="3200" b="0" i="1" dirty="0" smtClean="0">
                        <a:solidFill>
                          <a:schemeClr val="bg2"/>
                        </a:solidFill>
                        <a:latin typeface="Cambria Math" panose="02040503050406030204" pitchFamily="18" charset="0"/>
                      </a:rPr>
                      <m:t> </m:t>
                    </m:r>
                  </m:oMath>
                </a14:m>
                <a:r>
                  <a:rPr lang="en-US" altLang="zh-CN" sz="3200" dirty="0">
                    <a:solidFill>
                      <a:schemeClr val="bg2"/>
                    </a:solidFill>
                    <a:latin typeface="Arial" panose="020B0604020202020204" pitchFamily="34" charset="0"/>
                    <a:cs typeface="Arial" panose="020B0604020202020204" pitchFamily="34" charset="0"/>
                  </a:rPr>
                  <a:t>[GKR</a:t>
                </a:r>
                <a:r>
                  <a:rPr lang="zh-CN" altLang="en-US" sz="3200" dirty="0">
                    <a:solidFill>
                      <a:schemeClr val="bg2"/>
                    </a:solidFill>
                    <a:latin typeface="Arial" panose="020B0604020202020204" pitchFamily="34" charset="0"/>
                    <a:cs typeface="Arial" panose="020B0604020202020204" pitchFamily="34" charset="0"/>
                  </a:rPr>
                  <a:t> </a:t>
                </a:r>
                <a:r>
                  <a:rPr lang="en-US" altLang="zh-CN" sz="3200" dirty="0">
                    <a:solidFill>
                      <a:schemeClr val="bg2"/>
                    </a:solidFill>
                    <a:latin typeface="Arial" panose="020B0604020202020204" pitchFamily="34" charset="0"/>
                    <a:cs typeface="Arial" panose="020B0604020202020204" pitchFamily="34" charset="0"/>
                  </a:rPr>
                  <a:t>08]</a:t>
                </a:r>
                <a:r>
                  <a:rPr lang="zh-CN" altLang="en-US" sz="3200" dirty="0">
                    <a:solidFill>
                      <a:schemeClr val="bg2"/>
                    </a:solidFill>
                    <a:latin typeface="Arial" panose="020B0604020202020204" pitchFamily="34" charset="0"/>
                    <a:cs typeface="Arial" panose="020B0604020202020204" pitchFamily="34" charset="0"/>
                  </a:rPr>
                  <a:t> </a:t>
                </a:r>
                <a:endParaRPr lang="en-US" sz="3200" dirty="0">
                  <a:solidFill>
                    <a:schemeClr val="bg2"/>
                  </a:solidFill>
                  <a:latin typeface="Arial" panose="020B0604020202020204" pitchFamily="34" charset="0"/>
                  <a:cs typeface="Arial" panose="020B0604020202020204" pitchFamily="34" charset="0"/>
                </a:endParaRPr>
              </a:p>
            </p:txBody>
          </p:sp>
        </mc:Choice>
        <mc:Fallback xmlns="">
          <p:sp>
            <p:nvSpPr>
              <p:cNvPr id="26" name="TextBox 25">
                <a:extLst>
                  <a:ext uri="{FF2B5EF4-FFF2-40B4-BE49-F238E27FC236}">
                    <a16:creationId xmlns:a16="http://schemas.microsoft.com/office/drawing/2014/main" id="{8DDA7C36-4912-0CC2-E994-35B0F6001EF8}"/>
                  </a:ext>
                </a:extLst>
              </p:cNvPr>
              <p:cNvSpPr txBox="1">
                <a:spLocks noRot="1" noChangeAspect="1" noMove="1" noResize="1" noEditPoints="1" noAdjustHandles="1" noChangeArrowheads="1" noChangeShapeType="1" noTextEdit="1"/>
              </p:cNvSpPr>
              <p:nvPr/>
            </p:nvSpPr>
            <p:spPr>
              <a:xfrm>
                <a:off x="3691339" y="1536535"/>
                <a:ext cx="3604591" cy="584775"/>
              </a:xfrm>
              <a:prstGeom prst="rect">
                <a:avLst/>
              </a:prstGeom>
              <a:blipFill>
                <a:blip r:embed="rId11"/>
                <a:stretch>
                  <a:fillRect t="-12500" b="-29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5F80087-8474-85E8-0D07-407FA78B2562}"/>
                  </a:ext>
                </a:extLst>
              </p:cNvPr>
              <p:cNvSpPr txBox="1"/>
              <p:nvPr/>
            </p:nvSpPr>
            <p:spPr>
              <a:xfrm>
                <a:off x="3691338" y="2093975"/>
                <a:ext cx="4250260" cy="584775"/>
              </a:xfrm>
              <a:prstGeom prst="rect">
                <a:avLst/>
              </a:prstGeom>
              <a:noFill/>
            </p:spPr>
            <p:txBody>
              <a:bodyPr wrap="square" rtlCol="0">
                <a:spAutoFit/>
              </a:bodyPr>
              <a:lstStyle/>
              <a:p>
                <a:pPr algn="ctr"/>
                <a14:m>
                  <m:oMath xmlns:m="http://schemas.openxmlformats.org/officeDocument/2006/math">
                    <m:r>
                      <a:rPr lang="en-US" altLang="zh-CN" sz="3200" i="1" dirty="0" smtClean="0">
                        <a:solidFill>
                          <a:schemeClr val="bg2"/>
                        </a:solidFill>
                        <a:latin typeface="Cambria Math" panose="02040503050406030204" pitchFamily="18" charset="0"/>
                      </a:rPr>
                      <m:t>𝑂</m:t>
                    </m:r>
                    <m:d>
                      <m:dPr>
                        <m:ctrlPr>
                          <a:rPr lang="en-US" altLang="zh-CN" sz="3200" i="1" dirty="0" smtClean="0">
                            <a:solidFill>
                              <a:schemeClr val="bg2"/>
                            </a:solidFill>
                            <a:latin typeface="Cambria Math" panose="02040503050406030204" pitchFamily="18" charset="0"/>
                          </a:rPr>
                        </m:ctrlPr>
                      </m:dPr>
                      <m:e>
                        <m:d>
                          <m:dPr>
                            <m:begChr m:val="|"/>
                            <m:endChr m:val="|"/>
                            <m:ctrlPr>
                              <a:rPr lang="en-US" altLang="zh-CN" sz="3200" b="0" i="1" dirty="0" smtClean="0">
                                <a:solidFill>
                                  <a:schemeClr val="bg2"/>
                                </a:solidFill>
                                <a:latin typeface="Cambria Math" panose="02040503050406030204" pitchFamily="18" charset="0"/>
                              </a:rPr>
                            </m:ctrlPr>
                          </m:dPr>
                          <m:e>
                            <m:r>
                              <a:rPr lang="en-US" altLang="zh-CN" sz="3200" i="1" dirty="0" smtClean="0">
                                <a:solidFill>
                                  <a:schemeClr val="bg2"/>
                                </a:solidFill>
                                <a:latin typeface="Cambria Math" panose="02040503050406030204" pitchFamily="18" charset="0"/>
                              </a:rPr>
                              <m:t>𝐶</m:t>
                            </m:r>
                          </m:e>
                        </m:d>
                        <m:func>
                          <m:funcPr>
                            <m:ctrlPr>
                              <a:rPr lang="zh-CN" altLang="en-US" sz="3200" i="1" dirty="0" smtClean="0">
                                <a:solidFill>
                                  <a:schemeClr val="bg2"/>
                                </a:solidFill>
                                <a:latin typeface="Cambria Math" panose="02040503050406030204" pitchFamily="18" charset="0"/>
                              </a:rPr>
                            </m:ctrlPr>
                          </m:funcPr>
                          <m:fName>
                            <m:r>
                              <m:rPr>
                                <m:sty m:val="p"/>
                              </m:rPr>
                              <a:rPr lang="en-US" altLang="zh-CN" sz="3200" i="0" dirty="0" smtClean="0">
                                <a:solidFill>
                                  <a:schemeClr val="bg2"/>
                                </a:solidFill>
                                <a:latin typeface="Cambria Math" panose="02040503050406030204" pitchFamily="18" charset="0"/>
                              </a:rPr>
                              <m:t>lo</m:t>
                            </m:r>
                            <m:r>
                              <m:rPr>
                                <m:sty m:val="p"/>
                              </m:rPr>
                              <a:rPr lang="en-US" altLang="zh-CN" sz="3200" i="0" dirty="0">
                                <a:solidFill>
                                  <a:schemeClr val="bg2"/>
                                </a:solidFill>
                                <a:latin typeface="Cambria Math" panose="02040503050406030204" pitchFamily="18" charset="0"/>
                              </a:rPr>
                              <m:t>g</m:t>
                            </m:r>
                          </m:fName>
                          <m:e>
                            <m:r>
                              <a:rPr lang="en-US" altLang="zh-CN" sz="3200" b="0" i="1" dirty="0" smtClean="0">
                                <a:solidFill>
                                  <a:schemeClr val="bg2"/>
                                </a:solidFill>
                                <a:latin typeface="Cambria Math" panose="02040503050406030204" pitchFamily="18" charset="0"/>
                              </a:rPr>
                              <m:t>|</m:t>
                            </m:r>
                            <m:r>
                              <a:rPr lang="en-US" altLang="zh-CN" sz="3200" i="1" dirty="0" smtClean="0">
                                <a:solidFill>
                                  <a:schemeClr val="bg2"/>
                                </a:solidFill>
                                <a:latin typeface="Cambria Math" panose="02040503050406030204" pitchFamily="18" charset="0"/>
                              </a:rPr>
                              <m:t>𝐶</m:t>
                            </m:r>
                          </m:e>
                        </m:func>
                        <m:r>
                          <a:rPr lang="en-US" altLang="zh-CN" sz="3200" b="0" i="1" dirty="0" smtClean="0">
                            <a:solidFill>
                              <a:schemeClr val="bg2"/>
                            </a:solidFill>
                            <a:latin typeface="Cambria Math" panose="02040503050406030204" pitchFamily="18" charset="0"/>
                          </a:rPr>
                          <m:t>|</m:t>
                        </m:r>
                      </m:e>
                    </m:d>
                    <m:r>
                      <a:rPr lang="zh-CN" altLang="en-US" sz="3200" b="0" i="1" dirty="0" smtClean="0">
                        <a:solidFill>
                          <a:schemeClr val="bg2"/>
                        </a:solidFill>
                        <a:latin typeface="Cambria Math" panose="02040503050406030204" pitchFamily="18" charset="0"/>
                      </a:rPr>
                      <m:t> </m:t>
                    </m:r>
                  </m:oMath>
                </a14:m>
                <a:r>
                  <a:rPr lang="en-US" altLang="zh-CN" sz="3200" dirty="0">
                    <a:solidFill>
                      <a:schemeClr val="bg2"/>
                    </a:solidFill>
                    <a:latin typeface="Arial" panose="020B0604020202020204" pitchFamily="34" charset="0"/>
                    <a:cs typeface="Arial" panose="020B0604020202020204" pitchFamily="34" charset="0"/>
                  </a:rPr>
                  <a:t>[CMT</a:t>
                </a:r>
                <a:r>
                  <a:rPr lang="zh-CN" altLang="en-US" sz="3200" dirty="0">
                    <a:solidFill>
                      <a:schemeClr val="bg2"/>
                    </a:solidFill>
                    <a:latin typeface="Arial" panose="020B0604020202020204" pitchFamily="34" charset="0"/>
                    <a:cs typeface="Arial" panose="020B0604020202020204" pitchFamily="34" charset="0"/>
                  </a:rPr>
                  <a:t> </a:t>
                </a:r>
                <a:r>
                  <a:rPr lang="en-US" altLang="zh-CN" sz="3200" dirty="0">
                    <a:solidFill>
                      <a:schemeClr val="bg2"/>
                    </a:solidFill>
                    <a:latin typeface="Arial" panose="020B0604020202020204" pitchFamily="34" charset="0"/>
                    <a:cs typeface="Arial" panose="020B0604020202020204" pitchFamily="34" charset="0"/>
                  </a:rPr>
                  <a:t>12]</a:t>
                </a:r>
                <a:r>
                  <a:rPr lang="zh-CN" altLang="en-US" sz="3200" dirty="0">
                    <a:solidFill>
                      <a:schemeClr val="bg2"/>
                    </a:solidFill>
                    <a:latin typeface="Arial" panose="020B0604020202020204" pitchFamily="34" charset="0"/>
                    <a:cs typeface="Arial" panose="020B0604020202020204" pitchFamily="34" charset="0"/>
                  </a:rPr>
                  <a:t> </a:t>
                </a:r>
                <a:endParaRPr lang="en-US" sz="3200" dirty="0">
                  <a:solidFill>
                    <a:schemeClr val="bg2"/>
                  </a:solidFill>
                  <a:latin typeface="Arial" panose="020B0604020202020204" pitchFamily="34"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25F80087-8474-85E8-0D07-407FA78B2562}"/>
                  </a:ext>
                </a:extLst>
              </p:cNvPr>
              <p:cNvSpPr txBox="1">
                <a:spLocks noRot="1" noChangeAspect="1" noMove="1" noResize="1" noEditPoints="1" noAdjustHandles="1" noChangeArrowheads="1" noChangeShapeType="1" noTextEdit="1"/>
              </p:cNvSpPr>
              <p:nvPr/>
            </p:nvSpPr>
            <p:spPr>
              <a:xfrm>
                <a:off x="3691338" y="2093975"/>
                <a:ext cx="4250260" cy="584775"/>
              </a:xfrm>
              <a:prstGeom prst="rect">
                <a:avLst/>
              </a:prstGeom>
              <a:blipFill>
                <a:blip r:embed="rId12"/>
                <a:stretch>
                  <a:fillRect l="-2381" t="-12766" r="-4762" b="-31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30CA50F-CBEA-B817-E947-E5ECF19F1A23}"/>
                  </a:ext>
                </a:extLst>
              </p:cNvPr>
              <p:cNvSpPr txBox="1"/>
              <p:nvPr/>
            </p:nvSpPr>
            <p:spPr>
              <a:xfrm>
                <a:off x="7754815" y="3437550"/>
                <a:ext cx="4414549" cy="808619"/>
              </a:xfrm>
              <a:prstGeom prst="rect">
                <a:avLst/>
              </a:prstGeom>
              <a:noFill/>
            </p:spPr>
            <p:txBody>
              <a:bodyPr wrap="square" rtlCol="0">
                <a:spAutoFit/>
              </a:bodyPr>
              <a:lstStyle/>
              <a:p>
                <a:pPr algn="ctr"/>
                <a14:m>
                  <m:oMath xmlns:m="http://schemas.openxmlformats.org/officeDocument/2006/math">
                    <m:r>
                      <a:rPr lang="en-US" altLang="zh-CN" sz="3200" i="1" dirty="0" smtClean="0">
                        <a:solidFill>
                          <a:schemeClr val="bg2"/>
                        </a:solidFill>
                        <a:latin typeface="Cambria Math" panose="02040503050406030204" pitchFamily="18" charset="0"/>
                      </a:rPr>
                      <m:t>𝑂</m:t>
                    </m:r>
                    <m:r>
                      <a:rPr lang="en-US" altLang="zh-CN" sz="3200" i="1" dirty="0" smtClean="0">
                        <a:solidFill>
                          <a:schemeClr val="bg2"/>
                        </a:solidFill>
                        <a:latin typeface="Cambria Math" panose="02040503050406030204" pitchFamily="18" charset="0"/>
                      </a:rPr>
                      <m:t>(|</m:t>
                    </m:r>
                    <m:r>
                      <a:rPr lang="en-US" altLang="zh-CN" sz="3200" i="1" dirty="0" smtClean="0">
                        <a:solidFill>
                          <a:schemeClr val="bg2"/>
                        </a:solidFill>
                        <a:latin typeface="Cambria Math" panose="02040503050406030204" pitchFamily="18" charset="0"/>
                      </a:rPr>
                      <m:t>𝐶</m:t>
                    </m:r>
                    <m:r>
                      <a:rPr lang="en-US" altLang="zh-CN" sz="3200" b="0" i="1" dirty="0" smtClean="0">
                        <a:solidFill>
                          <a:schemeClr val="bg2"/>
                        </a:solidFill>
                        <a:latin typeface="Cambria Math" panose="02040503050406030204" pitchFamily="18" charset="0"/>
                      </a:rPr>
                      <m:t>|</m:t>
                    </m:r>
                    <m:r>
                      <a:rPr lang="zh-CN" altLang="en-US" sz="3200" i="1" dirty="0" smtClean="0">
                        <a:solidFill>
                          <a:schemeClr val="bg2"/>
                        </a:solidFill>
                        <a:latin typeface="Cambria Math" panose="02040503050406030204" pitchFamily="18" charset="0"/>
                      </a:rPr>
                      <m:t> </m:t>
                    </m:r>
                    <m:r>
                      <m:rPr>
                        <m:sty m:val="p"/>
                      </m:rPr>
                      <a:rPr lang="en-US" altLang="zh-CN" sz="3200" i="1" dirty="0" smtClean="0">
                        <a:solidFill>
                          <a:schemeClr val="bg2"/>
                        </a:solidFill>
                        <a:latin typeface="Cambria Math" panose="02040503050406030204" pitchFamily="18" charset="0"/>
                      </a:rPr>
                      <m:t>log</m:t>
                    </m:r>
                    <m:r>
                      <a:rPr lang="zh-CN" altLang="en-US" sz="3200" i="1" dirty="0" smtClean="0">
                        <a:solidFill>
                          <a:schemeClr val="bg2"/>
                        </a:solidFill>
                        <a:latin typeface="Cambria Math" panose="02040503050406030204" pitchFamily="18" charset="0"/>
                      </a:rPr>
                      <m:t>⁡</m:t>
                    </m:r>
                    <m:f>
                      <m:fPr>
                        <m:ctrlPr>
                          <a:rPr lang="en-US" altLang="zh-CN" sz="3200" i="1" dirty="0">
                            <a:solidFill>
                              <a:schemeClr val="bg2"/>
                            </a:solidFill>
                            <a:latin typeface="Cambria Math" panose="02040503050406030204" pitchFamily="18" charset="0"/>
                          </a:rPr>
                        </m:ctrlPr>
                      </m:fPr>
                      <m:num>
                        <m:r>
                          <a:rPr lang="en-US" altLang="zh-CN" sz="3200" b="0" i="1" dirty="0" smtClean="0">
                            <a:solidFill>
                              <a:schemeClr val="bg2"/>
                            </a:solidFill>
                            <a:latin typeface="Cambria Math" panose="02040503050406030204" pitchFamily="18" charset="0"/>
                          </a:rPr>
                          <m:t>|</m:t>
                        </m:r>
                        <m:r>
                          <a:rPr lang="en-US" altLang="zh-CN" sz="3200" i="1" dirty="0">
                            <a:solidFill>
                              <a:schemeClr val="bg2"/>
                            </a:solidFill>
                            <a:latin typeface="Cambria Math" panose="02040503050406030204" pitchFamily="18" charset="0"/>
                          </a:rPr>
                          <m:t>𝐶</m:t>
                        </m:r>
                        <m:r>
                          <a:rPr lang="en-US" altLang="zh-CN" sz="3200" b="0" i="1" dirty="0" smtClean="0">
                            <a:solidFill>
                              <a:schemeClr val="bg2"/>
                            </a:solidFill>
                            <a:latin typeface="Cambria Math" panose="02040503050406030204" pitchFamily="18" charset="0"/>
                          </a:rPr>
                          <m:t>|</m:t>
                        </m:r>
                      </m:num>
                      <m:den>
                        <m:r>
                          <a:rPr lang="en-US" altLang="zh-CN" sz="3200" i="1" dirty="0">
                            <a:solidFill>
                              <a:schemeClr val="bg2"/>
                            </a:solidFill>
                            <a:latin typeface="Cambria Math" panose="02040503050406030204" pitchFamily="18" charset="0"/>
                          </a:rPr>
                          <m:t>𝑁</m:t>
                        </m:r>
                      </m:den>
                    </m:f>
                    <m:r>
                      <a:rPr lang="en-US" altLang="zh-CN" sz="3200" i="1" dirty="0" smtClean="0">
                        <a:solidFill>
                          <a:schemeClr val="bg2"/>
                        </a:solidFill>
                        <a:latin typeface="Cambria Math" panose="02040503050406030204" pitchFamily="18" charset="0"/>
                      </a:rPr>
                      <m:t>)</m:t>
                    </m:r>
                  </m:oMath>
                </a14:m>
                <a:r>
                  <a:rPr lang="zh-CN" altLang="en-US" sz="3200" dirty="0">
                    <a:solidFill>
                      <a:schemeClr val="bg2"/>
                    </a:solidFill>
                    <a:latin typeface="Arial" panose="020B0604020202020204" pitchFamily="34" charset="0"/>
                    <a:cs typeface="Arial" panose="020B0604020202020204" pitchFamily="34" charset="0"/>
                  </a:rPr>
                  <a:t> </a:t>
                </a:r>
                <a:r>
                  <a:rPr lang="en-US" altLang="zh-CN" sz="3200" dirty="0">
                    <a:solidFill>
                      <a:schemeClr val="bg2"/>
                    </a:solidFill>
                    <a:latin typeface="Arial" panose="020B0604020202020204" pitchFamily="34" charset="0"/>
                    <a:cs typeface="Arial" panose="020B0604020202020204" pitchFamily="34" charset="0"/>
                  </a:rPr>
                  <a:t>[ZGK+</a:t>
                </a:r>
                <a:r>
                  <a:rPr lang="zh-CN" altLang="en-US" sz="3200" dirty="0">
                    <a:solidFill>
                      <a:schemeClr val="bg2"/>
                    </a:solidFill>
                    <a:latin typeface="Arial" panose="020B0604020202020204" pitchFamily="34" charset="0"/>
                    <a:cs typeface="Arial" panose="020B0604020202020204" pitchFamily="34" charset="0"/>
                  </a:rPr>
                  <a:t> </a:t>
                </a:r>
                <a:r>
                  <a:rPr lang="en-US" altLang="zh-CN" sz="3200" dirty="0">
                    <a:solidFill>
                      <a:schemeClr val="bg2"/>
                    </a:solidFill>
                    <a:latin typeface="Arial" panose="020B0604020202020204" pitchFamily="34" charset="0"/>
                    <a:cs typeface="Arial" panose="020B0604020202020204" pitchFamily="34" charset="0"/>
                  </a:rPr>
                  <a:t>18]</a:t>
                </a:r>
                <a:r>
                  <a:rPr lang="zh-CN" altLang="en-US" sz="3200" dirty="0">
                    <a:solidFill>
                      <a:schemeClr val="bg2"/>
                    </a:solidFill>
                    <a:latin typeface="Arial" panose="020B0604020202020204" pitchFamily="34" charset="0"/>
                    <a:cs typeface="Arial" panose="020B0604020202020204" pitchFamily="34" charset="0"/>
                  </a:rPr>
                  <a:t> </a:t>
                </a:r>
                <a:endParaRPr lang="en-US" sz="3200" dirty="0">
                  <a:solidFill>
                    <a:schemeClr val="bg2"/>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C30CA50F-CBEA-B817-E947-E5ECF19F1A23}"/>
                  </a:ext>
                </a:extLst>
              </p:cNvPr>
              <p:cNvSpPr txBox="1">
                <a:spLocks noRot="1" noChangeAspect="1" noMove="1" noResize="1" noEditPoints="1" noAdjustHandles="1" noChangeArrowheads="1" noChangeShapeType="1" noTextEdit="1"/>
              </p:cNvSpPr>
              <p:nvPr/>
            </p:nvSpPr>
            <p:spPr>
              <a:xfrm>
                <a:off x="7754815" y="3437550"/>
                <a:ext cx="4414549" cy="808619"/>
              </a:xfrm>
              <a:prstGeom prst="rect">
                <a:avLst/>
              </a:prstGeom>
              <a:blipFill>
                <a:blip r:embed="rId13"/>
                <a:stretch>
                  <a:fillRect l="-573" r="-2865"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E12FD89-C59D-17DB-4E76-7D17938EE29E}"/>
                  </a:ext>
                </a:extLst>
              </p:cNvPr>
              <p:cNvSpPr txBox="1"/>
              <p:nvPr/>
            </p:nvSpPr>
            <p:spPr>
              <a:xfrm>
                <a:off x="3061725" y="4229370"/>
                <a:ext cx="5380842" cy="808619"/>
              </a:xfrm>
              <a:prstGeom prst="rect">
                <a:avLst/>
              </a:prstGeom>
              <a:noFill/>
            </p:spPr>
            <p:txBody>
              <a:bodyPr wrap="square" rtlCol="0">
                <a:spAutoFit/>
              </a:bodyPr>
              <a:lstStyle/>
              <a:p>
                <a:pPr algn="ctr"/>
                <a14:m>
                  <m:oMath xmlns:m="http://schemas.openxmlformats.org/officeDocument/2006/math">
                    <m:r>
                      <a:rPr lang="en-US" altLang="zh-CN" sz="3200" i="1" dirty="0" smtClean="0">
                        <a:solidFill>
                          <a:schemeClr val="bg2"/>
                        </a:solidFill>
                        <a:latin typeface="Cambria Math" panose="02040503050406030204" pitchFamily="18" charset="0"/>
                      </a:rPr>
                      <m:t>𝑂</m:t>
                    </m:r>
                    <m:r>
                      <a:rPr lang="en-US" altLang="zh-CN" sz="3200" i="1" dirty="0" smtClean="0">
                        <a:solidFill>
                          <a:schemeClr val="bg2"/>
                        </a:solidFill>
                        <a:latin typeface="Cambria Math" panose="02040503050406030204" pitchFamily="18" charset="0"/>
                      </a:rPr>
                      <m:t>(|</m:t>
                    </m:r>
                    <m:r>
                      <a:rPr lang="en-US" altLang="zh-CN" sz="3200" i="1" dirty="0" smtClean="0">
                        <a:solidFill>
                          <a:schemeClr val="bg2"/>
                        </a:solidFill>
                        <a:latin typeface="Cambria Math" panose="02040503050406030204" pitchFamily="18" charset="0"/>
                      </a:rPr>
                      <m:t>𝐶</m:t>
                    </m:r>
                    <m:r>
                      <a:rPr lang="en-US" altLang="zh-CN" sz="3200" b="0" i="1" dirty="0" smtClean="0">
                        <a:solidFill>
                          <a:schemeClr val="bg2"/>
                        </a:solidFill>
                        <a:latin typeface="Cambria Math" panose="02040503050406030204" pitchFamily="18" charset="0"/>
                      </a:rPr>
                      <m:t>|</m:t>
                    </m:r>
                    <m:r>
                      <a:rPr lang="zh-CN" altLang="en-US" sz="3200" i="1" dirty="0" smtClean="0">
                        <a:solidFill>
                          <a:schemeClr val="bg2"/>
                        </a:solidFill>
                        <a:latin typeface="Cambria Math" panose="02040503050406030204" pitchFamily="18" charset="0"/>
                      </a:rPr>
                      <m:t> </m:t>
                    </m:r>
                    <m:r>
                      <a:rPr lang="en-US" altLang="zh-CN" sz="3200" i="1" dirty="0" smtClean="0">
                        <a:solidFill>
                          <a:schemeClr val="bg2"/>
                        </a:solidFill>
                        <a:latin typeface="Cambria Math" panose="02040503050406030204" pitchFamily="18" charset="0"/>
                      </a:rPr>
                      <m:t>+</m:t>
                    </m:r>
                    <m:f>
                      <m:fPr>
                        <m:ctrlPr>
                          <a:rPr lang="en-US" altLang="zh-CN" sz="3200" i="1" dirty="0">
                            <a:solidFill>
                              <a:schemeClr val="bg2"/>
                            </a:solidFill>
                            <a:latin typeface="Cambria Math" panose="02040503050406030204" pitchFamily="18" charset="0"/>
                          </a:rPr>
                        </m:ctrlPr>
                      </m:fPr>
                      <m:num>
                        <m:r>
                          <a:rPr lang="en-US" altLang="zh-CN" sz="3200" b="0" i="1" dirty="0" smtClean="0">
                            <a:solidFill>
                              <a:schemeClr val="bg2"/>
                            </a:solidFill>
                            <a:latin typeface="Cambria Math" panose="02040503050406030204" pitchFamily="18" charset="0"/>
                          </a:rPr>
                          <m:t>|</m:t>
                        </m:r>
                        <m:r>
                          <a:rPr lang="en-US" altLang="zh-CN" sz="3200" i="1" dirty="0">
                            <a:solidFill>
                              <a:schemeClr val="bg2"/>
                            </a:solidFill>
                            <a:latin typeface="Cambria Math" panose="02040503050406030204" pitchFamily="18" charset="0"/>
                          </a:rPr>
                          <m:t>𝐶</m:t>
                        </m:r>
                        <m:r>
                          <a:rPr lang="en-US" altLang="zh-CN" sz="3200" b="0" i="1" dirty="0" smtClean="0">
                            <a:solidFill>
                              <a:schemeClr val="bg2"/>
                            </a:solidFill>
                            <a:latin typeface="Cambria Math" panose="02040503050406030204" pitchFamily="18" charset="0"/>
                          </a:rPr>
                          <m:t>|</m:t>
                        </m:r>
                      </m:num>
                      <m:den>
                        <m:r>
                          <a:rPr lang="en-US" altLang="zh-CN" sz="3200" i="1" dirty="0">
                            <a:solidFill>
                              <a:schemeClr val="bg2"/>
                            </a:solidFill>
                            <a:latin typeface="Cambria Math" panose="02040503050406030204" pitchFamily="18" charset="0"/>
                          </a:rPr>
                          <m:t>𝑁</m:t>
                        </m:r>
                      </m:den>
                    </m:f>
                    <m:r>
                      <m:rPr>
                        <m:sty m:val="p"/>
                      </m:rPr>
                      <a:rPr lang="en-US" altLang="zh-CN" sz="3200" i="1" dirty="0" err="1" smtClean="0">
                        <a:solidFill>
                          <a:schemeClr val="bg2"/>
                        </a:solidFill>
                        <a:latin typeface="Cambria Math" panose="02040503050406030204" pitchFamily="18" charset="0"/>
                      </a:rPr>
                      <m:t>log</m:t>
                    </m:r>
                    <m:r>
                      <a:rPr lang="zh-CN" altLang="en-US" sz="3200" i="1" dirty="0" smtClean="0">
                        <a:solidFill>
                          <a:schemeClr val="bg2"/>
                        </a:solidFill>
                        <a:latin typeface="Cambria Math" panose="02040503050406030204" pitchFamily="18" charset="0"/>
                      </a:rPr>
                      <m:t>⁡</m:t>
                    </m:r>
                    <m:f>
                      <m:fPr>
                        <m:ctrlPr>
                          <a:rPr lang="en-US" altLang="zh-CN" sz="3200" i="1" dirty="0">
                            <a:solidFill>
                              <a:schemeClr val="bg2"/>
                            </a:solidFill>
                            <a:latin typeface="Cambria Math" panose="02040503050406030204" pitchFamily="18" charset="0"/>
                          </a:rPr>
                        </m:ctrlPr>
                      </m:fPr>
                      <m:num>
                        <m:r>
                          <a:rPr lang="en-US" altLang="zh-CN" sz="3200" b="0" i="1" dirty="0" smtClean="0">
                            <a:solidFill>
                              <a:schemeClr val="bg2"/>
                            </a:solidFill>
                            <a:latin typeface="Cambria Math" panose="02040503050406030204" pitchFamily="18" charset="0"/>
                          </a:rPr>
                          <m:t>|</m:t>
                        </m:r>
                        <m:r>
                          <a:rPr lang="en-US" altLang="zh-CN" sz="3200" i="1" dirty="0">
                            <a:solidFill>
                              <a:schemeClr val="bg2"/>
                            </a:solidFill>
                            <a:latin typeface="Cambria Math" panose="02040503050406030204" pitchFamily="18" charset="0"/>
                          </a:rPr>
                          <m:t>𝐶</m:t>
                        </m:r>
                        <m:r>
                          <a:rPr lang="en-US" altLang="zh-CN" sz="3200" b="0" i="1" dirty="0" smtClean="0">
                            <a:solidFill>
                              <a:schemeClr val="bg2"/>
                            </a:solidFill>
                            <a:latin typeface="Cambria Math" panose="02040503050406030204" pitchFamily="18" charset="0"/>
                          </a:rPr>
                          <m:t>|</m:t>
                        </m:r>
                      </m:num>
                      <m:den>
                        <m:r>
                          <a:rPr lang="en-US" altLang="zh-CN" sz="3200" i="1" dirty="0">
                            <a:solidFill>
                              <a:schemeClr val="bg2"/>
                            </a:solidFill>
                            <a:latin typeface="Cambria Math" panose="02040503050406030204" pitchFamily="18" charset="0"/>
                          </a:rPr>
                          <m:t>𝑁</m:t>
                        </m:r>
                      </m:den>
                    </m:f>
                    <m:r>
                      <a:rPr lang="en-US" altLang="zh-CN" sz="3200" i="1" dirty="0" smtClean="0">
                        <a:solidFill>
                          <a:schemeClr val="bg2"/>
                        </a:solidFill>
                        <a:latin typeface="Cambria Math" panose="02040503050406030204" pitchFamily="18" charset="0"/>
                      </a:rPr>
                      <m:t>)</m:t>
                    </m:r>
                    <m:r>
                      <a:rPr lang="zh-CN" altLang="en-US" sz="3200" i="1" dirty="0" smtClean="0">
                        <a:solidFill>
                          <a:schemeClr val="bg2"/>
                        </a:solidFill>
                        <a:latin typeface="Cambria Math" panose="02040503050406030204" pitchFamily="18" charset="0"/>
                      </a:rPr>
                      <m:t> </m:t>
                    </m:r>
                  </m:oMath>
                </a14:m>
                <a:r>
                  <a:rPr lang="en-US" altLang="zh-CN" sz="3200" dirty="0">
                    <a:solidFill>
                      <a:schemeClr val="bg2"/>
                    </a:solidFill>
                    <a:latin typeface="Arial" panose="020B0604020202020204" pitchFamily="34" charset="0"/>
                    <a:cs typeface="Arial" panose="020B0604020202020204" pitchFamily="34" charset="0"/>
                  </a:rPr>
                  <a:t>[WJB+</a:t>
                </a:r>
                <a:r>
                  <a:rPr lang="zh-CN" altLang="en-US" sz="3200" dirty="0">
                    <a:solidFill>
                      <a:schemeClr val="bg2"/>
                    </a:solidFill>
                    <a:latin typeface="Arial" panose="020B0604020202020204" pitchFamily="34" charset="0"/>
                    <a:cs typeface="Arial" panose="020B0604020202020204" pitchFamily="34" charset="0"/>
                  </a:rPr>
                  <a:t> </a:t>
                </a:r>
                <a:r>
                  <a:rPr lang="en-US" altLang="zh-CN" sz="3200" dirty="0">
                    <a:solidFill>
                      <a:schemeClr val="bg2"/>
                    </a:solidFill>
                    <a:latin typeface="Arial" panose="020B0604020202020204" pitchFamily="34" charset="0"/>
                    <a:cs typeface="Arial" panose="020B0604020202020204" pitchFamily="34" charset="0"/>
                  </a:rPr>
                  <a:t>17]</a:t>
                </a:r>
                <a:r>
                  <a:rPr lang="zh-CN" altLang="en-US" sz="3200" dirty="0">
                    <a:solidFill>
                      <a:schemeClr val="bg2"/>
                    </a:solidFill>
                    <a:latin typeface="Arial" panose="020B0604020202020204" pitchFamily="34" charset="0"/>
                    <a:cs typeface="Arial" panose="020B0604020202020204" pitchFamily="34" charset="0"/>
                  </a:rPr>
                  <a:t> </a:t>
                </a:r>
                <a:endParaRPr lang="en-US" sz="3200" dirty="0">
                  <a:solidFill>
                    <a:schemeClr val="bg2"/>
                  </a:solidFill>
                  <a:latin typeface="Arial" panose="020B060402020202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FE12FD89-C59D-17DB-4E76-7D17938EE29E}"/>
                  </a:ext>
                </a:extLst>
              </p:cNvPr>
              <p:cNvSpPr txBox="1">
                <a:spLocks noRot="1" noChangeAspect="1" noMove="1" noResize="1" noEditPoints="1" noAdjustHandles="1" noChangeArrowheads="1" noChangeShapeType="1" noTextEdit="1"/>
              </p:cNvSpPr>
              <p:nvPr/>
            </p:nvSpPr>
            <p:spPr>
              <a:xfrm>
                <a:off x="3061725" y="4229370"/>
                <a:ext cx="5380842" cy="808619"/>
              </a:xfrm>
              <a:prstGeom prst="rect">
                <a:avLst/>
              </a:prstGeom>
              <a:blipFill>
                <a:blip r:embed="rId14"/>
                <a:stretch>
                  <a:fillRect r="-2118" b="-9375"/>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4D254D27-168D-8872-CC96-9298C84ED1A1}"/>
              </a:ext>
            </a:extLst>
          </p:cNvPr>
          <p:cNvSpPr txBox="1"/>
          <p:nvPr/>
        </p:nvSpPr>
        <p:spPr>
          <a:xfrm>
            <a:off x="-139150" y="2899820"/>
            <a:ext cx="3604591" cy="492443"/>
          </a:xfrm>
          <a:prstGeom prst="rect">
            <a:avLst/>
          </a:prstGeom>
          <a:noFill/>
        </p:spPr>
        <p:txBody>
          <a:bodyPr wrap="square" rtlCol="0">
            <a:spAutoFit/>
          </a:bodyPr>
          <a:lstStyle/>
          <a:p>
            <a:pPr algn="ctr"/>
            <a:r>
              <a:rPr lang="en-US" altLang="zh-CN" sz="2600" dirty="0">
                <a:solidFill>
                  <a:schemeClr val="bg2"/>
                </a:solidFill>
                <a:latin typeface="Arial" panose="020B0604020202020204" pitchFamily="34" charset="0"/>
                <a:cs typeface="Arial" panose="020B0604020202020204" pitchFamily="34" charset="0"/>
              </a:rPr>
              <a:t>Regular</a:t>
            </a:r>
            <a:r>
              <a:rPr lang="zh-CN" altLang="en-US" sz="2600" dirty="0">
                <a:solidFill>
                  <a:schemeClr val="bg2"/>
                </a:solidFill>
                <a:latin typeface="Arial" panose="020B0604020202020204" pitchFamily="34" charset="0"/>
                <a:cs typeface="Arial" panose="020B0604020202020204" pitchFamily="34" charset="0"/>
              </a:rPr>
              <a:t> </a:t>
            </a:r>
            <a:r>
              <a:rPr lang="en-US" altLang="zh-CN" sz="2600" dirty="0">
                <a:solidFill>
                  <a:schemeClr val="bg2"/>
                </a:solidFill>
                <a:latin typeface="Arial" panose="020B0604020202020204" pitchFamily="34" charset="0"/>
                <a:cs typeface="Arial" panose="020B0604020202020204" pitchFamily="34" charset="0"/>
              </a:rPr>
              <a:t>circuits</a:t>
            </a:r>
            <a:endParaRPr lang="en-US" sz="2600" dirty="0">
              <a:solidFill>
                <a:schemeClr val="bg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931DD4F-DAFC-06DB-F2BD-78D47319EAD5}"/>
                  </a:ext>
                </a:extLst>
              </p:cNvPr>
              <p:cNvSpPr txBox="1"/>
              <p:nvPr/>
            </p:nvSpPr>
            <p:spPr>
              <a:xfrm>
                <a:off x="-139151" y="3380100"/>
                <a:ext cx="3604591" cy="584775"/>
              </a:xfrm>
              <a:prstGeom prst="rect">
                <a:avLst/>
              </a:prstGeom>
              <a:noFill/>
            </p:spPr>
            <p:txBody>
              <a:bodyPr wrap="square" rtlCol="0">
                <a:spAutoFit/>
              </a:bodyPr>
              <a:lstStyle/>
              <a:p>
                <a:pPr algn="ctr"/>
                <a14:m>
                  <m:oMath xmlns:m="http://schemas.openxmlformats.org/officeDocument/2006/math">
                    <m:r>
                      <a:rPr lang="en-US" altLang="zh-CN" sz="3200" i="1" dirty="0" smtClean="0">
                        <a:solidFill>
                          <a:schemeClr val="bg2"/>
                        </a:solidFill>
                        <a:latin typeface="Cambria Math" panose="02040503050406030204" pitchFamily="18" charset="0"/>
                      </a:rPr>
                      <m:t>𝑂</m:t>
                    </m:r>
                    <m:r>
                      <a:rPr lang="en-US" altLang="zh-CN" sz="3200" i="1" dirty="0" smtClean="0">
                        <a:solidFill>
                          <a:schemeClr val="bg2"/>
                        </a:solidFill>
                        <a:latin typeface="Cambria Math" panose="02040503050406030204" pitchFamily="18" charset="0"/>
                      </a:rPr>
                      <m:t>(|</m:t>
                    </m:r>
                    <m:r>
                      <a:rPr lang="en-US" altLang="zh-CN" sz="3200" i="1" dirty="0" smtClean="0">
                        <a:solidFill>
                          <a:schemeClr val="bg2"/>
                        </a:solidFill>
                        <a:latin typeface="Cambria Math" panose="02040503050406030204" pitchFamily="18" charset="0"/>
                      </a:rPr>
                      <m:t>𝐶</m:t>
                    </m:r>
                    <m:r>
                      <a:rPr lang="en-US" altLang="zh-CN" sz="3200" b="0" i="1" dirty="0" smtClean="0">
                        <a:solidFill>
                          <a:schemeClr val="bg2"/>
                        </a:solidFill>
                        <a:latin typeface="Cambria Math" panose="02040503050406030204" pitchFamily="18" charset="0"/>
                      </a:rPr>
                      <m:t>|</m:t>
                    </m:r>
                    <m:r>
                      <a:rPr lang="en-US" altLang="zh-CN" sz="3200" i="1" dirty="0" smtClean="0">
                        <a:solidFill>
                          <a:schemeClr val="bg2"/>
                        </a:solidFill>
                        <a:latin typeface="Cambria Math" panose="02040503050406030204" pitchFamily="18" charset="0"/>
                      </a:rPr>
                      <m:t>)</m:t>
                    </m:r>
                  </m:oMath>
                </a14:m>
                <a:r>
                  <a:rPr lang="zh-CN" altLang="en-US" sz="3200" dirty="0">
                    <a:solidFill>
                      <a:schemeClr val="bg2"/>
                    </a:solidFill>
                    <a:latin typeface="Arial" panose="020B0604020202020204" pitchFamily="34" charset="0"/>
                    <a:cs typeface="Arial" panose="020B0604020202020204" pitchFamily="34" charset="0"/>
                  </a:rPr>
                  <a:t> </a:t>
                </a:r>
                <a:r>
                  <a:rPr lang="en-US" altLang="zh-CN" sz="3200" dirty="0">
                    <a:solidFill>
                      <a:schemeClr val="bg2"/>
                    </a:solidFill>
                    <a:latin typeface="Arial" panose="020B0604020202020204" pitchFamily="34" charset="0"/>
                    <a:cs typeface="Arial" panose="020B0604020202020204" pitchFamily="34" charset="0"/>
                  </a:rPr>
                  <a:t>[T</a:t>
                </a:r>
                <a:r>
                  <a:rPr lang="zh-CN" altLang="en-US" sz="3200" dirty="0">
                    <a:solidFill>
                      <a:schemeClr val="bg2"/>
                    </a:solidFill>
                    <a:latin typeface="Arial" panose="020B0604020202020204" pitchFamily="34" charset="0"/>
                    <a:cs typeface="Arial" panose="020B0604020202020204" pitchFamily="34" charset="0"/>
                  </a:rPr>
                  <a:t> </a:t>
                </a:r>
                <a:r>
                  <a:rPr lang="en-US" altLang="zh-CN" sz="3200" dirty="0">
                    <a:solidFill>
                      <a:schemeClr val="bg2"/>
                    </a:solidFill>
                    <a:latin typeface="Arial" panose="020B0604020202020204" pitchFamily="34" charset="0"/>
                    <a:cs typeface="Arial" panose="020B0604020202020204" pitchFamily="34" charset="0"/>
                  </a:rPr>
                  <a:t>13]</a:t>
                </a:r>
                <a:r>
                  <a:rPr lang="zh-CN" altLang="en-US" sz="3200" dirty="0">
                    <a:solidFill>
                      <a:schemeClr val="bg2"/>
                    </a:solidFill>
                    <a:latin typeface="Arial" panose="020B0604020202020204" pitchFamily="34" charset="0"/>
                    <a:cs typeface="Arial" panose="020B0604020202020204" pitchFamily="34" charset="0"/>
                  </a:rPr>
                  <a:t> </a:t>
                </a:r>
                <a:endParaRPr lang="en-US" sz="3200" dirty="0">
                  <a:solidFill>
                    <a:schemeClr val="bg2"/>
                  </a:solidFill>
                  <a:latin typeface="Arial" panose="020B0604020202020204" pitchFamily="34" charset="0"/>
                  <a:cs typeface="Arial" panose="020B0604020202020204" pitchFamily="34" charset="0"/>
                </a:endParaRPr>
              </a:p>
            </p:txBody>
          </p:sp>
        </mc:Choice>
        <mc:Fallback xmlns="">
          <p:sp>
            <p:nvSpPr>
              <p:cNvPr id="31" name="TextBox 30">
                <a:extLst>
                  <a:ext uri="{FF2B5EF4-FFF2-40B4-BE49-F238E27FC236}">
                    <a16:creationId xmlns:a16="http://schemas.microsoft.com/office/drawing/2014/main" id="{5931DD4F-DAFC-06DB-F2BD-78D47319EAD5}"/>
                  </a:ext>
                </a:extLst>
              </p:cNvPr>
              <p:cNvSpPr txBox="1">
                <a:spLocks noRot="1" noChangeAspect="1" noMove="1" noResize="1" noEditPoints="1" noAdjustHandles="1" noChangeArrowheads="1" noChangeShapeType="1" noTextEdit="1"/>
              </p:cNvSpPr>
              <p:nvPr/>
            </p:nvSpPr>
            <p:spPr>
              <a:xfrm>
                <a:off x="-139151" y="3380100"/>
                <a:ext cx="3604591" cy="584775"/>
              </a:xfrm>
              <a:prstGeom prst="rect">
                <a:avLst/>
              </a:prstGeom>
              <a:blipFill>
                <a:blip r:embed="rId15"/>
                <a:stretch>
                  <a:fillRect t="-10638" b="-31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A20B438-B83F-E455-79C1-68507258C3AB}"/>
                  </a:ext>
                </a:extLst>
              </p:cNvPr>
              <p:cNvSpPr txBox="1"/>
              <p:nvPr/>
            </p:nvSpPr>
            <p:spPr>
              <a:xfrm>
                <a:off x="3514109" y="3399184"/>
                <a:ext cx="3604591" cy="808619"/>
              </a:xfrm>
              <a:prstGeom prst="rect">
                <a:avLst/>
              </a:prstGeom>
              <a:noFill/>
            </p:spPr>
            <p:txBody>
              <a:bodyPr wrap="square" rtlCol="0">
                <a:spAutoFit/>
              </a:bodyPr>
              <a:lstStyle/>
              <a:p>
                <a:pPr algn="ctr"/>
                <a14:m>
                  <m:oMath xmlns:m="http://schemas.openxmlformats.org/officeDocument/2006/math">
                    <m:r>
                      <a:rPr lang="en-US" altLang="zh-CN" sz="3200" i="1" dirty="0" smtClean="0">
                        <a:solidFill>
                          <a:schemeClr val="bg2"/>
                        </a:solidFill>
                        <a:latin typeface="Cambria Math" panose="02040503050406030204" pitchFamily="18" charset="0"/>
                      </a:rPr>
                      <m:t>𝑂</m:t>
                    </m:r>
                    <m:r>
                      <a:rPr lang="en-US" altLang="zh-CN" sz="3200" i="1" dirty="0" smtClean="0">
                        <a:solidFill>
                          <a:schemeClr val="bg2"/>
                        </a:solidFill>
                        <a:latin typeface="Cambria Math" panose="02040503050406030204" pitchFamily="18" charset="0"/>
                      </a:rPr>
                      <m:t>(|</m:t>
                    </m:r>
                    <m:r>
                      <a:rPr lang="en-US" altLang="zh-CN" sz="3200" b="0" i="1" dirty="0" smtClean="0">
                        <a:solidFill>
                          <a:schemeClr val="bg2"/>
                        </a:solidFill>
                        <a:latin typeface="Cambria Math" panose="02040503050406030204" pitchFamily="18" charset="0"/>
                      </a:rPr>
                      <m:t>𝐶</m:t>
                    </m:r>
                    <m:r>
                      <a:rPr lang="en-US" altLang="zh-CN" sz="3200" b="0" i="1" dirty="0" smtClean="0">
                        <a:solidFill>
                          <a:schemeClr val="bg2"/>
                        </a:solidFill>
                        <a:latin typeface="Cambria Math" panose="02040503050406030204" pitchFamily="18" charset="0"/>
                      </a:rPr>
                      <m:t>|</m:t>
                    </m:r>
                    <m:func>
                      <m:funcPr>
                        <m:ctrlPr>
                          <a:rPr lang="zh-CN" altLang="en-US" sz="3200" i="1" dirty="0" smtClean="0">
                            <a:solidFill>
                              <a:schemeClr val="bg2"/>
                            </a:solidFill>
                            <a:latin typeface="Cambria Math" panose="02040503050406030204" pitchFamily="18" charset="0"/>
                          </a:rPr>
                        </m:ctrlPr>
                      </m:funcPr>
                      <m:fName>
                        <m:r>
                          <m:rPr>
                            <m:sty m:val="p"/>
                          </m:rPr>
                          <a:rPr lang="en-US" altLang="zh-CN" sz="3200" i="0" dirty="0" smtClean="0">
                            <a:solidFill>
                              <a:schemeClr val="bg2"/>
                            </a:solidFill>
                            <a:latin typeface="Cambria Math" panose="02040503050406030204" pitchFamily="18" charset="0"/>
                          </a:rPr>
                          <m:t>log</m:t>
                        </m:r>
                      </m:fName>
                      <m:e>
                        <m:f>
                          <m:fPr>
                            <m:ctrlPr>
                              <a:rPr lang="en-US" altLang="zh-CN" sz="3200" i="1" dirty="0" smtClean="0">
                                <a:solidFill>
                                  <a:schemeClr val="bg2"/>
                                </a:solidFill>
                                <a:latin typeface="Cambria Math" panose="02040503050406030204" pitchFamily="18" charset="0"/>
                              </a:rPr>
                            </m:ctrlPr>
                          </m:fPr>
                          <m:num>
                            <m:r>
                              <a:rPr lang="en-US" altLang="zh-CN" sz="3200" b="0" i="1" dirty="0" smtClean="0">
                                <a:solidFill>
                                  <a:schemeClr val="bg2"/>
                                </a:solidFill>
                                <a:latin typeface="Cambria Math" panose="02040503050406030204" pitchFamily="18" charset="0"/>
                              </a:rPr>
                              <m:t>|</m:t>
                            </m:r>
                            <m:r>
                              <a:rPr lang="en-US" altLang="zh-CN" sz="3200" b="0" i="1" dirty="0" smtClean="0">
                                <a:solidFill>
                                  <a:schemeClr val="bg2"/>
                                </a:solidFill>
                                <a:latin typeface="Cambria Math" panose="02040503050406030204" pitchFamily="18" charset="0"/>
                              </a:rPr>
                              <m:t>𝐶</m:t>
                            </m:r>
                            <m:r>
                              <a:rPr lang="en-US" altLang="zh-CN" sz="3200" b="0" i="1" dirty="0" smtClean="0">
                                <a:solidFill>
                                  <a:schemeClr val="bg2"/>
                                </a:solidFill>
                                <a:latin typeface="Cambria Math" panose="02040503050406030204" pitchFamily="18" charset="0"/>
                              </a:rPr>
                              <m:t>|</m:t>
                            </m:r>
                          </m:num>
                          <m:den>
                            <m:r>
                              <a:rPr lang="en-US" altLang="zh-CN" sz="3200" b="0" i="1" dirty="0" smtClean="0">
                                <a:solidFill>
                                  <a:schemeClr val="bg2"/>
                                </a:solidFill>
                                <a:latin typeface="Cambria Math" panose="02040503050406030204" pitchFamily="18" charset="0"/>
                              </a:rPr>
                              <m:t>𝑁</m:t>
                            </m:r>
                          </m:den>
                        </m:f>
                      </m:e>
                    </m:func>
                    <m:r>
                      <a:rPr lang="en-US" altLang="zh-CN" sz="3200" i="1" dirty="0" smtClean="0">
                        <a:solidFill>
                          <a:schemeClr val="bg2"/>
                        </a:solidFill>
                        <a:latin typeface="Cambria Math" panose="02040503050406030204" pitchFamily="18" charset="0"/>
                      </a:rPr>
                      <m:t>)</m:t>
                    </m:r>
                  </m:oMath>
                </a14:m>
                <a:r>
                  <a:rPr lang="zh-CN" altLang="en-US" sz="3200" dirty="0">
                    <a:solidFill>
                      <a:schemeClr val="bg2"/>
                    </a:solidFill>
                    <a:latin typeface="Arial" panose="020B0604020202020204" pitchFamily="34" charset="0"/>
                    <a:cs typeface="Arial" panose="020B0604020202020204" pitchFamily="34" charset="0"/>
                  </a:rPr>
                  <a:t> </a:t>
                </a:r>
                <a:r>
                  <a:rPr lang="en-US" altLang="zh-CN" sz="3200" dirty="0">
                    <a:solidFill>
                      <a:schemeClr val="bg2"/>
                    </a:solidFill>
                    <a:latin typeface="Arial" panose="020B0604020202020204" pitchFamily="34" charset="0"/>
                    <a:cs typeface="Arial" panose="020B0604020202020204" pitchFamily="34" charset="0"/>
                  </a:rPr>
                  <a:t>[T</a:t>
                </a:r>
                <a:r>
                  <a:rPr lang="zh-CN" altLang="en-US" sz="3200" dirty="0">
                    <a:solidFill>
                      <a:schemeClr val="bg2"/>
                    </a:solidFill>
                    <a:latin typeface="Arial" panose="020B0604020202020204" pitchFamily="34" charset="0"/>
                    <a:cs typeface="Arial" panose="020B0604020202020204" pitchFamily="34" charset="0"/>
                  </a:rPr>
                  <a:t> </a:t>
                </a:r>
                <a:r>
                  <a:rPr lang="en-US" altLang="zh-CN" sz="3200" dirty="0">
                    <a:solidFill>
                      <a:schemeClr val="bg2"/>
                    </a:solidFill>
                    <a:latin typeface="Arial" panose="020B0604020202020204" pitchFamily="34" charset="0"/>
                    <a:cs typeface="Arial" panose="020B0604020202020204" pitchFamily="34" charset="0"/>
                  </a:rPr>
                  <a:t>13]</a:t>
                </a:r>
                <a:r>
                  <a:rPr lang="zh-CN" altLang="en-US" sz="3200" dirty="0">
                    <a:solidFill>
                      <a:schemeClr val="bg2"/>
                    </a:solidFill>
                    <a:latin typeface="Arial" panose="020B0604020202020204" pitchFamily="34" charset="0"/>
                    <a:cs typeface="Arial" panose="020B0604020202020204" pitchFamily="34" charset="0"/>
                  </a:rPr>
                  <a:t> </a:t>
                </a:r>
                <a:endParaRPr lang="en-US" sz="3200" dirty="0">
                  <a:solidFill>
                    <a:schemeClr val="bg2"/>
                  </a:solidFill>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4A20B438-B83F-E455-79C1-68507258C3AB}"/>
                  </a:ext>
                </a:extLst>
              </p:cNvPr>
              <p:cNvSpPr txBox="1">
                <a:spLocks noRot="1" noChangeAspect="1" noMove="1" noResize="1" noEditPoints="1" noAdjustHandles="1" noChangeArrowheads="1" noChangeShapeType="1" noTextEdit="1"/>
              </p:cNvSpPr>
              <p:nvPr/>
            </p:nvSpPr>
            <p:spPr>
              <a:xfrm>
                <a:off x="3514109" y="3399184"/>
                <a:ext cx="3604591" cy="808619"/>
              </a:xfrm>
              <a:prstGeom prst="rect">
                <a:avLst/>
              </a:prstGeom>
              <a:blipFill>
                <a:blip r:embed="rId16"/>
                <a:stretch>
                  <a:fillRect r="-2807" b="-9231"/>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75879B29-BE6B-2679-782B-7A14D7A7EDA1}"/>
              </a:ext>
            </a:extLst>
          </p:cNvPr>
          <p:cNvSpPr txBox="1"/>
          <p:nvPr/>
        </p:nvSpPr>
        <p:spPr>
          <a:xfrm>
            <a:off x="3081603" y="2917070"/>
            <a:ext cx="4560560" cy="492443"/>
          </a:xfrm>
          <a:prstGeom prst="rect">
            <a:avLst/>
          </a:prstGeom>
          <a:noFill/>
        </p:spPr>
        <p:txBody>
          <a:bodyPr wrap="square" rtlCol="0">
            <a:spAutoFit/>
          </a:bodyPr>
          <a:lstStyle/>
          <a:p>
            <a:pPr algn="ctr"/>
            <a:r>
              <a:rPr lang="en-US" altLang="zh-CN" sz="2600" dirty="0">
                <a:solidFill>
                  <a:schemeClr val="bg2"/>
                </a:solidFill>
                <a:latin typeface="Arial" panose="020B0604020202020204" pitchFamily="34" charset="0"/>
                <a:cs typeface="Arial" panose="020B0604020202020204" pitchFamily="34" charset="0"/>
              </a:rPr>
              <a:t>Circuits with N same copies</a:t>
            </a:r>
            <a:endParaRPr lang="en-US" sz="2600" dirty="0">
              <a:solidFill>
                <a:schemeClr val="bg2"/>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4DB18D3-CAAD-5A9B-8F0B-D9AEBC57FBA4}"/>
              </a:ext>
            </a:extLst>
          </p:cNvPr>
          <p:cNvSpPr txBox="1"/>
          <p:nvPr/>
        </p:nvSpPr>
        <p:spPr>
          <a:xfrm>
            <a:off x="7418135" y="2944856"/>
            <a:ext cx="4912410" cy="492443"/>
          </a:xfrm>
          <a:prstGeom prst="rect">
            <a:avLst/>
          </a:prstGeom>
          <a:noFill/>
        </p:spPr>
        <p:txBody>
          <a:bodyPr wrap="square" rtlCol="0">
            <a:spAutoFit/>
          </a:bodyPr>
          <a:lstStyle/>
          <a:p>
            <a:pPr algn="ctr"/>
            <a:r>
              <a:rPr lang="en-US" altLang="zh-CN" sz="2600" dirty="0">
                <a:solidFill>
                  <a:schemeClr val="bg2"/>
                </a:solidFill>
                <a:latin typeface="Arial" panose="020B0604020202020204" pitchFamily="34" charset="0"/>
                <a:cs typeface="Arial" panose="020B0604020202020204" pitchFamily="34" charset="0"/>
              </a:rPr>
              <a:t>Circuits</a:t>
            </a:r>
            <a:r>
              <a:rPr lang="zh-CN" altLang="en-US" sz="2600" dirty="0">
                <a:solidFill>
                  <a:schemeClr val="bg2"/>
                </a:solidFill>
                <a:latin typeface="Arial" panose="020B0604020202020204" pitchFamily="34" charset="0"/>
                <a:cs typeface="Arial" panose="020B0604020202020204" pitchFamily="34" charset="0"/>
              </a:rPr>
              <a:t> </a:t>
            </a:r>
            <a:r>
              <a:rPr lang="en-US" altLang="zh-CN" sz="2600" dirty="0">
                <a:solidFill>
                  <a:schemeClr val="bg2"/>
                </a:solidFill>
                <a:latin typeface="Arial" panose="020B0604020202020204" pitchFamily="34" charset="0"/>
                <a:cs typeface="Arial" panose="020B0604020202020204" pitchFamily="34" charset="0"/>
              </a:rPr>
              <a:t>with</a:t>
            </a:r>
            <a:r>
              <a:rPr lang="zh-CN" altLang="en-US" sz="2600" dirty="0">
                <a:solidFill>
                  <a:schemeClr val="bg2"/>
                </a:solidFill>
                <a:latin typeface="Arial" panose="020B0604020202020204" pitchFamily="34" charset="0"/>
                <a:cs typeface="Arial" panose="020B0604020202020204" pitchFamily="34" charset="0"/>
              </a:rPr>
              <a:t> </a:t>
            </a:r>
            <a:r>
              <a:rPr lang="en-US" altLang="zh-CN" sz="2600" dirty="0">
                <a:solidFill>
                  <a:schemeClr val="bg2"/>
                </a:solidFill>
                <a:latin typeface="Arial" panose="020B0604020202020204" pitchFamily="34" charset="0"/>
                <a:cs typeface="Arial" panose="020B0604020202020204" pitchFamily="34" charset="0"/>
              </a:rPr>
              <a:t>N different</a:t>
            </a:r>
            <a:r>
              <a:rPr lang="zh-CN" altLang="en-US" sz="2600" dirty="0">
                <a:solidFill>
                  <a:schemeClr val="bg2"/>
                </a:solidFill>
                <a:latin typeface="Arial" panose="020B0604020202020204" pitchFamily="34" charset="0"/>
                <a:cs typeface="Arial" panose="020B0604020202020204" pitchFamily="34" charset="0"/>
              </a:rPr>
              <a:t> </a:t>
            </a:r>
            <a:r>
              <a:rPr lang="en-US" altLang="zh-CN" sz="2600" dirty="0">
                <a:solidFill>
                  <a:schemeClr val="bg2"/>
                </a:solidFill>
                <a:latin typeface="Arial" panose="020B0604020202020204" pitchFamily="34" charset="0"/>
                <a:cs typeface="Arial" panose="020B0604020202020204" pitchFamily="34" charset="0"/>
              </a:rPr>
              <a:t>copies</a:t>
            </a:r>
            <a:endParaRPr lang="en-US" sz="2600"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118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1C5A7-8007-8059-453B-6949BC51FAD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Technical overview</a:t>
            </a:r>
          </a:p>
        </p:txBody>
      </p:sp>
      <p:sp>
        <p:nvSpPr>
          <p:cNvPr id="4" name="Slide Number Placeholder 2">
            <a:extLst>
              <a:ext uri="{FF2B5EF4-FFF2-40B4-BE49-F238E27FC236}">
                <a16:creationId xmlns:a16="http://schemas.microsoft.com/office/drawing/2014/main" id="{82C51F95-FB10-1EA7-835A-8A6667760D28}"/>
              </a:ext>
            </a:extLst>
          </p:cNvPr>
          <p:cNvSpPr>
            <a:spLocks noGrp="1"/>
          </p:cNvSpPr>
          <p:nvPr>
            <p:ph type="sldNum" sz="quarter" idx="12"/>
          </p:nvPr>
        </p:nvSpPr>
        <p:spPr>
          <a:xfrm>
            <a:off x="8610600" y="6356350"/>
            <a:ext cx="2743200" cy="365125"/>
          </a:xfrm>
        </p:spPr>
        <p:txBody>
          <a:bodyPr/>
          <a:lstStyle/>
          <a:p>
            <a:fld id="{925B9A89-1D3B-7042-A946-06694786D8F6}" type="slidenum">
              <a:rPr lang="en-US" smtClean="0">
                <a:latin typeface="Arial" panose="020B0604020202020204" pitchFamily="34" charset="0"/>
                <a:cs typeface="Arial" panose="020B0604020202020204" pitchFamily="34" charset="0"/>
              </a:rPr>
              <a:t>26</a:t>
            </a:fld>
            <a:endParaRPr 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B99DED4-EFD9-3F46-A21B-AA6CF0E5134D}"/>
                  </a:ext>
                </a:extLst>
              </p:cNvPr>
              <p:cNvSpPr txBox="1"/>
              <p:nvPr/>
            </p:nvSpPr>
            <p:spPr>
              <a:xfrm>
                <a:off x="3811900" y="1494652"/>
                <a:ext cx="6583384" cy="1208601"/>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𝑉</m:t>
                          </m:r>
                        </m:e>
                        <m:sub>
                          <m:r>
                            <a:rPr lang="en-US" altLang="zh-CN" sz="2800" i="1">
                              <a:latin typeface="Cambria Math" panose="02040503050406030204" pitchFamily="18" charset="0"/>
                            </a:rPr>
                            <m:t>𝑖</m:t>
                          </m:r>
                        </m:sub>
                      </m:sSub>
                      <m:d>
                        <m:dPr>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𝑟</m:t>
                              </m:r>
                            </m:e>
                            <m:sub>
                              <m:r>
                                <a:rPr lang="en-US" altLang="zh-CN" sz="2800" b="0" i="1" smtClean="0">
                                  <a:latin typeface="Cambria Math" panose="02040503050406030204" pitchFamily="18" charset="0"/>
                                </a:rPr>
                                <m:t>𝑖</m:t>
                              </m:r>
                            </m:sub>
                          </m:sSub>
                        </m:e>
                      </m:d>
                      <m:r>
                        <a:rPr lang="en-US" altLang="zh-CN" sz="2800" b="0" i="1" smtClean="0">
                          <a:latin typeface="Cambria Math" panose="02040503050406030204" pitchFamily="18" charset="0"/>
                        </a:rPr>
                        <m:t>=</m:t>
                      </m:r>
                      <m:nary>
                        <m:naryPr>
                          <m:chr m:val="∑"/>
                          <m:supHide m:val="on"/>
                          <m:ctrlPr>
                            <a:rPr lang="en-US" altLang="zh-CN" sz="2800" i="1">
                              <a:latin typeface="Cambria Math" panose="02040503050406030204" pitchFamily="18" charset="0"/>
                            </a:rPr>
                          </m:ctrlPr>
                        </m:naryPr>
                        <m:sub>
                          <m:r>
                            <a:rPr lang="en-US" altLang="zh-CN" sz="2800" b="0" i="1" smtClean="0">
                              <a:latin typeface="Cambria Math" panose="02040503050406030204" pitchFamily="18" charset="0"/>
                            </a:rPr>
                            <m:t>𝑏</m:t>
                          </m:r>
                          <m:r>
                            <a:rPr lang="en-US" altLang="zh-CN" sz="2800" b="0" i="1" smtClean="0">
                              <a:latin typeface="Cambria Math" panose="02040503050406030204" pitchFamily="18" charset="0"/>
                            </a:rPr>
                            <m:t>, </m:t>
                          </m:r>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𝑏</m:t>
                              </m:r>
                            </m:e>
                            <m:sup>
                              <m:r>
                                <a:rPr lang="en-US" altLang="zh-CN" sz="2800" b="0" i="1" smtClean="0">
                                  <a:latin typeface="Cambria Math" panose="02040503050406030204" pitchFamily="18" charset="0"/>
                                </a:rPr>
                                <m:t>′</m:t>
                              </m:r>
                            </m:sup>
                          </m:sSup>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𝑛</m:t>
                          </m:r>
                          <m:r>
                            <a:rPr lang="en-US" altLang="zh-CN" sz="2800" b="0" i="1" smtClean="0">
                              <a:latin typeface="Cambria Math" panose="02040503050406030204" pitchFamily="18" charset="0"/>
                            </a:rPr>
                            <m:t>]</m:t>
                          </m:r>
                        </m:sub>
                        <m:sup/>
                        <m:e>
                          <m:r>
                            <a:rPr lang="en-US" altLang="zh-CN" sz="2800" b="0" i="1" smtClean="0">
                              <a:latin typeface="Cambria Math" panose="02040503050406030204" pitchFamily="18" charset="0"/>
                            </a:rPr>
                            <m:t>𝑓</m:t>
                          </m:r>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𝑉</m:t>
                              </m:r>
                            </m:e>
                            <m:sub>
                              <m:r>
                                <a:rPr lang="en-US" altLang="zh-CN" sz="2800" i="1">
                                  <a:latin typeface="Cambria Math" panose="02040503050406030204" pitchFamily="18" charset="0"/>
                                </a:rPr>
                                <m:t>𝑖</m:t>
                              </m:r>
                              <m:r>
                                <a:rPr lang="en-US" altLang="zh-CN" sz="2800" i="1">
                                  <a:latin typeface="Cambria Math" panose="02040503050406030204" pitchFamily="18" charset="0"/>
                                </a:rPr>
                                <m:t>+1</m:t>
                              </m:r>
                            </m:sub>
                          </m:sSub>
                          <m:d>
                            <m:dPr>
                              <m:ctrlPr>
                                <a:rPr lang="en-US" altLang="zh-CN" sz="2800" i="1">
                                  <a:latin typeface="Cambria Math" panose="02040503050406030204" pitchFamily="18" charset="0"/>
                                </a:rPr>
                              </m:ctrlPr>
                            </m:dPr>
                            <m:e>
                              <m:r>
                                <a:rPr lang="en-US" altLang="zh-CN" sz="2800" b="0" i="1" smtClean="0">
                                  <a:latin typeface="Cambria Math" panose="02040503050406030204" pitchFamily="18" charset="0"/>
                                </a:rPr>
                                <m:t>𝑏</m:t>
                              </m:r>
                            </m:e>
                          </m:d>
                          <m:r>
                            <a:rPr lang="en-US" altLang="zh-CN" sz="2800" b="0" i="1" smtClean="0">
                              <a:latin typeface="Cambria Math" panose="02040503050406030204" pitchFamily="18" charset="0"/>
                            </a:rPr>
                            <m:t>, </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𝑉</m:t>
                              </m:r>
                            </m:e>
                            <m:sub>
                              <m:r>
                                <a:rPr lang="en-US" altLang="zh-CN" sz="2800" b="0" i="1" smtClean="0">
                                  <a:latin typeface="Cambria Math" panose="02040503050406030204" pitchFamily="18" charset="0"/>
                                </a:rPr>
                                <m:t>𝑖</m:t>
                              </m:r>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𝑏</m:t>
                          </m:r>
                          <m:r>
                            <a:rPr lang="en-US" altLang="zh-CN" sz="2800" b="0" i="1" smtClean="0">
                              <a:latin typeface="Cambria Math" panose="02040503050406030204" pitchFamily="18" charset="0"/>
                            </a:rPr>
                            <m:t>′))</m:t>
                          </m:r>
                        </m:e>
                      </m:nary>
                    </m:oMath>
                  </m:oMathPara>
                </a14:m>
                <a:endParaRPr lang="en-US" sz="28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2B99DED4-EFD9-3F46-A21B-AA6CF0E5134D}"/>
                  </a:ext>
                </a:extLst>
              </p:cNvPr>
              <p:cNvSpPr txBox="1">
                <a:spLocks noRot="1" noChangeAspect="1" noMove="1" noResize="1" noEditPoints="1" noAdjustHandles="1" noChangeArrowheads="1" noChangeShapeType="1" noTextEdit="1"/>
              </p:cNvSpPr>
              <p:nvPr/>
            </p:nvSpPr>
            <p:spPr>
              <a:xfrm>
                <a:off x="3811900" y="1494652"/>
                <a:ext cx="6583384" cy="1208601"/>
              </a:xfrm>
              <a:prstGeom prst="rect">
                <a:avLst/>
              </a:prstGeom>
              <a:blipFill>
                <a:blip r:embed="rId3"/>
                <a:stretch>
                  <a:fillRect t="-121875" b="-16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9E1FBFC-D5B2-15E3-15BA-B30047D538DE}"/>
                  </a:ext>
                </a:extLst>
              </p:cNvPr>
              <p:cNvSpPr txBox="1"/>
              <p:nvPr/>
            </p:nvSpPr>
            <p:spPr>
              <a:xfrm>
                <a:off x="560277" y="2887108"/>
                <a:ext cx="3123598" cy="2954655"/>
              </a:xfrm>
              <a:prstGeom prst="rect">
                <a:avLst/>
              </a:prstGeom>
              <a:noFill/>
            </p:spPr>
            <p:txBody>
              <a:bodyPr wrap="square" rtlCol="0">
                <a:spAutoFit/>
              </a:bodyPr>
              <a:lstStyle/>
              <a:p>
                <a:pPr algn="ctr"/>
                <a14:m>
                  <m:oMath xmlns:m="http://schemas.openxmlformats.org/officeDocument/2006/math">
                    <m:r>
                      <a:rPr lang="en-US" sz="2400" i="1" dirty="0" smtClean="0">
                        <a:latin typeface="Cambria Math" panose="02040503050406030204" pitchFamily="18" charset="0"/>
                      </a:rPr>
                      <m:t>𝑂</m:t>
                    </m:r>
                    <m:r>
                      <a:rPr lang="en-US" sz="2400" i="1" dirty="0" smtClean="0">
                        <a:latin typeface="Cambria Math" panose="02040503050406030204" pitchFamily="18" charset="0"/>
                      </a:rPr>
                      <m:t>(</m:t>
                    </m:r>
                    <m:sSup>
                      <m:sSupPr>
                        <m:ctrlPr>
                          <a:rPr lang="en-US" sz="2400" i="1" dirty="0" smtClean="0">
                            <a:latin typeface="Cambria Math" panose="02040503050406030204" pitchFamily="18" charset="0"/>
                          </a:rPr>
                        </m:ctrlPr>
                      </m:sSupPr>
                      <m:e>
                        <m:r>
                          <a:rPr lang="en-US" sz="2400" b="0" i="1" dirty="0" smtClean="0">
                            <a:latin typeface="Cambria Math" panose="02040503050406030204" pitchFamily="18" charset="0"/>
                          </a:rPr>
                          <m:t>𝑛</m:t>
                        </m:r>
                      </m:e>
                      <m:sup>
                        <m:r>
                          <a:rPr lang="en-US" sz="2400" i="1" dirty="0" smtClean="0">
                            <a:latin typeface="Cambria Math" panose="02040503050406030204" pitchFamily="18" charset="0"/>
                          </a:rPr>
                          <m:t>3</m:t>
                        </m:r>
                      </m:sup>
                    </m:sSup>
                    <m:r>
                      <a:rPr lang="en-US" sz="2400" i="1" dirty="0" smtClean="0">
                        <a:latin typeface="Cambria Math" panose="02040503050406030204" pitchFamily="18" charset="0"/>
                      </a:rPr>
                      <m:t>)</m:t>
                    </m:r>
                  </m:oMath>
                </a14:m>
                <a:r>
                  <a:rPr lang="en-US" sz="2400" dirty="0">
                    <a:latin typeface="Arial" panose="020B0604020202020204" pitchFamily="34" charset="0"/>
                    <a:cs typeface="Arial" panose="020B0604020202020204" pitchFamily="34" charset="0"/>
                  </a:rPr>
                  <a:t> [GKR 08]</a:t>
                </a:r>
              </a:p>
              <a:p>
                <a:endParaRPr lang="en-US" sz="2400" dirty="0"/>
              </a:p>
              <a:p>
                <a:pPr algn="ctr"/>
                <a:r>
                  <a:rPr lang="en-US" sz="2400" dirty="0">
                    <a:latin typeface="Arial" panose="020B0604020202020204" pitchFamily="34" charset="0"/>
                    <a:cs typeface="Arial" panose="020B0604020202020204" pitchFamily="34" charset="0"/>
                  </a:rPr>
                  <a:t>Run </a:t>
                </a:r>
                <a14:m>
                  <m:oMath xmlns:m="http://schemas.openxmlformats.org/officeDocument/2006/math">
                    <m:r>
                      <a:rPr lang="en-US" sz="2400" i="1" dirty="0" smtClean="0">
                        <a:latin typeface="Cambria Math" panose="02040503050406030204" pitchFamily="18" charset="0"/>
                        <a:cs typeface="Arial" panose="020B0604020202020204" pitchFamily="34" charset="0"/>
                      </a:rPr>
                      <m:t>𝑓</m:t>
                    </m:r>
                  </m:oMath>
                </a14:m>
                <a:r>
                  <a:rPr lang="en-US" sz="2400" dirty="0">
                    <a:latin typeface="Arial" panose="020B0604020202020204" pitchFamily="34" charset="0"/>
                    <a:cs typeface="Arial" panose="020B0604020202020204" pitchFamily="34" charset="0"/>
                  </a:rPr>
                  <a:t> for each</a:t>
                </a:r>
              </a:p>
              <a:p>
                <a:pPr algn="ctr"/>
                <a:r>
                  <a:rPr lang="en-US" sz="2400" dirty="0">
                    <a:latin typeface="Arial" panose="020B0604020202020204" pitchFamily="34" charset="0"/>
                    <a:cs typeface="Arial" panose="020B0604020202020204" pitchFamily="34" charset="0"/>
                  </a:rPr>
                  <a:t> </a:t>
                </a:r>
                <a14:m>
                  <m:oMath xmlns:m="http://schemas.openxmlformats.org/officeDocument/2006/math">
                    <m:r>
                      <a:rPr lang="en-US" sz="2400" b="0" i="1" smtClean="0">
                        <a:latin typeface="Cambria Math" panose="02040503050406030204" pitchFamily="18" charset="0"/>
                      </a:rPr>
                      <m:t>𝑏</m:t>
                    </m:r>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e>
                    </m:d>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𝑏</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e>
                    </m:d>
                    <m:r>
                      <a:rPr lang="en-US" sz="2400" b="0" i="1" smtClean="0">
                        <a:latin typeface="Cambria Math" panose="02040503050406030204" pitchFamily="18" charset="0"/>
                      </a:rPr>
                      <m:t> </m:t>
                    </m:r>
                  </m:oMath>
                </a14:m>
                <a:endParaRPr lang="en-US" sz="240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p:txBody>
          </p:sp>
        </mc:Choice>
        <mc:Fallback xmlns="">
          <p:sp>
            <p:nvSpPr>
              <p:cNvPr id="7" name="TextBox 6">
                <a:extLst>
                  <a:ext uri="{FF2B5EF4-FFF2-40B4-BE49-F238E27FC236}">
                    <a16:creationId xmlns:a16="http://schemas.microsoft.com/office/drawing/2014/main" id="{19E1FBFC-D5B2-15E3-15BA-B30047D538DE}"/>
                  </a:ext>
                </a:extLst>
              </p:cNvPr>
              <p:cNvSpPr txBox="1">
                <a:spLocks noRot="1" noChangeAspect="1" noMove="1" noResize="1" noEditPoints="1" noAdjustHandles="1" noChangeArrowheads="1" noChangeShapeType="1" noTextEdit="1"/>
              </p:cNvSpPr>
              <p:nvPr/>
            </p:nvSpPr>
            <p:spPr>
              <a:xfrm>
                <a:off x="560277" y="2887108"/>
                <a:ext cx="3123598" cy="2954655"/>
              </a:xfrm>
              <a:prstGeom prst="rect">
                <a:avLst/>
              </a:prstGeom>
              <a:blipFill>
                <a:blip r:embed="rId5"/>
                <a:stretch>
                  <a:fillRect t="-17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B9F4D40-C95B-F973-8C25-15429AF4D488}"/>
                  </a:ext>
                </a:extLst>
              </p:cNvPr>
              <p:cNvSpPr txBox="1"/>
              <p:nvPr/>
            </p:nvSpPr>
            <p:spPr>
              <a:xfrm>
                <a:off x="3356029" y="2916306"/>
                <a:ext cx="3691159" cy="3002169"/>
              </a:xfrm>
              <a:prstGeom prst="rect">
                <a:avLst/>
              </a:prstGeom>
              <a:noFill/>
            </p:spPr>
            <p:txBody>
              <a:bodyPr wrap="square" rtlCol="0">
                <a:spAutoFit/>
              </a:bodyPr>
              <a:lstStyle/>
              <a:p>
                <a:pPr algn="ctr"/>
                <a14:m>
                  <m:oMath xmlns:m="http://schemas.openxmlformats.org/officeDocument/2006/math">
                    <m:r>
                      <a:rPr lang="en-US" sz="2400" i="1" dirty="0" smtClean="0">
                        <a:latin typeface="Cambria Math" panose="02040503050406030204" pitchFamily="18" charset="0"/>
                      </a:rPr>
                      <m:t>𝑂</m:t>
                    </m:r>
                    <m:r>
                      <a:rPr lang="en-US" sz="2400" i="1" dirty="0" smtClean="0">
                        <a:latin typeface="Cambria Math" panose="02040503050406030204" pitchFamily="18" charset="0"/>
                      </a:rPr>
                      <m:t>(</m:t>
                    </m:r>
                    <m:r>
                      <a:rPr lang="en-US" sz="2400" b="0" i="1" dirty="0" smtClean="0">
                        <a:latin typeface="Cambria Math" panose="02040503050406030204" pitchFamily="18" charset="0"/>
                      </a:rPr>
                      <m:t>𝑛</m:t>
                    </m:r>
                    <m:func>
                      <m:funcPr>
                        <m:ctrlPr>
                          <a:rPr lang="en-US" sz="2400" b="0" i="1" dirty="0" smtClean="0">
                            <a:latin typeface="Cambria Math" panose="02040503050406030204" pitchFamily="18" charset="0"/>
                          </a:rPr>
                        </m:ctrlPr>
                      </m:funcPr>
                      <m:fName>
                        <m:r>
                          <m:rPr>
                            <m:sty m:val="p"/>
                          </m:rPr>
                          <a:rPr lang="en-US" sz="2400" b="0" i="0" dirty="0" smtClean="0">
                            <a:latin typeface="Cambria Math" panose="02040503050406030204" pitchFamily="18" charset="0"/>
                          </a:rPr>
                          <m:t>log</m:t>
                        </m:r>
                      </m:fName>
                      <m:e>
                        <m:r>
                          <a:rPr lang="en-US" sz="2400" b="0" i="1" dirty="0" smtClean="0">
                            <a:latin typeface="Cambria Math" panose="02040503050406030204" pitchFamily="18" charset="0"/>
                          </a:rPr>
                          <m:t>𝑛</m:t>
                        </m:r>
                      </m:e>
                    </m:func>
                    <m:r>
                      <a:rPr lang="en-US" sz="2400" i="1" dirty="0" smtClean="0">
                        <a:latin typeface="Cambria Math" panose="02040503050406030204" pitchFamily="18" charset="0"/>
                      </a:rPr>
                      <m:t>)</m:t>
                    </m:r>
                  </m:oMath>
                </a14:m>
                <a:r>
                  <a:rPr lang="en-US" sz="2400" dirty="0">
                    <a:latin typeface="Arial" panose="020B0604020202020204" pitchFamily="34" charset="0"/>
                    <a:cs typeface="Arial" panose="020B0604020202020204" pitchFamily="34" charset="0"/>
                  </a:rPr>
                  <a:t> [CMT 12]</a:t>
                </a:r>
              </a:p>
              <a:p>
                <a:pPr algn="ctr"/>
                <a:endParaRPr lang="en-US" sz="2400" dirty="0"/>
              </a:p>
              <a:p>
                <a:pPr algn="ctr"/>
                <a:r>
                  <a:rPr lang="en-US" sz="2400" dirty="0">
                    <a:latin typeface="Arial" panose="020B0604020202020204" pitchFamily="34" charset="0"/>
                    <a:cs typeface="Arial" panose="020B0604020202020204" pitchFamily="34" charset="0"/>
                  </a:rPr>
                  <a:t>Compute</a:t>
                </a:r>
                <a14:m>
                  <m:oMath xmlns:m="http://schemas.openxmlformats.org/officeDocument/2006/math">
                    <m:r>
                      <a:rPr lang="en-US" sz="2400" b="0" i="0" dirty="0" smtClean="0">
                        <a:latin typeface="Cambria Math" panose="02040503050406030204" pitchFamily="18" charset="0"/>
                      </a:rPr>
                      <m:t> </m:t>
                    </m:r>
                    <m:r>
                      <a:rPr lang="en-US" sz="2400" i="1" dirty="0">
                        <a:latin typeface="Cambria Math" panose="02040503050406030204" pitchFamily="18" charset="0"/>
                      </a:rPr>
                      <m:t>𝑂</m:t>
                    </m:r>
                    <m:d>
                      <m:dPr>
                        <m:ctrlPr>
                          <a:rPr lang="en-US" sz="2400" i="1" dirty="0">
                            <a:latin typeface="Cambria Math" panose="02040503050406030204" pitchFamily="18" charset="0"/>
                          </a:rPr>
                        </m:ctrlPr>
                      </m:dPr>
                      <m:e>
                        <m:r>
                          <a:rPr lang="en-US" sz="2400" i="1" dirty="0">
                            <a:latin typeface="Cambria Math" panose="02040503050406030204" pitchFamily="18" charset="0"/>
                          </a:rPr>
                          <m:t>𝑛</m:t>
                        </m:r>
                        <m:func>
                          <m:funcPr>
                            <m:ctrlPr>
                              <a:rPr lang="en-US" sz="2400" i="1" dirty="0">
                                <a:latin typeface="Cambria Math" panose="02040503050406030204" pitchFamily="18" charset="0"/>
                              </a:rPr>
                            </m:ctrlPr>
                          </m:funcPr>
                          <m:fName>
                            <m:r>
                              <m:rPr>
                                <m:sty m:val="p"/>
                              </m:rPr>
                              <a:rPr lang="en-US" sz="2400" dirty="0">
                                <a:latin typeface="Cambria Math" panose="02040503050406030204" pitchFamily="18" charset="0"/>
                              </a:rPr>
                              <m:t>log</m:t>
                            </m:r>
                          </m:fName>
                          <m:e>
                            <m:r>
                              <a:rPr lang="en-US" sz="2400" i="1" dirty="0">
                                <a:latin typeface="Cambria Math" panose="02040503050406030204" pitchFamily="18" charset="0"/>
                              </a:rPr>
                              <m:t>𝑛</m:t>
                            </m:r>
                          </m:e>
                        </m:func>
                      </m:e>
                    </m:d>
                  </m:oMath>
                </a14:m>
                <a:endParaRPr lang="en-US" sz="240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altLang="zh-CN" sz="2400" i="1" smtClean="0">
                          <a:latin typeface="Cambria Math" panose="02040503050406030204" pitchFamily="18" charset="0"/>
                        </a:rPr>
                        <m:t>𝑓</m:t>
                      </m:r>
                      <m:d>
                        <m:dPr>
                          <m:ctrlPr>
                            <a:rPr lang="en-US" altLang="zh-CN" sz="2400" i="1" smtClean="0">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𝑉</m:t>
                              </m:r>
                            </m:e>
                            <m:sub>
                              <m:r>
                                <a:rPr lang="en-US" altLang="zh-CN" sz="2400" i="1">
                                  <a:latin typeface="Cambria Math" panose="02040503050406030204" pitchFamily="18" charset="0"/>
                                </a:rPr>
                                <m:t>𝑖</m:t>
                              </m:r>
                              <m:r>
                                <a:rPr lang="en-US" altLang="zh-CN" sz="2400" i="1">
                                  <a:latin typeface="Cambria Math" panose="02040503050406030204" pitchFamily="18" charset="0"/>
                                </a:rPr>
                                <m:t>+1</m:t>
                              </m:r>
                            </m:sub>
                          </m:sSub>
                          <m:d>
                            <m:dPr>
                              <m:ctrlPr>
                                <a:rPr lang="en-US" altLang="zh-CN" sz="2400" i="1">
                                  <a:latin typeface="Cambria Math" panose="02040503050406030204" pitchFamily="18" charset="0"/>
                                </a:rPr>
                              </m:ctrlPr>
                            </m:dPr>
                            <m:e>
                              <m:r>
                                <a:rPr lang="en-US" altLang="zh-CN" sz="2400" b="0" i="1" smtClean="0">
                                  <a:latin typeface="Cambria Math" panose="02040503050406030204" pitchFamily="18" charset="0"/>
                                </a:rPr>
                                <m:t>𝑏</m:t>
                              </m:r>
                            </m:e>
                          </m:d>
                          <m:r>
                            <a:rPr lang="en-US" altLang="zh-CN" sz="2400" b="0" i="1" smtClean="0">
                              <a:latin typeface="Cambria Math" panose="02040503050406030204" pitchFamily="18" charset="0"/>
                            </a:rPr>
                            <m:t>, </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𝑉</m:t>
                              </m:r>
                            </m:e>
                            <m:sub>
                              <m:r>
                                <a:rPr lang="en-US" altLang="zh-CN" sz="2400" b="0" i="1" smtClean="0">
                                  <a:latin typeface="Cambria Math" panose="02040503050406030204" pitchFamily="18" charset="0"/>
                                </a:rPr>
                                <m:t>𝑖</m:t>
                              </m:r>
                              <m:r>
                                <a:rPr lang="en-US" altLang="zh-CN" sz="2400" b="0" i="1" smtClean="0">
                                  <a:latin typeface="Cambria Math" panose="02040503050406030204" pitchFamily="18" charset="0"/>
                                </a:rPr>
                                <m:t>+1</m:t>
                              </m:r>
                            </m:sub>
                          </m:sSub>
                          <m:d>
                            <m:dPr>
                              <m:ctrlPr>
                                <a:rPr lang="en-US" altLang="zh-CN" sz="2400" b="0" i="1" smtClean="0">
                                  <a:latin typeface="Cambria Math" panose="02040503050406030204" pitchFamily="18" charset="0"/>
                                </a:rPr>
                              </m:ctrlPr>
                            </m:dPr>
                            <m:e>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𝑏</m:t>
                                  </m:r>
                                </m:e>
                                <m:sup>
                                  <m:r>
                                    <a:rPr lang="en-US" altLang="zh-CN" sz="2400" b="0" i="1" smtClean="0">
                                      <a:latin typeface="Cambria Math" panose="02040503050406030204" pitchFamily="18" charset="0"/>
                                    </a:rPr>
                                    <m:t>′</m:t>
                                  </m:r>
                                </m:sup>
                              </m:sSup>
                            </m:e>
                          </m:d>
                        </m:e>
                      </m:d>
                      <m:r>
                        <a:rPr lang="en-US" altLang="zh-CN" sz="2400" b="0" i="1" smtClean="0">
                          <a:latin typeface="Cambria Math" panose="02040503050406030204" pitchFamily="18" charset="0"/>
                        </a:rPr>
                        <m:t>≠</m:t>
                      </m:r>
                      <m:r>
                        <a:rPr lang="en-US" altLang="zh-CN" sz="2400" b="0" i="0" smtClean="0">
                          <a:latin typeface="Cambria Math" panose="02040503050406030204" pitchFamily="18" charset="0"/>
                        </a:rPr>
                        <m:t>0</m:t>
                      </m:r>
                    </m:oMath>
                  </m:oMathPara>
                </a14:m>
                <a:endParaRPr lang="en-US" sz="2400" dirty="0">
                  <a:latin typeface="Arial" panose="020B0604020202020204" pitchFamily="34" charset="0"/>
                  <a:cs typeface="Arial" panose="020B0604020202020204" pitchFamily="34" charset="0"/>
                </a:endParaRPr>
              </a:p>
              <a:p>
                <a:pPr algn="ctr"/>
                <a:endParaRPr lang="en-US" dirty="0"/>
              </a:p>
              <a:p>
                <a:pPr algn="ctr"/>
                <a:endParaRPr lang="en-US" dirty="0"/>
              </a:p>
              <a:p>
                <a:pPr algn="ctr"/>
                <a:endParaRPr lang="en-US" dirty="0"/>
              </a:p>
              <a:p>
                <a:pPr algn="ctr"/>
                <a:endParaRPr lang="en-US" dirty="0"/>
              </a:p>
              <a:p>
                <a:pPr algn="ctr"/>
                <a:endParaRPr lang="en-US" dirty="0"/>
              </a:p>
            </p:txBody>
          </p:sp>
        </mc:Choice>
        <mc:Fallback xmlns="">
          <p:sp>
            <p:nvSpPr>
              <p:cNvPr id="9" name="TextBox 8">
                <a:extLst>
                  <a:ext uri="{FF2B5EF4-FFF2-40B4-BE49-F238E27FC236}">
                    <a16:creationId xmlns:a16="http://schemas.microsoft.com/office/drawing/2014/main" id="{3B9F4D40-C95B-F973-8C25-15429AF4D488}"/>
                  </a:ext>
                </a:extLst>
              </p:cNvPr>
              <p:cNvSpPr txBox="1">
                <a:spLocks noRot="1" noChangeAspect="1" noMove="1" noResize="1" noEditPoints="1" noAdjustHandles="1" noChangeArrowheads="1" noChangeShapeType="1" noTextEdit="1"/>
              </p:cNvSpPr>
              <p:nvPr/>
            </p:nvSpPr>
            <p:spPr>
              <a:xfrm>
                <a:off x="3356029" y="2916306"/>
                <a:ext cx="3691159" cy="3002169"/>
              </a:xfrm>
              <a:prstGeom prst="rect">
                <a:avLst/>
              </a:prstGeom>
              <a:blipFill>
                <a:blip r:embed="rId6"/>
                <a:stretch>
                  <a:fillRect t="-1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164BCAE-A44B-8BBE-48CA-C1D1BFC2B697}"/>
                  </a:ext>
                </a:extLst>
              </p:cNvPr>
              <p:cNvSpPr txBox="1"/>
              <p:nvPr/>
            </p:nvSpPr>
            <p:spPr>
              <a:xfrm>
                <a:off x="7008298" y="2916306"/>
                <a:ext cx="4966135" cy="4174156"/>
              </a:xfrm>
              <a:prstGeom prst="rect">
                <a:avLst/>
              </a:prstGeom>
              <a:noFill/>
            </p:spPr>
            <p:txBody>
              <a:bodyPr wrap="square" rtlCol="0">
                <a:spAutoFit/>
              </a:bodyPr>
              <a:lstStyle/>
              <a:p>
                <a:pPr algn="ctr"/>
                <a14:m>
                  <m:oMath xmlns:m="http://schemas.openxmlformats.org/officeDocument/2006/math">
                    <m:r>
                      <a:rPr lang="en-US" sz="2400" i="1" dirty="0" smtClean="0">
                        <a:latin typeface="Cambria Math" panose="02040503050406030204" pitchFamily="18" charset="0"/>
                      </a:rPr>
                      <m:t>𝑂</m:t>
                    </m:r>
                    <m:r>
                      <a:rPr lang="en-US" sz="2400" i="1" dirty="0" smtClean="0">
                        <a:latin typeface="Cambria Math" panose="02040503050406030204" pitchFamily="18" charset="0"/>
                      </a:rPr>
                      <m:t>(</m:t>
                    </m:r>
                    <m:r>
                      <a:rPr lang="en-US" sz="2400" b="0" i="1" dirty="0" smtClean="0">
                        <a:latin typeface="Cambria Math" panose="02040503050406030204" pitchFamily="18" charset="0"/>
                      </a:rPr>
                      <m:t>𝑛</m:t>
                    </m:r>
                    <m:r>
                      <a:rPr lang="en-US" sz="2400" i="1" dirty="0" smtClean="0">
                        <a:latin typeface="Cambria Math" panose="02040503050406030204" pitchFamily="18" charset="0"/>
                      </a:rPr>
                      <m:t>)</m:t>
                    </m:r>
                  </m:oMath>
                </a14:m>
                <a:r>
                  <a:rPr lang="en-US" sz="2400" dirty="0">
                    <a:latin typeface="Arial" panose="020B0604020202020204" pitchFamily="34" charset="0"/>
                    <a:cs typeface="Arial" panose="020B0604020202020204" pitchFamily="34" charset="0"/>
                  </a:rPr>
                  <a:t> [X</a:t>
                </a:r>
                <a:r>
                  <a:rPr lang="en-US" sz="2400" dirty="0">
                    <a:solidFill>
                      <a:srgbClr val="FF0000"/>
                    </a:solidFill>
                    <a:latin typeface="Arial" panose="020B0604020202020204" pitchFamily="34" charset="0"/>
                    <a:cs typeface="Arial" panose="020B0604020202020204" pitchFamily="34" charset="0"/>
                  </a:rPr>
                  <a:t>Z</a:t>
                </a:r>
                <a:r>
                  <a:rPr lang="en-US" sz="2400" dirty="0">
                    <a:latin typeface="Arial" panose="020B0604020202020204" pitchFamily="34" charset="0"/>
                    <a:cs typeface="Arial" panose="020B0604020202020204" pitchFamily="34" charset="0"/>
                  </a:rPr>
                  <a:t>ZPS 19]</a:t>
                </a:r>
              </a:p>
              <a:p>
                <a:pPr algn="ctr"/>
                <a:endParaRPr lang="en-US" sz="2400" dirty="0"/>
              </a:p>
              <a:p>
                <a:pPr algn="ctr"/>
                <a:r>
                  <a:rPr lang="en-US" sz="2400" dirty="0"/>
                  <a:t>Phase 1: </a:t>
                </a:r>
                <a14:m>
                  <m:oMath xmlns:m="http://schemas.openxmlformats.org/officeDocument/2006/math">
                    <m:r>
                      <a:rPr lang="en-US" sz="2400" i="1">
                        <a:latin typeface="Cambria Math" panose="02040503050406030204" pitchFamily="18" charset="0"/>
                      </a:rPr>
                      <m:t>𝑂</m:t>
                    </m:r>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oMath>
                </a14:m>
                <a:r>
                  <a:rPr lang="en-US" sz="2400" dirty="0"/>
                  <a:t> </a:t>
                </a:r>
                <a:r>
                  <a:rPr lang="en-US" sz="2400" dirty="0" err="1"/>
                  <a:t>sumcheck</a:t>
                </a:r>
                <a:r>
                  <a:rPr lang="en-US" sz="2400" dirty="0"/>
                  <a:t> on </a:t>
                </a:r>
                <a14:m>
                  <m:oMath xmlns:m="http://schemas.openxmlformats.org/officeDocument/2006/math">
                    <m:r>
                      <a:rPr lang="en-US" sz="2400" i="1" dirty="0" smtClean="0">
                        <a:latin typeface="Cambria Math" panose="02040503050406030204" pitchFamily="18" charset="0"/>
                      </a:rPr>
                      <m:t>𝑏</m:t>
                    </m:r>
                  </m:oMath>
                </a14:m>
                <a:r>
                  <a:rPr lang="en-US" sz="2400" dirty="0"/>
                  <a:t> </a:t>
                </a:r>
                <a14:m>
                  <m:oMath xmlns:m="http://schemas.openxmlformats.org/officeDocument/2006/math">
                    <m:nary>
                      <m:naryPr>
                        <m:chr m:val="∑"/>
                        <m:supHide m:val="on"/>
                        <m:ctrlPr>
                          <a:rPr lang="en-US" altLang="zh-CN" sz="2400" i="1" smtClean="0">
                            <a:latin typeface="Cambria Math" panose="02040503050406030204" pitchFamily="18" charset="0"/>
                          </a:rPr>
                        </m:ctrlPr>
                      </m:naryPr>
                      <m:sub>
                        <m:r>
                          <m:rPr>
                            <m:brk m:alnAt="7"/>
                          </m:rP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m:t>
                        </m:r>
                      </m:sub>
                      <m:sup/>
                      <m:e>
                        <m:d>
                          <m:dPr>
                            <m:begChr m:val="{"/>
                            <m:endChr m:val="}"/>
                            <m:ctrlPr>
                              <a:rPr lang="en-US" altLang="zh-CN" sz="2400" b="0" i="1" smtClean="0">
                                <a:latin typeface="Cambria Math" panose="02040503050406030204" pitchFamily="18" charset="0"/>
                              </a:rPr>
                            </m:ctrlPr>
                          </m:dPr>
                          <m:e>
                            <m:nary>
                              <m:naryPr>
                                <m:chr m:val="∑"/>
                                <m:supHide m:val="on"/>
                                <m:ctrlPr>
                                  <a:rPr lang="en-US" altLang="zh-CN" sz="2400" i="1">
                                    <a:latin typeface="Cambria Math" panose="02040503050406030204" pitchFamily="18" charset="0"/>
                                  </a:rPr>
                                </m:ctrlPr>
                              </m:naryPr>
                              <m:sub>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𝑏</m:t>
                                    </m:r>
                                  </m:e>
                                  <m:sup>
                                    <m:r>
                                      <a:rPr lang="en-US" altLang="zh-CN" sz="2400" i="1">
                                        <a:latin typeface="Cambria Math" panose="02040503050406030204" pitchFamily="18" charset="0"/>
                                      </a:rPr>
                                      <m:t>′</m:t>
                                    </m:r>
                                  </m:sup>
                                </m:sSup>
                                <m:r>
                                  <a:rPr lang="en-US" altLang="zh-CN" sz="2400" i="1">
                                    <a:latin typeface="Cambria Math" panose="02040503050406030204" pitchFamily="18" charset="0"/>
                                  </a:rPr>
                                  <m:t>∈</m:t>
                                </m:r>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𝑛</m:t>
                                    </m:r>
                                  </m:e>
                                </m:d>
                              </m:sub>
                              <m:sup/>
                              <m:e>
                                <m:r>
                                  <a:rPr lang="en-US" altLang="zh-CN" sz="2400" i="1">
                                    <a:latin typeface="Cambria Math" panose="02040503050406030204" pitchFamily="18" charset="0"/>
                                  </a:rPr>
                                  <m:t>𝑓</m:t>
                                </m:r>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𝑉</m:t>
                                        </m:r>
                                      </m:e>
                                      <m:sub>
                                        <m:r>
                                          <a:rPr lang="en-US" altLang="zh-CN" sz="2400" i="1">
                                            <a:latin typeface="Cambria Math" panose="02040503050406030204" pitchFamily="18" charset="0"/>
                                          </a:rPr>
                                          <m:t>𝑖</m:t>
                                        </m:r>
                                        <m:r>
                                          <a:rPr lang="en-US" altLang="zh-CN" sz="2400" i="1">
                                            <a:latin typeface="Cambria Math" panose="02040503050406030204" pitchFamily="18" charset="0"/>
                                          </a:rPr>
                                          <m:t>+1</m:t>
                                        </m:r>
                                      </m:sub>
                                    </m:sSub>
                                    <m:d>
                                      <m:dPr>
                                        <m:ctrlPr>
                                          <a:rPr lang="en-US" altLang="zh-CN" sz="2400" i="1">
                                            <a:latin typeface="Cambria Math" panose="02040503050406030204" pitchFamily="18" charset="0"/>
                                          </a:rPr>
                                        </m:ctrlPr>
                                      </m:dPr>
                                      <m:e>
                                        <m:r>
                                          <a:rPr lang="en-US" altLang="zh-CN" sz="2400" i="1">
                                            <a:latin typeface="Cambria Math" panose="02040503050406030204" pitchFamily="18" charset="0"/>
                                          </a:rPr>
                                          <m:t>𝑏</m:t>
                                        </m:r>
                                      </m:e>
                                    </m:d>
                                    <m:r>
                                      <a:rPr lang="en-US" altLang="zh-CN" sz="2400" i="1">
                                        <a:latin typeface="Cambria Math" panose="02040503050406030204" pitchFamily="18" charset="0"/>
                                      </a:rPr>
                                      <m:t>, </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𝑉</m:t>
                                        </m:r>
                                      </m:e>
                                      <m:sub>
                                        <m:r>
                                          <a:rPr lang="en-US" altLang="zh-CN" sz="2400" i="1">
                                            <a:latin typeface="Cambria Math" panose="02040503050406030204" pitchFamily="18" charset="0"/>
                                          </a:rPr>
                                          <m:t>𝑖</m:t>
                                        </m:r>
                                        <m:r>
                                          <a:rPr lang="en-US" altLang="zh-CN" sz="2400" i="1">
                                            <a:latin typeface="Cambria Math" panose="02040503050406030204" pitchFamily="18" charset="0"/>
                                          </a:rPr>
                                          <m:t>+1</m:t>
                                        </m:r>
                                      </m:sub>
                                    </m:sSub>
                                    <m:d>
                                      <m:dPr>
                                        <m:ctrlPr>
                                          <a:rPr lang="en-US" altLang="zh-CN" sz="2400" i="1">
                                            <a:latin typeface="Cambria Math" panose="02040503050406030204" pitchFamily="18" charset="0"/>
                                          </a:rPr>
                                        </m:ctrlPr>
                                      </m:dPr>
                                      <m:e>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𝑏</m:t>
                                            </m:r>
                                          </m:e>
                                          <m:sup>
                                            <m:r>
                                              <a:rPr lang="en-US" altLang="zh-CN" sz="2400" i="1">
                                                <a:latin typeface="Cambria Math" panose="02040503050406030204" pitchFamily="18" charset="0"/>
                                              </a:rPr>
                                              <m:t>′</m:t>
                                            </m:r>
                                          </m:sup>
                                        </m:sSup>
                                      </m:e>
                                    </m:d>
                                  </m:e>
                                </m:d>
                              </m:e>
                            </m:nary>
                          </m:e>
                        </m:d>
                      </m:e>
                    </m:nary>
                  </m:oMath>
                </a14:m>
                <a:endParaRPr lang="en-US" sz="2400" dirty="0"/>
              </a:p>
              <a:p>
                <a:pPr algn="ctr"/>
                <a:endParaRPr lang="en-US" sz="2400" dirty="0"/>
              </a:p>
              <a:p>
                <a:pPr algn="ctr"/>
                <a:r>
                  <a:rPr lang="en-US" sz="2400" dirty="0"/>
                  <a:t>Phase 2: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oMath>
                </a14:m>
                <a:r>
                  <a:rPr lang="en-US" sz="2400" dirty="0"/>
                  <a:t> </a:t>
                </a:r>
                <a:r>
                  <a:rPr lang="en-US" sz="2400" dirty="0" err="1"/>
                  <a:t>sumcheck</a:t>
                </a:r>
                <a:r>
                  <a:rPr lang="en-US" sz="2400" dirty="0"/>
                  <a:t> on </a:t>
                </a:r>
                <a14:m>
                  <m:oMath xmlns:m="http://schemas.openxmlformats.org/officeDocument/2006/math">
                    <m:r>
                      <a:rPr lang="en-US" sz="2400" i="1" dirty="0" smtClean="0">
                        <a:latin typeface="Cambria Math" panose="02040503050406030204" pitchFamily="18" charset="0"/>
                      </a:rPr>
                      <m:t>𝑏</m:t>
                    </m:r>
                    <m:r>
                      <a:rPr lang="en-US" sz="2400" i="1" dirty="0" smtClean="0">
                        <a:latin typeface="Cambria Math" panose="02040503050406030204" pitchFamily="18" charset="0"/>
                      </a:rPr>
                      <m:t>’</m:t>
                    </m:r>
                  </m:oMath>
                </a14:m>
                <a:endParaRPr lang="en-US" sz="2400" dirty="0"/>
              </a:p>
              <a:p>
                <a:pPr algn="ctr"/>
                <a14:m>
                  <m:oMathPara xmlns:m="http://schemas.openxmlformats.org/officeDocument/2006/math">
                    <m:oMathParaPr>
                      <m:jc m:val="centerGroup"/>
                    </m:oMathParaPr>
                    <m:oMath xmlns:m="http://schemas.openxmlformats.org/officeDocument/2006/math">
                      <m:nary>
                        <m:naryPr>
                          <m:chr m:val="∑"/>
                          <m:supHide m:val="on"/>
                          <m:ctrlPr>
                            <a:rPr lang="en-US" sz="2400" i="1" smtClean="0">
                              <a:latin typeface="Cambria Math" panose="02040503050406030204" pitchFamily="18" charset="0"/>
                            </a:rPr>
                          </m:ctrlPr>
                        </m:naryPr>
                        <m:sub>
                          <m:sSup>
                            <m:sSupPr>
                              <m:ctrlPr>
                                <a:rPr lang="en-US" sz="2400" b="0" i="1" smtClean="0">
                                  <a:latin typeface="Cambria Math" panose="02040503050406030204" pitchFamily="18" charset="0"/>
                                </a:rPr>
                              </m:ctrlPr>
                            </m:sSupPr>
                            <m:e>
                              <m:r>
                                <m:rPr>
                                  <m:brk m:alnAt="7"/>
                                </m:rPr>
                                <a:rPr lang="en-US" sz="2400" b="0" i="1" smtClean="0">
                                  <a:latin typeface="Cambria Math" panose="02040503050406030204" pitchFamily="18" charset="0"/>
                                </a:rPr>
                                <m:t>𝑏</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sub>
                        <m:sup/>
                        <m:e>
                          <m:r>
                            <a:rPr lang="en-US" sz="2400" b="0" i="1" smtClean="0">
                              <a:latin typeface="Cambria Math" panose="02040503050406030204" pitchFamily="18" charset="0"/>
                            </a:rPr>
                            <m:t>𝑓</m:t>
                          </m:r>
                          <m:r>
                            <a:rPr lang="en-US" sz="2400" b="0" i="1" smtClean="0">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𝑉</m:t>
                              </m:r>
                            </m:e>
                            <m:sub>
                              <m:r>
                                <a:rPr lang="en-US" altLang="zh-CN" sz="2400" i="1">
                                  <a:latin typeface="Cambria Math" panose="02040503050406030204" pitchFamily="18" charset="0"/>
                                </a:rPr>
                                <m:t>𝑖</m:t>
                              </m:r>
                              <m:r>
                                <a:rPr lang="en-US" altLang="zh-CN" sz="2400" i="1">
                                  <a:latin typeface="Cambria Math" panose="02040503050406030204" pitchFamily="18" charset="0"/>
                                </a:rPr>
                                <m:t>+1</m:t>
                              </m:r>
                            </m:sub>
                          </m:sSub>
                          <m:d>
                            <m:dPr>
                              <m:ctrlPr>
                                <a:rPr lang="en-US" altLang="zh-CN" sz="2400" i="1">
                                  <a:latin typeface="Cambria Math" panose="02040503050406030204" pitchFamily="18" charset="0"/>
                                </a:rPr>
                              </m:ctrlPr>
                            </m:dPr>
                            <m:e>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𝑟</m:t>
                                  </m:r>
                                </m:e>
                                <m:sub>
                                  <m:r>
                                    <a:rPr lang="en-US" altLang="zh-CN" sz="2400" b="0" i="1" smtClean="0">
                                      <a:latin typeface="Cambria Math" panose="02040503050406030204" pitchFamily="18" charset="0"/>
                                    </a:rPr>
                                    <m:t>𝑖</m:t>
                                  </m:r>
                                  <m:r>
                                    <a:rPr lang="en-US" altLang="zh-CN" sz="2400" b="0" i="1" smtClean="0">
                                      <a:latin typeface="Cambria Math" panose="02040503050406030204" pitchFamily="18" charset="0"/>
                                    </a:rPr>
                                    <m:t>+1</m:t>
                                  </m:r>
                                </m:sub>
                              </m:sSub>
                            </m:e>
                          </m:d>
                          <m:r>
                            <a:rPr lang="en-US" altLang="zh-CN" sz="2400" i="1">
                              <a:latin typeface="Cambria Math" panose="02040503050406030204" pitchFamily="18" charset="0"/>
                            </a:rPr>
                            <m:t>, </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𝑉</m:t>
                              </m:r>
                            </m:e>
                            <m:sub>
                              <m:r>
                                <a:rPr lang="en-US" altLang="zh-CN" sz="2400" i="1">
                                  <a:latin typeface="Cambria Math" panose="02040503050406030204" pitchFamily="18" charset="0"/>
                                </a:rPr>
                                <m:t>𝑖</m:t>
                              </m:r>
                              <m:r>
                                <a:rPr lang="en-US" altLang="zh-CN" sz="2400" i="1">
                                  <a:latin typeface="Cambria Math" panose="02040503050406030204" pitchFamily="18" charset="0"/>
                                </a:rPr>
                                <m:t>+1</m:t>
                              </m:r>
                            </m:sub>
                          </m:sSub>
                          <m:r>
                            <a:rPr lang="en-US" altLang="zh-CN" sz="2400" i="1">
                              <a:latin typeface="Cambria Math" panose="02040503050406030204" pitchFamily="18" charset="0"/>
                            </a:rPr>
                            <m:t>(</m:t>
                          </m:r>
                          <m:r>
                            <a:rPr lang="en-US" altLang="zh-CN" sz="2400" i="1">
                              <a:latin typeface="Cambria Math" panose="02040503050406030204" pitchFamily="18" charset="0"/>
                            </a:rPr>
                            <m:t>𝑏</m:t>
                          </m:r>
                          <m:r>
                            <a:rPr lang="en-US" altLang="zh-CN" sz="2400" i="1">
                              <a:latin typeface="Cambria Math" panose="02040503050406030204" pitchFamily="18" charset="0"/>
                            </a:rPr>
                            <m:t>′))</m:t>
                          </m:r>
                        </m:e>
                      </m:nary>
                    </m:oMath>
                  </m:oMathPara>
                </a14:m>
                <a:endParaRPr lang="en-US" sz="2400" dirty="0"/>
              </a:p>
              <a:p>
                <a:pPr algn="ctr"/>
                <a:endParaRPr lang="en-US" dirty="0"/>
              </a:p>
              <a:p>
                <a:pPr algn="ctr"/>
                <a:endParaRPr lang="en-US" dirty="0"/>
              </a:p>
              <a:p>
                <a:pPr algn="ctr"/>
                <a:endParaRPr lang="en-US" dirty="0"/>
              </a:p>
            </p:txBody>
          </p:sp>
        </mc:Choice>
        <mc:Fallback xmlns="">
          <p:sp>
            <p:nvSpPr>
              <p:cNvPr id="10" name="TextBox 9">
                <a:extLst>
                  <a:ext uri="{FF2B5EF4-FFF2-40B4-BE49-F238E27FC236}">
                    <a16:creationId xmlns:a16="http://schemas.microsoft.com/office/drawing/2014/main" id="{4164BCAE-A44B-8BBE-48CA-C1D1BFC2B697}"/>
                  </a:ext>
                </a:extLst>
              </p:cNvPr>
              <p:cNvSpPr txBox="1">
                <a:spLocks noRot="1" noChangeAspect="1" noMove="1" noResize="1" noEditPoints="1" noAdjustHandles="1" noChangeArrowheads="1" noChangeShapeType="1" noTextEdit="1"/>
              </p:cNvSpPr>
              <p:nvPr/>
            </p:nvSpPr>
            <p:spPr>
              <a:xfrm>
                <a:off x="7008298" y="2916306"/>
                <a:ext cx="4966135" cy="4174156"/>
              </a:xfrm>
              <a:prstGeom prst="rect">
                <a:avLst/>
              </a:prstGeom>
              <a:blipFill>
                <a:blip r:embed="rId7"/>
                <a:stretch>
                  <a:fillRect l="-7417" t="-1212" b="-21212"/>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B9569B3-6C8D-65D4-E362-D32090B37B86}"/>
              </a:ext>
            </a:extLst>
          </p:cNvPr>
          <p:cNvSpPr txBox="1"/>
          <p:nvPr/>
        </p:nvSpPr>
        <p:spPr>
          <a:xfrm>
            <a:off x="969658" y="1651822"/>
            <a:ext cx="2632841" cy="830997"/>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Each gate takes in two input gates</a:t>
            </a:r>
          </a:p>
        </p:txBody>
      </p:sp>
      <p:sp>
        <p:nvSpPr>
          <p:cNvPr id="13" name="TextBox 12">
            <a:extLst>
              <a:ext uri="{FF2B5EF4-FFF2-40B4-BE49-F238E27FC236}">
                <a16:creationId xmlns:a16="http://schemas.microsoft.com/office/drawing/2014/main" id="{1B8F2F80-9EE9-31B5-F792-F8428CC35538}"/>
              </a:ext>
            </a:extLst>
          </p:cNvPr>
          <p:cNvSpPr txBox="1"/>
          <p:nvPr/>
        </p:nvSpPr>
        <p:spPr>
          <a:xfrm>
            <a:off x="1537216" y="1807444"/>
            <a:ext cx="2815872" cy="461665"/>
          </a:xfrm>
          <a:prstGeom prst="rect">
            <a:avLst/>
          </a:prstGeom>
          <a:noFill/>
        </p:spPr>
        <p:txBody>
          <a:bodyPr wrap="square" rtlCol="0">
            <a:spAutoFit/>
          </a:bodyPr>
          <a:lstStyle/>
          <a:p>
            <a:r>
              <a:rPr lang="en-US" sz="2400" dirty="0" err="1">
                <a:solidFill>
                  <a:srgbClr val="FF0000"/>
                </a:solidFill>
                <a:latin typeface="Arial" panose="020B0604020202020204" pitchFamily="34" charset="0"/>
                <a:cs typeface="Arial" panose="020B0604020202020204" pitchFamily="34" charset="0"/>
              </a:rPr>
              <a:t>Sumcheck</a:t>
            </a:r>
            <a:r>
              <a:rPr lang="en-US" sz="2400" dirty="0">
                <a:solidFill>
                  <a:srgbClr val="FF0000"/>
                </a:solidFill>
                <a:latin typeface="Arial" panose="020B0604020202020204" pitchFamily="34" charset="0"/>
                <a:cs typeface="Arial" panose="020B0604020202020204" pitchFamily="34" charset="0"/>
              </a:rPr>
              <a:t> in GKR</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9656849-2253-BE9B-9382-B5DDE9EECBD2}"/>
                  </a:ext>
                </a:extLst>
              </p:cNvPr>
              <p:cNvSpPr txBox="1"/>
              <p:nvPr/>
            </p:nvSpPr>
            <p:spPr>
              <a:xfrm>
                <a:off x="4202141" y="1509015"/>
                <a:ext cx="5322287" cy="1194238"/>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𝑉</m:t>
                          </m:r>
                        </m:e>
                        <m:sub>
                          <m:r>
                            <a:rPr lang="en-US" altLang="zh-CN" sz="2800" i="1">
                              <a:latin typeface="Cambria Math" panose="02040503050406030204" pitchFamily="18" charset="0"/>
                            </a:rPr>
                            <m:t>𝑖</m:t>
                          </m:r>
                        </m:sub>
                      </m:sSub>
                      <m:d>
                        <m:dPr>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𝑟</m:t>
                              </m:r>
                            </m:e>
                            <m:sub>
                              <m:r>
                                <a:rPr lang="en-US" altLang="zh-CN" sz="2800" b="0" i="1" smtClean="0">
                                  <a:latin typeface="Cambria Math" panose="02040503050406030204" pitchFamily="18" charset="0"/>
                                </a:rPr>
                                <m:t>𝑖</m:t>
                              </m:r>
                            </m:sub>
                          </m:sSub>
                        </m:e>
                      </m:d>
                      <m:r>
                        <a:rPr lang="en-US" altLang="zh-CN" sz="2800" b="0" i="1" smtClean="0">
                          <a:latin typeface="Cambria Math" panose="02040503050406030204" pitchFamily="18" charset="0"/>
                        </a:rPr>
                        <m:t>=</m:t>
                      </m:r>
                      <m:nary>
                        <m:naryPr>
                          <m:chr m:val="∑"/>
                          <m:supHide m:val="on"/>
                          <m:ctrlPr>
                            <a:rPr lang="en-US" altLang="zh-CN" sz="2800" i="1">
                              <a:latin typeface="Cambria Math" panose="02040503050406030204" pitchFamily="18" charset="0"/>
                            </a:rPr>
                          </m:ctrlPr>
                        </m:naryPr>
                        <m:sub>
                          <m:r>
                            <a:rPr lang="en-US" altLang="zh-CN" sz="2800" b="0" i="1" smtClean="0">
                              <a:latin typeface="Cambria Math" panose="02040503050406030204" pitchFamily="18" charset="0"/>
                            </a:rPr>
                            <m:t>𝑏</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𝑛</m:t>
                          </m:r>
                          <m:r>
                            <a:rPr lang="en-US" altLang="zh-CN" sz="2800" b="0" i="1" smtClean="0">
                              <a:latin typeface="Cambria Math" panose="02040503050406030204" pitchFamily="18" charset="0"/>
                            </a:rPr>
                            <m:t>]</m:t>
                          </m:r>
                        </m:sub>
                        <m:sup/>
                        <m:e>
                          <m:r>
                            <a:rPr lang="en-US" altLang="zh-CN" sz="2800" i="1">
                              <a:latin typeface="Cambria Math" panose="02040503050406030204" pitchFamily="18" charset="0"/>
                            </a:rPr>
                            <m:t>𝑓</m:t>
                          </m:r>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𝑉</m:t>
                              </m:r>
                            </m:e>
                            <m:sub>
                              <m:r>
                                <a:rPr lang="en-US" altLang="zh-CN" sz="2800" i="1">
                                  <a:latin typeface="Cambria Math" panose="02040503050406030204" pitchFamily="18" charset="0"/>
                                </a:rPr>
                                <m:t>𝑖</m:t>
                              </m:r>
                              <m:r>
                                <a:rPr lang="en-US" altLang="zh-CN" sz="2800" i="1">
                                  <a:latin typeface="Cambria Math" panose="02040503050406030204" pitchFamily="18" charset="0"/>
                                </a:rPr>
                                <m:t>+1</m:t>
                              </m:r>
                            </m:sub>
                          </m:sSub>
                          <m:d>
                            <m:dPr>
                              <m:ctrlPr>
                                <a:rPr lang="en-US" altLang="zh-CN" sz="2800" i="1">
                                  <a:latin typeface="Cambria Math" panose="02040503050406030204" pitchFamily="18" charset="0"/>
                                </a:rPr>
                              </m:ctrlPr>
                            </m:dPr>
                            <m:e>
                              <m:r>
                                <a:rPr lang="en-US" altLang="zh-CN" sz="2800" b="0" i="1" smtClean="0">
                                  <a:latin typeface="Cambria Math" panose="02040503050406030204" pitchFamily="18" charset="0"/>
                                </a:rPr>
                                <m:t>𝑏</m:t>
                              </m:r>
                            </m:e>
                          </m:d>
                          <m:r>
                            <a:rPr lang="en-US" altLang="zh-CN" sz="2800" i="1">
                              <a:latin typeface="Cambria Math" panose="02040503050406030204" pitchFamily="18" charset="0"/>
                            </a:rPr>
                            <m:t>)</m:t>
                          </m:r>
                        </m:e>
                      </m:nary>
                    </m:oMath>
                  </m:oMathPara>
                </a14:m>
                <a:endParaRPr lang="en-US" sz="280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E9656849-2253-BE9B-9382-B5DDE9EECBD2}"/>
                  </a:ext>
                </a:extLst>
              </p:cNvPr>
              <p:cNvSpPr txBox="1">
                <a:spLocks noRot="1" noChangeAspect="1" noMove="1" noResize="1" noEditPoints="1" noAdjustHandles="1" noChangeArrowheads="1" noChangeShapeType="1" noTextEdit="1"/>
              </p:cNvSpPr>
              <p:nvPr/>
            </p:nvSpPr>
            <p:spPr>
              <a:xfrm>
                <a:off x="4202141" y="1509015"/>
                <a:ext cx="5322287" cy="1194238"/>
              </a:xfrm>
              <a:prstGeom prst="rect">
                <a:avLst/>
              </a:prstGeom>
              <a:blipFill>
                <a:blip r:embed="rId8"/>
                <a:stretch>
                  <a:fillRect t="-126596" b="-170213"/>
                </a:stretch>
              </a:blipFill>
            </p:spPr>
            <p:txBody>
              <a:bodyPr/>
              <a:lstStyle/>
              <a:p>
                <a:r>
                  <a:rPr lang="en-US">
                    <a:noFill/>
                  </a:rPr>
                  <a:t> </a:t>
                </a:r>
              </a:p>
            </p:txBody>
          </p:sp>
        </mc:Fallback>
      </mc:AlternateContent>
    </p:spTree>
    <p:extLst>
      <p:ext uri="{BB962C8B-B14F-4D97-AF65-F5344CB8AC3E}">
        <p14:creationId xmlns:p14="http://schemas.microsoft.com/office/powerpoint/2010/main" val="208890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3"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D0E2D-4FCC-A8E1-457C-F364848E397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Technical overview</a:t>
            </a:r>
          </a:p>
        </p:txBody>
      </p:sp>
      <p:sp>
        <p:nvSpPr>
          <p:cNvPr id="4" name="Slide Number Placeholder 62">
            <a:extLst>
              <a:ext uri="{FF2B5EF4-FFF2-40B4-BE49-F238E27FC236}">
                <a16:creationId xmlns:a16="http://schemas.microsoft.com/office/drawing/2014/main" id="{393F9F65-2CAF-2F85-86D6-8331ECB60FC7}"/>
              </a:ext>
            </a:extLst>
          </p:cNvPr>
          <p:cNvSpPr>
            <a:spLocks noGrp="1"/>
          </p:cNvSpPr>
          <p:nvPr>
            <p:ph type="sldNum" sz="quarter" idx="12"/>
          </p:nvPr>
        </p:nvSpPr>
        <p:spPr>
          <a:xfrm>
            <a:off x="8610600" y="6356350"/>
            <a:ext cx="2743200" cy="365125"/>
          </a:xfrm>
        </p:spPr>
        <p:txBody>
          <a:bodyPr/>
          <a:lstStyle/>
          <a:p>
            <a:fld id="{925B9A89-1D3B-7042-A946-06694786D8F6}" type="slidenum">
              <a:rPr lang="en-US" smtClean="0">
                <a:latin typeface="Arial" panose="020B0604020202020204" pitchFamily="34" charset="0"/>
                <a:cs typeface="Arial" panose="020B0604020202020204" pitchFamily="34" charset="0"/>
              </a:rPr>
              <a:t>27</a:t>
            </a:fld>
            <a:endParaRPr 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BE0A84F-28BB-14AD-5319-79BB4EDBEFF6}"/>
                  </a:ext>
                </a:extLst>
              </p:cNvPr>
              <p:cNvSpPr txBox="1"/>
              <p:nvPr/>
            </p:nvSpPr>
            <p:spPr>
              <a:xfrm>
                <a:off x="954340" y="1454436"/>
                <a:ext cx="8715177" cy="5066387"/>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Phase 1:  </a:t>
                </a:r>
                <a14:m>
                  <m:oMath xmlns:m="http://schemas.openxmlformats.org/officeDocument/2006/math">
                    <m:nary>
                      <m:naryPr>
                        <m:chr m:val="∑"/>
                        <m:supHide m:val="on"/>
                        <m:ctrlPr>
                          <a:rPr lang="en-US" altLang="zh-CN" sz="3200" i="1" smtClean="0">
                            <a:latin typeface="Cambria Math" panose="02040503050406030204" pitchFamily="18" charset="0"/>
                          </a:rPr>
                        </m:ctrlPr>
                      </m:naryPr>
                      <m:sub>
                        <m:r>
                          <m:rPr>
                            <m:brk m:alnAt="7"/>
                          </m:rPr>
                          <a:rPr lang="en-US" altLang="zh-CN" sz="3200" b="0" i="1" smtClean="0">
                            <a:latin typeface="Cambria Math" panose="02040503050406030204" pitchFamily="18" charset="0"/>
                          </a:rPr>
                          <m:t>𝑏</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𝑛</m:t>
                        </m:r>
                        <m:r>
                          <a:rPr lang="en-US" altLang="zh-CN" sz="3200" b="0" i="1" smtClean="0">
                            <a:latin typeface="Cambria Math" panose="02040503050406030204" pitchFamily="18" charset="0"/>
                          </a:rPr>
                          <m:t>]</m:t>
                        </m:r>
                      </m:sub>
                      <m:sup/>
                      <m:e>
                        <m:d>
                          <m:dPr>
                            <m:begChr m:val="{"/>
                            <m:endChr m:val="}"/>
                            <m:ctrlPr>
                              <a:rPr lang="en-US" altLang="zh-CN" sz="3200" b="0" i="1" smtClean="0">
                                <a:latin typeface="Cambria Math" panose="02040503050406030204" pitchFamily="18" charset="0"/>
                              </a:rPr>
                            </m:ctrlPr>
                          </m:dPr>
                          <m:e>
                            <m:nary>
                              <m:naryPr>
                                <m:chr m:val="∑"/>
                                <m:supHide m:val="on"/>
                                <m:ctrlPr>
                                  <a:rPr lang="en-US" altLang="zh-CN" sz="3200" i="1">
                                    <a:latin typeface="Cambria Math" panose="02040503050406030204" pitchFamily="18" charset="0"/>
                                  </a:rPr>
                                </m:ctrlPr>
                              </m:naryPr>
                              <m:sub>
                                <m:sSup>
                                  <m:sSupPr>
                                    <m:ctrlPr>
                                      <a:rPr lang="en-US" altLang="zh-CN" sz="3200" i="1">
                                        <a:latin typeface="Cambria Math" panose="02040503050406030204" pitchFamily="18" charset="0"/>
                                      </a:rPr>
                                    </m:ctrlPr>
                                  </m:sSupPr>
                                  <m:e>
                                    <m:r>
                                      <a:rPr lang="en-US" altLang="zh-CN" sz="3200" i="1">
                                        <a:latin typeface="Cambria Math" panose="02040503050406030204" pitchFamily="18" charset="0"/>
                                      </a:rPr>
                                      <m:t>𝑏</m:t>
                                    </m:r>
                                  </m:e>
                                  <m:sup>
                                    <m:r>
                                      <a:rPr lang="en-US" altLang="zh-CN" sz="3200" i="1">
                                        <a:latin typeface="Cambria Math" panose="02040503050406030204" pitchFamily="18" charset="0"/>
                                      </a:rPr>
                                      <m:t>′</m:t>
                                    </m:r>
                                  </m:sup>
                                </m:sSup>
                                <m:r>
                                  <a:rPr lang="en-US" altLang="zh-CN" sz="3200" i="1">
                                    <a:latin typeface="Cambria Math" panose="02040503050406030204" pitchFamily="18" charset="0"/>
                                  </a:rPr>
                                  <m:t>∈</m:t>
                                </m:r>
                                <m:d>
                                  <m:dPr>
                                    <m:begChr m:val="["/>
                                    <m:endChr m:val="]"/>
                                    <m:ctrlPr>
                                      <a:rPr lang="en-US" altLang="zh-CN" sz="3200" i="1">
                                        <a:latin typeface="Cambria Math" panose="02040503050406030204" pitchFamily="18" charset="0"/>
                                      </a:rPr>
                                    </m:ctrlPr>
                                  </m:dPr>
                                  <m:e>
                                    <m:r>
                                      <a:rPr lang="en-US" altLang="zh-CN" sz="3200" i="1">
                                        <a:latin typeface="Cambria Math" panose="02040503050406030204" pitchFamily="18" charset="0"/>
                                      </a:rPr>
                                      <m:t>𝑛</m:t>
                                    </m:r>
                                  </m:e>
                                </m:d>
                              </m:sub>
                              <m:sup/>
                              <m:e>
                                <m:r>
                                  <a:rPr lang="en-US" altLang="zh-CN" sz="3200" i="1">
                                    <a:latin typeface="Cambria Math" panose="02040503050406030204" pitchFamily="18" charset="0"/>
                                  </a:rPr>
                                  <m:t>𝑓</m:t>
                                </m:r>
                                <m:d>
                                  <m:dPr>
                                    <m:ctrlPr>
                                      <a:rPr lang="en-US" altLang="zh-CN" sz="3200" i="1">
                                        <a:latin typeface="Cambria Math" panose="02040503050406030204" pitchFamily="18" charset="0"/>
                                      </a:rPr>
                                    </m:ctrlPr>
                                  </m:dPr>
                                  <m:e>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𝑉</m:t>
                                        </m:r>
                                      </m:e>
                                      <m:sub>
                                        <m:r>
                                          <a:rPr lang="en-US" altLang="zh-CN" sz="3200" i="1">
                                            <a:latin typeface="Cambria Math" panose="02040503050406030204" pitchFamily="18" charset="0"/>
                                          </a:rPr>
                                          <m:t>𝑖</m:t>
                                        </m:r>
                                        <m:r>
                                          <a:rPr lang="en-US" altLang="zh-CN" sz="3200" i="1">
                                            <a:latin typeface="Cambria Math" panose="02040503050406030204" pitchFamily="18" charset="0"/>
                                          </a:rPr>
                                          <m:t>+1</m:t>
                                        </m:r>
                                      </m:sub>
                                    </m:sSub>
                                    <m:d>
                                      <m:dPr>
                                        <m:ctrlPr>
                                          <a:rPr lang="en-US" altLang="zh-CN" sz="3200" i="1">
                                            <a:latin typeface="Cambria Math" panose="02040503050406030204" pitchFamily="18" charset="0"/>
                                          </a:rPr>
                                        </m:ctrlPr>
                                      </m:dPr>
                                      <m:e>
                                        <m:r>
                                          <a:rPr lang="en-US" altLang="zh-CN" sz="3200" i="1">
                                            <a:latin typeface="Cambria Math" panose="02040503050406030204" pitchFamily="18" charset="0"/>
                                          </a:rPr>
                                          <m:t>𝑏</m:t>
                                        </m:r>
                                      </m:e>
                                    </m:d>
                                    <m:r>
                                      <a:rPr lang="en-US" altLang="zh-CN" sz="3200" i="1">
                                        <a:latin typeface="Cambria Math" panose="02040503050406030204" pitchFamily="18" charset="0"/>
                                      </a:rPr>
                                      <m:t>, </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𝑉</m:t>
                                        </m:r>
                                      </m:e>
                                      <m:sub>
                                        <m:r>
                                          <a:rPr lang="en-US" altLang="zh-CN" sz="3200" i="1">
                                            <a:latin typeface="Cambria Math" panose="02040503050406030204" pitchFamily="18" charset="0"/>
                                          </a:rPr>
                                          <m:t>𝑖</m:t>
                                        </m:r>
                                        <m:r>
                                          <a:rPr lang="en-US" altLang="zh-CN" sz="3200" i="1">
                                            <a:latin typeface="Cambria Math" panose="02040503050406030204" pitchFamily="18" charset="0"/>
                                          </a:rPr>
                                          <m:t>+1</m:t>
                                        </m:r>
                                      </m:sub>
                                    </m:sSub>
                                    <m:d>
                                      <m:dPr>
                                        <m:ctrlPr>
                                          <a:rPr lang="en-US" altLang="zh-CN" sz="3200" i="1">
                                            <a:latin typeface="Cambria Math" panose="02040503050406030204" pitchFamily="18" charset="0"/>
                                          </a:rPr>
                                        </m:ctrlPr>
                                      </m:dPr>
                                      <m:e>
                                        <m:sSup>
                                          <m:sSupPr>
                                            <m:ctrlPr>
                                              <a:rPr lang="en-US" altLang="zh-CN" sz="3200" i="1">
                                                <a:latin typeface="Cambria Math" panose="02040503050406030204" pitchFamily="18" charset="0"/>
                                              </a:rPr>
                                            </m:ctrlPr>
                                          </m:sSupPr>
                                          <m:e>
                                            <m:r>
                                              <a:rPr lang="en-US" altLang="zh-CN" sz="3200" i="1">
                                                <a:latin typeface="Cambria Math" panose="02040503050406030204" pitchFamily="18" charset="0"/>
                                              </a:rPr>
                                              <m:t>𝑏</m:t>
                                            </m:r>
                                          </m:e>
                                          <m:sup>
                                            <m:r>
                                              <a:rPr lang="en-US" altLang="zh-CN" sz="3200" i="1">
                                                <a:latin typeface="Cambria Math" panose="02040503050406030204" pitchFamily="18" charset="0"/>
                                              </a:rPr>
                                              <m:t>′</m:t>
                                            </m:r>
                                          </m:sup>
                                        </m:sSup>
                                      </m:e>
                                    </m:d>
                                  </m:e>
                                </m:d>
                              </m:e>
                            </m:nary>
                          </m:e>
                        </m:d>
                      </m:e>
                    </m:nary>
                  </m:oMath>
                </a14:m>
                <a:endParaRPr lang="en-US" altLang="zh-CN" sz="320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3200" dirty="0">
                    <a:solidFill>
                      <a:srgbClr val="00B0F0"/>
                    </a:solidFill>
                    <a:latin typeface="Arial" panose="020B0604020202020204" pitchFamily="34" charset="0"/>
                    <a:cs typeface="Arial" panose="020B0604020202020204" pitchFamily="34" charset="0"/>
                  </a:rPr>
                  <a:t>Let </a:t>
                </a:r>
                <a14:m>
                  <m:oMath xmlns:m="http://schemas.openxmlformats.org/officeDocument/2006/math">
                    <m:r>
                      <a:rPr lang="en-US" sz="3200" b="0" i="1" smtClean="0">
                        <a:solidFill>
                          <a:srgbClr val="00B0F0"/>
                        </a:solidFill>
                        <a:latin typeface="Cambria Math" panose="02040503050406030204" pitchFamily="18" charset="0"/>
                      </a:rPr>
                      <m:t>𝑔</m:t>
                    </m:r>
                    <m:d>
                      <m:dPr>
                        <m:ctrlPr>
                          <a:rPr lang="en-US" sz="3200" b="0" i="1" smtClean="0">
                            <a:solidFill>
                              <a:srgbClr val="00B0F0"/>
                            </a:solidFill>
                            <a:latin typeface="Cambria Math" panose="02040503050406030204" pitchFamily="18" charset="0"/>
                          </a:rPr>
                        </m:ctrlPr>
                      </m:dPr>
                      <m:e>
                        <m:r>
                          <a:rPr lang="en-US" sz="3200" b="0" i="1" smtClean="0">
                            <a:solidFill>
                              <a:srgbClr val="00B0F0"/>
                            </a:solidFill>
                            <a:latin typeface="Cambria Math" panose="02040503050406030204" pitchFamily="18" charset="0"/>
                          </a:rPr>
                          <m:t>𝑏</m:t>
                        </m:r>
                      </m:e>
                    </m:d>
                    <m:r>
                      <a:rPr lang="en-US" sz="3200" b="0" i="1" smtClean="0">
                        <a:solidFill>
                          <a:srgbClr val="00B0F0"/>
                        </a:solidFill>
                        <a:latin typeface="Cambria Math" panose="02040503050406030204" pitchFamily="18" charset="0"/>
                      </a:rPr>
                      <m:t>=</m:t>
                    </m:r>
                    <m:nary>
                      <m:naryPr>
                        <m:chr m:val="∑"/>
                        <m:supHide m:val="on"/>
                        <m:ctrlPr>
                          <a:rPr lang="en-US" altLang="zh-CN" sz="3200" i="1">
                            <a:solidFill>
                              <a:srgbClr val="00B0F0"/>
                            </a:solidFill>
                            <a:latin typeface="Cambria Math" panose="02040503050406030204" pitchFamily="18" charset="0"/>
                          </a:rPr>
                        </m:ctrlPr>
                      </m:naryPr>
                      <m:sub>
                        <m:sSup>
                          <m:sSupPr>
                            <m:ctrlPr>
                              <a:rPr lang="en-US" altLang="zh-CN" sz="3200" i="1">
                                <a:solidFill>
                                  <a:srgbClr val="00B0F0"/>
                                </a:solidFill>
                                <a:latin typeface="Cambria Math" panose="02040503050406030204" pitchFamily="18" charset="0"/>
                              </a:rPr>
                            </m:ctrlPr>
                          </m:sSupPr>
                          <m:e>
                            <m:r>
                              <a:rPr lang="en-US" altLang="zh-CN" sz="3200" i="1">
                                <a:solidFill>
                                  <a:srgbClr val="00B0F0"/>
                                </a:solidFill>
                                <a:latin typeface="Cambria Math" panose="02040503050406030204" pitchFamily="18" charset="0"/>
                              </a:rPr>
                              <m:t>𝑏</m:t>
                            </m:r>
                          </m:e>
                          <m:sup>
                            <m:r>
                              <a:rPr lang="en-US" altLang="zh-CN" sz="3200" i="1">
                                <a:solidFill>
                                  <a:srgbClr val="00B0F0"/>
                                </a:solidFill>
                                <a:latin typeface="Cambria Math" panose="02040503050406030204" pitchFamily="18" charset="0"/>
                              </a:rPr>
                              <m:t>′</m:t>
                            </m:r>
                          </m:sup>
                        </m:sSup>
                        <m:r>
                          <a:rPr lang="en-US" altLang="zh-CN" sz="3200" i="1">
                            <a:solidFill>
                              <a:srgbClr val="00B0F0"/>
                            </a:solidFill>
                            <a:latin typeface="Cambria Math" panose="02040503050406030204" pitchFamily="18" charset="0"/>
                          </a:rPr>
                          <m:t>∈</m:t>
                        </m:r>
                        <m:d>
                          <m:dPr>
                            <m:begChr m:val="["/>
                            <m:endChr m:val="]"/>
                            <m:ctrlPr>
                              <a:rPr lang="en-US" altLang="zh-CN" sz="3200" i="1">
                                <a:solidFill>
                                  <a:srgbClr val="00B0F0"/>
                                </a:solidFill>
                                <a:latin typeface="Cambria Math" panose="02040503050406030204" pitchFamily="18" charset="0"/>
                              </a:rPr>
                            </m:ctrlPr>
                          </m:dPr>
                          <m:e>
                            <m:r>
                              <a:rPr lang="en-US" altLang="zh-CN" sz="3200" i="1">
                                <a:solidFill>
                                  <a:srgbClr val="00B0F0"/>
                                </a:solidFill>
                                <a:latin typeface="Cambria Math" panose="02040503050406030204" pitchFamily="18" charset="0"/>
                              </a:rPr>
                              <m:t>𝑛</m:t>
                            </m:r>
                          </m:e>
                        </m:d>
                      </m:sub>
                      <m:sup/>
                      <m:e>
                        <m:r>
                          <a:rPr lang="en-US" altLang="zh-CN" sz="3200" i="1">
                            <a:solidFill>
                              <a:srgbClr val="00B0F0"/>
                            </a:solidFill>
                            <a:latin typeface="Cambria Math" panose="02040503050406030204" pitchFamily="18" charset="0"/>
                          </a:rPr>
                          <m:t>𝑓</m:t>
                        </m:r>
                        <m:d>
                          <m:dPr>
                            <m:ctrlPr>
                              <a:rPr lang="en-US" altLang="zh-CN" sz="3200" i="1">
                                <a:solidFill>
                                  <a:srgbClr val="00B0F0"/>
                                </a:solidFill>
                                <a:latin typeface="Cambria Math" panose="02040503050406030204" pitchFamily="18" charset="0"/>
                              </a:rPr>
                            </m:ctrlPr>
                          </m:dPr>
                          <m:e>
                            <m:sSub>
                              <m:sSubPr>
                                <m:ctrlPr>
                                  <a:rPr lang="en-US" altLang="zh-CN" sz="3200" i="1">
                                    <a:solidFill>
                                      <a:srgbClr val="00B0F0"/>
                                    </a:solidFill>
                                    <a:latin typeface="Cambria Math" panose="02040503050406030204" pitchFamily="18" charset="0"/>
                                  </a:rPr>
                                </m:ctrlPr>
                              </m:sSubPr>
                              <m:e>
                                <m:r>
                                  <a:rPr lang="en-US" altLang="zh-CN" sz="3200" i="1">
                                    <a:solidFill>
                                      <a:srgbClr val="00B0F0"/>
                                    </a:solidFill>
                                    <a:latin typeface="Cambria Math" panose="02040503050406030204" pitchFamily="18" charset="0"/>
                                  </a:rPr>
                                  <m:t>𝑉</m:t>
                                </m:r>
                              </m:e>
                              <m:sub>
                                <m:r>
                                  <a:rPr lang="en-US" altLang="zh-CN" sz="3200" i="1">
                                    <a:solidFill>
                                      <a:srgbClr val="00B0F0"/>
                                    </a:solidFill>
                                    <a:latin typeface="Cambria Math" panose="02040503050406030204" pitchFamily="18" charset="0"/>
                                  </a:rPr>
                                  <m:t>𝑖</m:t>
                                </m:r>
                                <m:r>
                                  <a:rPr lang="en-US" altLang="zh-CN" sz="3200" i="1">
                                    <a:solidFill>
                                      <a:srgbClr val="00B0F0"/>
                                    </a:solidFill>
                                    <a:latin typeface="Cambria Math" panose="02040503050406030204" pitchFamily="18" charset="0"/>
                                  </a:rPr>
                                  <m:t>+1</m:t>
                                </m:r>
                              </m:sub>
                            </m:sSub>
                            <m:d>
                              <m:dPr>
                                <m:ctrlPr>
                                  <a:rPr lang="en-US" altLang="zh-CN" sz="3200" i="1">
                                    <a:solidFill>
                                      <a:srgbClr val="00B0F0"/>
                                    </a:solidFill>
                                    <a:latin typeface="Cambria Math" panose="02040503050406030204" pitchFamily="18" charset="0"/>
                                  </a:rPr>
                                </m:ctrlPr>
                              </m:dPr>
                              <m:e>
                                <m:r>
                                  <a:rPr lang="en-US" altLang="zh-CN" sz="3200" i="1">
                                    <a:solidFill>
                                      <a:srgbClr val="00B0F0"/>
                                    </a:solidFill>
                                    <a:latin typeface="Cambria Math" panose="02040503050406030204" pitchFamily="18" charset="0"/>
                                  </a:rPr>
                                  <m:t>𝑏</m:t>
                                </m:r>
                              </m:e>
                            </m:d>
                            <m:r>
                              <a:rPr lang="en-US" altLang="zh-CN" sz="3200" i="1">
                                <a:solidFill>
                                  <a:srgbClr val="00B0F0"/>
                                </a:solidFill>
                                <a:latin typeface="Cambria Math" panose="02040503050406030204" pitchFamily="18" charset="0"/>
                              </a:rPr>
                              <m:t>, </m:t>
                            </m:r>
                            <m:sSub>
                              <m:sSubPr>
                                <m:ctrlPr>
                                  <a:rPr lang="en-US" altLang="zh-CN" sz="3200" i="1">
                                    <a:solidFill>
                                      <a:srgbClr val="00B0F0"/>
                                    </a:solidFill>
                                    <a:latin typeface="Cambria Math" panose="02040503050406030204" pitchFamily="18" charset="0"/>
                                  </a:rPr>
                                </m:ctrlPr>
                              </m:sSubPr>
                              <m:e>
                                <m:r>
                                  <a:rPr lang="en-US" altLang="zh-CN" sz="3200" i="1">
                                    <a:solidFill>
                                      <a:srgbClr val="00B0F0"/>
                                    </a:solidFill>
                                    <a:latin typeface="Cambria Math" panose="02040503050406030204" pitchFamily="18" charset="0"/>
                                  </a:rPr>
                                  <m:t>𝑉</m:t>
                                </m:r>
                              </m:e>
                              <m:sub>
                                <m:r>
                                  <a:rPr lang="en-US" altLang="zh-CN" sz="3200" i="1">
                                    <a:solidFill>
                                      <a:srgbClr val="00B0F0"/>
                                    </a:solidFill>
                                    <a:latin typeface="Cambria Math" panose="02040503050406030204" pitchFamily="18" charset="0"/>
                                  </a:rPr>
                                  <m:t>𝑖</m:t>
                                </m:r>
                                <m:r>
                                  <a:rPr lang="en-US" altLang="zh-CN" sz="3200" i="1">
                                    <a:solidFill>
                                      <a:srgbClr val="00B0F0"/>
                                    </a:solidFill>
                                    <a:latin typeface="Cambria Math" panose="02040503050406030204" pitchFamily="18" charset="0"/>
                                  </a:rPr>
                                  <m:t>+1</m:t>
                                </m:r>
                              </m:sub>
                            </m:sSub>
                            <m:d>
                              <m:dPr>
                                <m:ctrlPr>
                                  <a:rPr lang="en-US" altLang="zh-CN" sz="3200" i="1">
                                    <a:solidFill>
                                      <a:srgbClr val="00B0F0"/>
                                    </a:solidFill>
                                    <a:latin typeface="Cambria Math" panose="02040503050406030204" pitchFamily="18" charset="0"/>
                                  </a:rPr>
                                </m:ctrlPr>
                              </m:dPr>
                              <m:e>
                                <m:sSup>
                                  <m:sSupPr>
                                    <m:ctrlPr>
                                      <a:rPr lang="en-US" altLang="zh-CN" sz="3200" i="1">
                                        <a:solidFill>
                                          <a:srgbClr val="00B0F0"/>
                                        </a:solidFill>
                                        <a:latin typeface="Cambria Math" panose="02040503050406030204" pitchFamily="18" charset="0"/>
                                      </a:rPr>
                                    </m:ctrlPr>
                                  </m:sSupPr>
                                  <m:e>
                                    <m:r>
                                      <a:rPr lang="en-US" altLang="zh-CN" sz="3200" i="1">
                                        <a:solidFill>
                                          <a:srgbClr val="00B0F0"/>
                                        </a:solidFill>
                                        <a:latin typeface="Cambria Math" panose="02040503050406030204" pitchFamily="18" charset="0"/>
                                      </a:rPr>
                                      <m:t>𝑏</m:t>
                                    </m:r>
                                  </m:e>
                                  <m:sup>
                                    <m:r>
                                      <a:rPr lang="en-US" altLang="zh-CN" sz="3200" i="1">
                                        <a:solidFill>
                                          <a:srgbClr val="00B0F0"/>
                                        </a:solidFill>
                                        <a:latin typeface="Cambria Math" panose="02040503050406030204" pitchFamily="18" charset="0"/>
                                      </a:rPr>
                                      <m:t>′</m:t>
                                    </m:r>
                                  </m:sup>
                                </m:sSup>
                              </m:e>
                            </m:d>
                          </m:e>
                        </m:d>
                      </m:e>
                    </m:nary>
                  </m:oMath>
                </a14:m>
                <a:endParaRPr lang="en-US" sz="3200" dirty="0">
                  <a:solidFill>
                    <a:srgbClr val="00B0F0"/>
                  </a:solidFill>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3200" dirty="0">
                    <a:solidFill>
                      <a:srgbClr val="00B0F0"/>
                    </a:solidFill>
                    <a:latin typeface="Arial" panose="020B0604020202020204" pitchFamily="34" charset="0"/>
                    <a:cs typeface="Arial" panose="020B0604020202020204" pitchFamily="34" charset="0"/>
                  </a:rPr>
                  <a:t>Initialize </a:t>
                </a:r>
                <a14:m>
                  <m:oMath xmlns:m="http://schemas.openxmlformats.org/officeDocument/2006/math">
                    <m:r>
                      <a:rPr lang="en-US" sz="3200" b="0" i="1" smtClean="0">
                        <a:solidFill>
                          <a:srgbClr val="00B0F0"/>
                        </a:solidFill>
                        <a:latin typeface="Cambria Math" panose="02040503050406030204" pitchFamily="18" charset="0"/>
                      </a:rPr>
                      <m:t>𝑔</m:t>
                    </m:r>
                    <m:d>
                      <m:dPr>
                        <m:ctrlPr>
                          <a:rPr lang="en-US" sz="3200" b="0" i="1" smtClean="0">
                            <a:solidFill>
                              <a:srgbClr val="00B0F0"/>
                            </a:solidFill>
                            <a:latin typeface="Cambria Math" panose="02040503050406030204" pitchFamily="18" charset="0"/>
                          </a:rPr>
                        </m:ctrlPr>
                      </m:dPr>
                      <m:e>
                        <m:r>
                          <a:rPr lang="en-US" sz="3200" b="0" i="1" smtClean="0">
                            <a:solidFill>
                              <a:srgbClr val="00B0F0"/>
                            </a:solidFill>
                            <a:latin typeface="Cambria Math" panose="02040503050406030204" pitchFamily="18" charset="0"/>
                          </a:rPr>
                          <m:t>0</m:t>
                        </m:r>
                      </m:e>
                    </m:d>
                    <m:r>
                      <a:rPr lang="en-US" sz="3200" b="0" i="1" smtClean="0">
                        <a:solidFill>
                          <a:srgbClr val="00B0F0"/>
                        </a:solidFill>
                        <a:latin typeface="Cambria Math" panose="02040503050406030204" pitchFamily="18" charset="0"/>
                      </a:rPr>
                      <m:t>, ⋯, </m:t>
                    </m:r>
                    <m:r>
                      <a:rPr lang="en-US" sz="3200" b="0" i="1" smtClean="0">
                        <a:solidFill>
                          <a:srgbClr val="00B0F0"/>
                        </a:solidFill>
                        <a:latin typeface="Cambria Math" panose="02040503050406030204" pitchFamily="18" charset="0"/>
                      </a:rPr>
                      <m:t>𝑔</m:t>
                    </m:r>
                    <m:d>
                      <m:dPr>
                        <m:ctrlPr>
                          <a:rPr lang="en-US" sz="3200" b="0" i="1" smtClean="0">
                            <a:solidFill>
                              <a:srgbClr val="00B0F0"/>
                            </a:solidFill>
                            <a:latin typeface="Cambria Math" panose="02040503050406030204" pitchFamily="18" charset="0"/>
                          </a:rPr>
                        </m:ctrlPr>
                      </m:dPr>
                      <m:e>
                        <m:r>
                          <a:rPr lang="en-US" sz="3200" b="0" i="1" smtClean="0">
                            <a:solidFill>
                              <a:srgbClr val="00B0F0"/>
                            </a:solidFill>
                            <a:latin typeface="Cambria Math" panose="02040503050406030204" pitchFamily="18" charset="0"/>
                          </a:rPr>
                          <m:t>𝑛</m:t>
                        </m:r>
                        <m:r>
                          <a:rPr lang="en-US" sz="3200" b="0" i="1" smtClean="0">
                            <a:solidFill>
                              <a:srgbClr val="00B0F0"/>
                            </a:solidFill>
                            <a:latin typeface="Cambria Math" panose="02040503050406030204" pitchFamily="18" charset="0"/>
                          </a:rPr>
                          <m:t>−1</m:t>
                        </m:r>
                      </m:e>
                    </m:d>
                  </m:oMath>
                </a14:m>
                <a:r>
                  <a:rPr lang="en-US" sz="3200" dirty="0">
                    <a:solidFill>
                      <a:srgbClr val="00B0F0"/>
                    </a:solidFill>
                    <a:latin typeface="Arial" panose="020B0604020202020204" pitchFamily="34" charset="0"/>
                    <a:cs typeface="Arial" panose="020B0604020202020204" pitchFamily="34" charset="0"/>
                  </a:rPr>
                  <a:t> in </a:t>
                </a:r>
                <a14:m>
                  <m:oMath xmlns:m="http://schemas.openxmlformats.org/officeDocument/2006/math">
                    <m:r>
                      <a:rPr lang="en-US" sz="3200" i="1" dirty="0" smtClean="0">
                        <a:solidFill>
                          <a:srgbClr val="FF0000"/>
                        </a:solidFill>
                        <a:latin typeface="Cambria Math" panose="02040503050406030204" pitchFamily="18" charset="0"/>
                      </a:rPr>
                      <m:t>𝑂</m:t>
                    </m:r>
                    <m:r>
                      <a:rPr lang="en-US" sz="3200" i="1" dirty="0" smtClean="0">
                        <a:solidFill>
                          <a:srgbClr val="FF0000"/>
                        </a:solidFill>
                        <a:latin typeface="Cambria Math" panose="02040503050406030204" pitchFamily="18" charset="0"/>
                      </a:rPr>
                      <m:t>(</m:t>
                    </m:r>
                    <m:r>
                      <a:rPr lang="en-US" sz="3200" i="1" dirty="0" smtClean="0">
                        <a:solidFill>
                          <a:srgbClr val="FF0000"/>
                        </a:solidFill>
                        <a:latin typeface="Cambria Math" panose="02040503050406030204" pitchFamily="18" charset="0"/>
                      </a:rPr>
                      <m:t>𝑛</m:t>
                    </m:r>
                    <m:r>
                      <a:rPr lang="en-US" sz="3200" i="1" dirty="0" smtClean="0">
                        <a:solidFill>
                          <a:srgbClr val="FF0000"/>
                        </a:solidFill>
                        <a:latin typeface="Cambria Math" panose="02040503050406030204" pitchFamily="18" charset="0"/>
                      </a:rPr>
                      <m:t>)</m:t>
                    </m:r>
                  </m:oMath>
                </a14:m>
                <a:r>
                  <a:rPr lang="en-US" sz="3200" dirty="0">
                    <a:solidFill>
                      <a:srgbClr val="FF0000"/>
                    </a:solidFill>
                    <a:latin typeface="Arial" panose="020B0604020202020204" pitchFamily="34" charset="0"/>
                    <a:cs typeface="Arial" panose="020B0604020202020204" pitchFamily="34" charset="0"/>
                  </a:rPr>
                  <a:t> </a:t>
                </a:r>
                <a:r>
                  <a:rPr lang="en-US" sz="3200" dirty="0">
                    <a:solidFill>
                      <a:srgbClr val="00B0F0"/>
                    </a:solidFill>
                    <a:latin typeface="Arial" panose="020B0604020202020204" pitchFamily="34" charset="0"/>
                    <a:cs typeface="Arial" panose="020B0604020202020204" pitchFamily="34" charset="0"/>
                  </a:rPr>
                  <a:t>time</a:t>
                </a:r>
              </a:p>
              <a:p>
                <a:pPr marL="344488" indent="-344488">
                  <a:buFont typeface="Arial" panose="020B0604020202020204" pitchFamily="34" charset="0"/>
                  <a:buChar char="•"/>
                </a:pPr>
                <a:r>
                  <a:rPr lang="en-US" sz="3200" dirty="0">
                    <a:solidFill>
                      <a:srgbClr val="00B0F0"/>
                    </a:solidFill>
                    <a:latin typeface="Arial" panose="020B0604020202020204" pitchFamily="34" charset="0"/>
                    <a:cs typeface="Arial" panose="020B0604020202020204" pitchFamily="34" charset="0"/>
                  </a:rPr>
                  <a:t>Run </a:t>
                </a:r>
                <a:r>
                  <a:rPr lang="en-US" sz="3200" dirty="0" err="1">
                    <a:solidFill>
                      <a:srgbClr val="00B0F0"/>
                    </a:solidFill>
                    <a:latin typeface="Arial" panose="020B0604020202020204" pitchFamily="34" charset="0"/>
                    <a:cs typeface="Arial" panose="020B0604020202020204" pitchFamily="34" charset="0"/>
                  </a:rPr>
                  <a:t>sumcheck</a:t>
                </a:r>
                <a:r>
                  <a:rPr lang="en-US" sz="3200" dirty="0">
                    <a:solidFill>
                      <a:srgbClr val="00B0F0"/>
                    </a:solidFill>
                    <a:latin typeface="Arial" panose="020B0604020202020204" pitchFamily="34" charset="0"/>
                    <a:cs typeface="Arial" panose="020B0604020202020204" pitchFamily="34" charset="0"/>
                  </a:rPr>
                  <a:t> on </a:t>
                </a:r>
                <a14:m>
                  <m:oMath xmlns:m="http://schemas.openxmlformats.org/officeDocument/2006/math">
                    <m:nary>
                      <m:naryPr>
                        <m:chr m:val="∑"/>
                        <m:supHide m:val="on"/>
                        <m:ctrlPr>
                          <a:rPr lang="en-US" sz="3200" i="1" smtClean="0">
                            <a:solidFill>
                              <a:srgbClr val="00B0F0"/>
                            </a:solidFill>
                            <a:latin typeface="Cambria Math" panose="02040503050406030204" pitchFamily="18" charset="0"/>
                          </a:rPr>
                        </m:ctrlPr>
                      </m:naryPr>
                      <m:sub>
                        <m:r>
                          <m:rPr>
                            <m:brk m:alnAt="7"/>
                          </m:rPr>
                          <a:rPr lang="en-US" sz="3200" b="0" i="1" smtClean="0">
                            <a:solidFill>
                              <a:srgbClr val="00B0F0"/>
                            </a:solidFill>
                            <a:latin typeface="Cambria Math" panose="02040503050406030204" pitchFamily="18" charset="0"/>
                          </a:rPr>
                          <m:t>𝑏</m:t>
                        </m:r>
                        <m:r>
                          <a:rPr lang="en-US" sz="3200" b="0" i="1" smtClean="0">
                            <a:solidFill>
                              <a:srgbClr val="00B0F0"/>
                            </a:solidFill>
                            <a:latin typeface="Cambria Math" panose="02040503050406030204" pitchFamily="18" charset="0"/>
                          </a:rPr>
                          <m:t>∈[</m:t>
                        </m:r>
                        <m:r>
                          <a:rPr lang="en-US" sz="3200" b="0" i="1" smtClean="0">
                            <a:solidFill>
                              <a:srgbClr val="00B0F0"/>
                            </a:solidFill>
                            <a:latin typeface="Cambria Math" panose="02040503050406030204" pitchFamily="18" charset="0"/>
                          </a:rPr>
                          <m:t>𝑛</m:t>
                        </m:r>
                        <m:r>
                          <a:rPr lang="en-US" sz="3200" b="0" i="1" smtClean="0">
                            <a:solidFill>
                              <a:srgbClr val="00B0F0"/>
                            </a:solidFill>
                            <a:latin typeface="Cambria Math" panose="02040503050406030204" pitchFamily="18" charset="0"/>
                          </a:rPr>
                          <m:t>]</m:t>
                        </m:r>
                      </m:sub>
                      <m:sup/>
                      <m:e>
                        <m:r>
                          <a:rPr lang="en-US" sz="3200" b="0" i="1" smtClean="0">
                            <a:solidFill>
                              <a:srgbClr val="00B0F0"/>
                            </a:solidFill>
                            <a:latin typeface="Cambria Math" panose="02040503050406030204" pitchFamily="18" charset="0"/>
                          </a:rPr>
                          <m:t>𝑔</m:t>
                        </m:r>
                        <m:r>
                          <a:rPr lang="en-US" sz="3200" b="0" i="1" smtClean="0">
                            <a:solidFill>
                              <a:srgbClr val="00B0F0"/>
                            </a:solidFill>
                            <a:latin typeface="Cambria Math" panose="02040503050406030204" pitchFamily="18" charset="0"/>
                          </a:rPr>
                          <m:t>(</m:t>
                        </m:r>
                        <m:r>
                          <a:rPr lang="en-US" sz="3200" b="0" i="1" smtClean="0">
                            <a:solidFill>
                              <a:srgbClr val="00B0F0"/>
                            </a:solidFill>
                            <a:latin typeface="Cambria Math" panose="02040503050406030204" pitchFamily="18" charset="0"/>
                          </a:rPr>
                          <m:t>𝑏</m:t>
                        </m:r>
                        <m:r>
                          <a:rPr lang="en-US" sz="3200" b="0" i="1" smtClean="0">
                            <a:solidFill>
                              <a:srgbClr val="00B0F0"/>
                            </a:solidFill>
                            <a:latin typeface="Cambria Math" panose="02040503050406030204" pitchFamily="18" charset="0"/>
                          </a:rPr>
                          <m:t>)</m:t>
                        </m:r>
                      </m:e>
                    </m:nary>
                  </m:oMath>
                </a14:m>
                <a:r>
                  <a:rPr lang="en-US" sz="3200" dirty="0">
                    <a:solidFill>
                      <a:srgbClr val="00B0F0"/>
                    </a:solidFill>
                    <a:latin typeface="Arial" panose="020B0604020202020204" pitchFamily="34" charset="0"/>
                    <a:cs typeface="Arial" panose="020B0604020202020204" pitchFamily="34" charset="0"/>
                  </a:rPr>
                  <a:t> in </a:t>
                </a:r>
                <a14:m>
                  <m:oMath xmlns:m="http://schemas.openxmlformats.org/officeDocument/2006/math">
                    <m:r>
                      <a:rPr lang="en-US" sz="3200" i="1" dirty="0" smtClean="0">
                        <a:solidFill>
                          <a:srgbClr val="FF0000"/>
                        </a:solidFill>
                        <a:latin typeface="Cambria Math" panose="02040503050406030204" pitchFamily="18" charset="0"/>
                      </a:rPr>
                      <m:t>𝑂</m:t>
                    </m:r>
                    <m:r>
                      <a:rPr lang="en-US" sz="3200" i="1" dirty="0" smtClean="0">
                        <a:solidFill>
                          <a:srgbClr val="FF0000"/>
                        </a:solidFill>
                        <a:latin typeface="Cambria Math" panose="02040503050406030204" pitchFamily="18" charset="0"/>
                      </a:rPr>
                      <m:t>(</m:t>
                    </m:r>
                    <m:r>
                      <a:rPr lang="en-US" sz="3200" i="1" dirty="0" smtClean="0">
                        <a:solidFill>
                          <a:srgbClr val="FF0000"/>
                        </a:solidFill>
                        <a:latin typeface="Cambria Math" panose="02040503050406030204" pitchFamily="18" charset="0"/>
                      </a:rPr>
                      <m:t>𝑛</m:t>
                    </m:r>
                    <m:r>
                      <a:rPr lang="en-US" sz="3200" i="1" dirty="0" smtClean="0">
                        <a:solidFill>
                          <a:srgbClr val="FF0000"/>
                        </a:solidFill>
                        <a:latin typeface="Cambria Math" panose="02040503050406030204" pitchFamily="18" charset="0"/>
                      </a:rPr>
                      <m:t>)</m:t>
                    </m:r>
                  </m:oMath>
                </a14:m>
                <a:r>
                  <a:rPr lang="en-US" sz="3200" dirty="0">
                    <a:solidFill>
                      <a:srgbClr val="FF0000"/>
                    </a:solidFill>
                    <a:latin typeface="Arial" panose="020B0604020202020204" pitchFamily="34" charset="0"/>
                    <a:cs typeface="Arial" panose="020B0604020202020204" pitchFamily="34" charset="0"/>
                  </a:rPr>
                  <a:t> </a:t>
                </a:r>
                <a:r>
                  <a:rPr lang="en-US" sz="3200" dirty="0">
                    <a:solidFill>
                      <a:srgbClr val="00B0F0"/>
                    </a:solidFill>
                    <a:latin typeface="Arial" panose="020B0604020202020204" pitchFamily="34" charset="0"/>
                    <a:cs typeface="Arial" panose="020B0604020202020204" pitchFamily="34" charset="0"/>
                  </a:rPr>
                  <a:t>time</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Phase 2:  </a:t>
                </a:r>
                <a14:m>
                  <m:oMath xmlns:m="http://schemas.openxmlformats.org/officeDocument/2006/math">
                    <m:nary>
                      <m:naryPr>
                        <m:chr m:val="∑"/>
                        <m:supHide m:val="on"/>
                        <m:ctrlPr>
                          <a:rPr lang="en-US" sz="3200" i="1" smtClean="0">
                            <a:latin typeface="Cambria Math" panose="02040503050406030204" pitchFamily="18" charset="0"/>
                          </a:rPr>
                        </m:ctrlPr>
                      </m:naryPr>
                      <m:sub>
                        <m:sSup>
                          <m:sSupPr>
                            <m:ctrlPr>
                              <a:rPr lang="en-US" sz="3200" b="0" i="1" smtClean="0">
                                <a:latin typeface="Cambria Math" panose="02040503050406030204" pitchFamily="18" charset="0"/>
                              </a:rPr>
                            </m:ctrlPr>
                          </m:sSupPr>
                          <m:e>
                            <m:r>
                              <m:rPr>
                                <m:brk m:alnAt="7"/>
                              </m:rPr>
                              <a:rPr lang="en-US" sz="3200" b="0" i="1" smtClean="0">
                                <a:latin typeface="Cambria Math" panose="02040503050406030204" pitchFamily="18" charset="0"/>
                              </a:rPr>
                              <m:t>𝑏</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m:t>
                        </m:r>
                        <m:r>
                          <a:rPr lang="en-US" sz="3200" b="0" i="1" smtClean="0">
                            <a:latin typeface="Cambria Math" panose="02040503050406030204" pitchFamily="18" charset="0"/>
                          </a:rPr>
                          <m:t>𝑛</m:t>
                        </m:r>
                        <m:r>
                          <a:rPr lang="en-US" sz="3200" b="0" i="1" smtClean="0">
                            <a:latin typeface="Cambria Math" panose="02040503050406030204" pitchFamily="18" charset="0"/>
                          </a:rPr>
                          <m:t>]</m:t>
                        </m:r>
                      </m:sub>
                      <m:sup/>
                      <m:e>
                        <m:r>
                          <a:rPr lang="en-US" sz="3200" b="0" i="1" smtClean="0">
                            <a:latin typeface="Cambria Math" panose="02040503050406030204" pitchFamily="18" charset="0"/>
                          </a:rPr>
                          <m:t>𝑓</m:t>
                        </m:r>
                        <m:r>
                          <a:rPr lang="en-US" sz="3200" b="0" i="1" smtClean="0">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𝑉</m:t>
                            </m:r>
                          </m:e>
                          <m:sub>
                            <m:r>
                              <a:rPr lang="en-US" altLang="zh-CN" sz="3200" i="1">
                                <a:latin typeface="Cambria Math" panose="02040503050406030204" pitchFamily="18" charset="0"/>
                              </a:rPr>
                              <m:t>𝑖</m:t>
                            </m:r>
                            <m:r>
                              <a:rPr lang="en-US" altLang="zh-CN" sz="3200" i="1">
                                <a:latin typeface="Cambria Math" panose="02040503050406030204" pitchFamily="18" charset="0"/>
                              </a:rPr>
                              <m:t>+1</m:t>
                            </m:r>
                          </m:sub>
                        </m:sSub>
                        <m:d>
                          <m:dPr>
                            <m:ctrlPr>
                              <a:rPr lang="en-US" altLang="zh-CN" sz="3200" i="1">
                                <a:latin typeface="Cambria Math" panose="02040503050406030204" pitchFamily="18" charset="0"/>
                              </a:rPr>
                            </m:ctrlPr>
                          </m:dPr>
                          <m:e>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𝑟</m:t>
                                </m:r>
                              </m:e>
                              <m:sub>
                                <m:r>
                                  <a:rPr lang="en-US" altLang="zh-CN" sz="3200" b="0" i="1" smtClean="0">
                                    <a:latin typeface="Cambria Math" panose="02040503050406030204" pitchFamily="18" charset="0"/>
                                  </a:rPr>
                                  <m:t>𝑖</m:t>
                                </m:r>
                                <m:r>
                                  <a:rPr lang="en-US" altLang="zh-CN" sz="3200" b="0" i="1" smtClean="0">
                                    <a:latin typeface="Cambria Math" panose="02040503050406030204" pitchFamily="18" charset="0"/>
                                  </a:rPr>
                                  <m:t>+1</m:t>
                                </m:r>
                              </m:sub>
                            </m:sSub>
                          </m:e>
                        </m:d>
                        <m:r>
                          <a:rPr lang="en-US" altLang="zh-CN" sz="3200" i="1">
                            <a:latin typeface="Cambria Math" panose="02040503050406030204" pitchFamily="18" charset="0"/>
                          </a:rPr>
                          <m:t>, </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𝑉</m:t>
                            </m:r>
                          </m:e>
                          <m:sub>
                            <m:r>
                              <a:rPr lang="en-US" altLang="zh-CN" sz="3200" i="1">
                                <a:latin typeface="Cambria Math" panose="02040503050406030204" pitchFamily="18" charset="0"/>
                              </a:rPr>
                              <m:t>𝑖</m:t>
                            </m:r>
                            <m:r>
                              <a:rPr lang="en-US" altLang="zh-CN" sz="3200" i="1">
                                <a:latin typeface="Cambria Math" panose="02040503050406030204" pitchFamily="18" charset="0"/>
                              </a:rPr>
                              <m:t>+1</m:t>
                            </m:r>
                          </m:sub>
                        </m:sSub>
                        <m:r>
                          <a:rPr lang="en-US" altLang="zh-CN" sz="3200" i="1">
                            <a:latin typeface="Cambria Math" panose="02040503050406030204" pitchFamily="18" charset="0"/>
                          </a:rPr>
                          <m:t>(</m:t>
                        </m:r>
                        <m:r>
                          <a:rPr lang="en-US" altLang="zh-CN" sz="3200" i="1">
                            <a:latin typeface="Cambria Math" panose="02040503050406030204" pitchFamily="18" charset="0"/>
                          </a:rPr>
                          <m:t>𝑏</m:t>
                        </m:r>
                        <m:r>
                          <a:rPr lang="en-US" altLang="zh-CN" sz="3200" i="1">
                            <a:latin typeface="Cambria Math" panose="02040503050406030204" pitchFamily="18" charset="0"/>
                          </a:rPr>
                          <m:t>′))</m:t>
                        </m:r>
                      </m:e>
                    </m:nary>
                  </m:oMath>
                </a14:m>
                <a:endParaRPr lang="en-US" sz="320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3200" dirty="0">
                    <a:solidFill>
                      <a:srgbClr val="00B0F0"/>
                    </a:solidFill>
                    <a:latin typeface="Arial" panose="020B0604020202020204" pitchFamily="34" charset="0"/>
                    <a:cs typeface="Arial" panose="020B0604020202020204" pitchFamily="34" charset="0"/>
                  </a:rPr>
                  <a:t>Let </a:t>
                </a:r>
                <a14:m>
                  <m:oMath xmlns:m="http://schemas.openxmlformats.org/officeDocument/2006/math">
                    <m:r>
                      <a:rPr lang="en-US" sz="3200" i="1">
                        <a:solidFill>
                          <a:srgbClr val="00B0F0"/>
                        </a:solidFill>
                        <a:latin typeface="Cambria Math" panose="02040503050406030204" pitchFamily="18" charset="0"/>
                      </a:rPr>
                      <m:t>h</m:t>
                    </m:r>
                    <m:r>
                      <a:rPr lang="en-US" sz="3200" b="0" i="0" dirty="0" smtClean="0">
                        <a:solidFill>
                          <a:srgbClr val="00B0F0"/>
                        </a:solidFill>
                        <a:latin typeface="Cambria Math" panose="02040503050406030204" pitchFamily="18" charset="0"/>
                      </a:rPr>
                      <m:t>(</m:t>
                    </m:r>
                    <m:r>
                      <m:rPr>
                        <m:sty m:val="p"/>
                      </m:rPr>
                      <a:rPr lang="en-US" sz="3200" b="0" i="0" dirty="0" smtClean="0">
                        <a:solidFill>
                          <a:srgbClr val="00B0F0"/>
                        </a:solidFill>
                        <a:latin typeface="Cambria Math" panose="02040503050406030204" pitchFamily="18" charset="0"/>
                      </a:rPr>
                      <m:t>b</m:t>
                    </m:r>
                    <m:r>
                      <a:rPr lang="en-US" sz="3200" b="0" i="0" dirty="0" smtClean="0">
                        <a:solidFill>
                          <a:srgbClr val="00B0F0"/>
                        </a:solidFill>
                        <a:latin typeface="Cambria Math" panose="02040503050406030204" pitchFamily="18" charset="0"/>
                      </a:rPr>
                      <m:t>′)</m:t>
                    </m:r>
                    <m:r>
                      <a:rPr lang="en-US" sz="3200" i="1">
                        <a:solidFill>
                          <a:srgbClr val="00B0F0"/>
                        </a:solidFill>
                        <a:latin typeface="Cambria Math" panose="02040503050406030204" pitchFamily="18" charset="0"/>
                      </a:rPr>
                      <m:t>=</m:t>
                    </m:r>
                  </m:oMath>
                </a14:m>
                <a:r>
                  <a:rPr lang="en-US" sz="3200" dirty="0">
                    <a:solidFill>
                      <a:srgbClr val="00B0F0"/>
                    </a:solidFill>
                    <a:latin typeface="Arial" panose="020B0604020202020204" pitchFamily="34" charset="0"/>
                    <a:cs typeface="Arial" panose="020B0604020202020204" pitchFamily="34" charset="0"/>
                  </a:rPr>
                  <a:t> </a:t>
                </a:r>
                <a14:m>
                  <m:oMath xmlns:m="http://schemas.openxmlformats.org/officeDocument/2006/math">
                    <m:r>
                      <a:rPr lang="en-US" sz="3200" i="1" smtClean="0">
                        <a:solidFill>
                          <a:srgbClr val="00B0F0"/>
                        </a:solidFill>
                        <a:latin typeface="Cambria Math" panose="02040503050406030204" pitchFamily="18" charset="0"/>
                      </a:rPr>
                      <m:t>𝑓</m:t>
                    </m:r>
                    <m:r>
                      <a:rPr lang="en-US" sz="3200" i="1" smtClean="0">
                        <a:solidFill>
                          <a:srgbClr val="00B0F0"/>
                        </a:solidFill>
                        <a:latin typeface="Cambria Math" panose="02040503050406030204" pitchFamily="18" charset="0"/>
                      </a:rPr>
                      <m:t>(</m:t>
                    </m:r>
                    <m:sSub>
                      <m:sSubPr>
                        <m:ctrlPr>
                          <a:rPr lang="en-US" altLang="zh-CN" sz="3200" i="1">
                            <a:solidFill>
                              <a:srgbClr val="00B0F0"/>
                            </a:solidFill>
                            <a:latin typeface="Cambria Math" panose="02040503050406030204" pitchFamily="18" charset="0"/>
                          </a:rPr>
                        </m:ctrlPr>
                      </m:sSubPr>
                      <m:e>
                        <m:r>
                          <a:rPr lang="en-US" altLang="zh-CN" sz="3200" i="1">
                            <a:solidFill>
                              <a:srgbClr val="00B0F0"/>
                            </a:solidFill>
                            <a:latin typeface="Cambria Math" panose="02040503050406030204" pitchFamily="18" charset="0"/>
                          </a:rPr>
                          <m:t>𝑉</m:t>
                        </m:r>
                      </m:e>
                      <m:sub>
                        <m:r>
                          <a:rPr lang="en-US" altLang="zh-CN" sz="3200" i="1">
                            <a:solidFill>
                              <a:srgbClr val="00B0F0"/>
                            </a:solidFill>
                            <a:latin typeface="Cambria Math" panose="02040503050406030204" pitchFamily="18" charset="0"/>
                          </a:rPr>
                          <m:t>𝑖</m:t>
                        </m:r>
                        <m:r>
                          <a:rPr lang="en-US" altLang="zh-CN" sz="3200" i="1">
                            <a:solidFill>
                              <a:srgbClr val="00B0F0"/>
                            </a:solidFill>
                            <a:latin typeface="Cambria Math" panose="02040503050406030204" pitchFamily="18" charset="0"/>
                          </a:rPr>
                          <m:t>+1</m:t>
                        </m:r>
                      </m:sub>
                    </m:sSub>
                    <m:d>
                      <m:dPr>
                        <m:ctrlPr>
                          <a:rPr lang="en-US" altLang="zh-CN" sz="3200" i="1">
                            <a:solidFill>
                              <a:srgbClr val="00B0F0"/>
                            </a:solidFill>
                            <a:latin typeface="Cambria Math" panose="02040503050406030204" pitchFamily="18" charset="0"/>
                          </a:rPr>
                        </m:ctrlPr>
                      </m:dPr>
                      <m:e>
                        <m:sSub>
                          <m:sSubPr>
                            <m:ctrlPr>
                              <a:rPr lang="en-US" altLang="zh-CN" sz="3200" i="1">
                                <a:solidFill>
                                  <a:srgbClr val="00B0F0"/>
                                </a:solidFill>
                                <a:latin typeface="Cambria Math" panose="02040503050406030204" pitchFamily="18" charset="0"/>
                              </a:rPr>
                            </m:ctrlPr>
                          </m:sSubPr>
                          <m:e>
                            <m:r>
                              <a:rPr lang="en-US" altLang="zh-CN" sz="3200" i="1">
                                <a:solidFill>
                                  <a:srgbClr val="00B0F0"/>
                                </a:solidFill>
                                <a:latin typeface="Cambria Math" panose="02040503050406030204" pitchFamily="18" charset="0"/>
                              </a:rPr>
                              <m:t>𝑟</m:t>
                            </m:r>
                          </m:e>
                          <m:sub>
                            <m:r>
                              <a:rPr lang="en-US" altLang="zh-CN" sz="3200" i="1">
                                <a:solidFill>
                                  <a:srgbClr val="00B0F0"/>
                                </a:solidFill>
                                <a:latin typeface="Cambria Math" panose="02040503050406030204" pitchFamily="18" charset="0"/>
                              </a:rPr>
                              <m:t>𝑖</m:t>
                            </m:r>
                            <m:r>
                              <a:rPr lang="en-US" altLang="zh-CN" sz="3200" i="1">
                                <a:solidFill>
                                  <a:srgbClr val="00B0F0"/>
                                </a:solidFill>
                                <a:latin typeface="Cambria Math" panose="02040503050406030204" pitchFamily="18" charset="0"/>
                              </a:rPr>
                              <m:t>+1</m:t>
                            </m:r>
                          </m:sub>
                        </m:sSub>
                      </m:e>
                    </m:d>
                    <m:r>
                      <a:rPr lang="en-US" altLang="zh-CN" sz="3200" i="1">
                        <a:solidFill>
                          <a:srgbClr val="00B0F0"/>
                        </a:solidFill>
                        <a:latin typeface="Cambria Math" panose="02040503050406030204" pitchFamily="18" charset="0"/>
                      </a:rPr>
                      <m:t>, </m:t>
                    </m:r>
                    <m:sSub>
                      <m:sSubPr>
                        <m:ctrlPr>
                          <a:rPr lang="en-US" altLang="zh-CN" sz="3200" i="1">
                            <a:solidFill>
                              <a:srgbClr val="00B0F0"/>
                            </a:solidFill>
                            <a:latin typeface="Cambria Math" panose="02040503050406030204" pitchFamily="18" charset="0"/>
                          </a:rPr>
                        </m:ctrlPr>
                      </m:sSubPr>
                      <m:e>
                        <m:r>
                          <a:rPr lang="en-US" altLang="zh-CN" sz="3200" i="1">
                            <a:solidFill>
                              <a:srgbClr val="00B0F0"/>
                            </a:solidFill>
                            <a:latin typeface="Cambria Math" panose="02040503050406030204" pitchFamily="18" charset="0"/>
                          </a:rPr>
                          <m:t>𝑉</m:t>
                        </m:r>
                      </m:e>
                      <m:sub>
                        <m:r>
                          <a:rPr lang="en-US" altLang="zh-CN" sz="3200" i="1">
                            <a:solidFill>
                              <a:srgbClr val="00B0F0"/>
                            </a:solidFill>
                            <a:latin typeface="Cambria Math" panose="02040503050406030204" pitchFamily="18" charset="0"/>
                          </a:rPr>
                          <m:t>𝑖</m:t>
                        </m:r>
                        <m:r>
                          <a:rPr lang="en-US" altLang="zh-CN" sz="3200" i="1">
                            <a:solidFill>
                              <a:srgbClr val="00B0F0"/>
                            </a:solidFill>
                            <a:latin typeface="Cambria Math" panose="02040503050406030204" pitchFamily="18" charset="0"/>
                          </a:rPr>
                          <m:t>+1</m:t>
                        </m:r>
                      </m:sub>
                    </m:sSub>
                    <m:r>
                      <a:rPr lang="en-US" altLang="zh-CN" sz="3200" i="1">
                        <a:solidFill>
                          <a:srgbClr val="00B0F0"/>
                        </a:solidFill>
                        <a:latin typeface="Cambria Math" panose="02040503050406030204" pitchFamily="18" charset="0"/>
                      </a:rPr>
                      <m:t>(</m:t>
                    </m:r>
                    <m:r>
                      <a:rPr lang="en-US" altLang="zh-CN" sz="3200" i="1">
                        <a:solidFill>
                          <a:srgbClr val="00B0F0"/>
                        </a:solidFill>
                        <a:latin typeface="Cambria Math" panose="02040503050406030204" pitchFamily="18" charset="0"/>
                      </a:rPr>
                      <m:t>𝑏</m:t>
                    </m:r>
                    <m:r>
                      <a:rPr lang="en-US" altLang="zh-CN" sz="3200" i="1">
                        <a:solidFill>
                          <a:srgbClr val="00B0F0"/>
                        </a:solidFill>
                        <a:latin typeface="Cambria Math" panose="02040503050406030204" pitchFamily="18" charset="0"/>
                      </a:rPr>
                      <m:t>′)</m:t>
                    </m:r>
                  </m:oMath>
                </a14:m>
                <a:r>
                  <a:rPr lang="en-US" sz="3200" dirty="0">
                    <a:solidFill>
                      <a:srgbClr val="00B0F0"/>
                    </a:solidFill>
                    <a:latin typeface="Arial" panose="020B0604020202020204" pitchFamily="34" charset="0"/>
                    <a:cs typeface="Arial" panose="020B0604020202020204" pitchFamily="34" charset="0"/>
                  </a:rPr>
                  <a:t>)</a:t>
                </a:r>
              </a:p>
              <a:p>
                <a:pPr marL="344488" indent="-344488">
                  <a:buFont typeface="Arial" panose="020B0604020202020204" pitchFamily="34" charset="0"/>
                  <a:buChar char="•"/>
                </a:pPr>
                <a:r>
                  <a:rPr lang="en-US" sz="3200" dirty="0">
                    <a:solidFill>
                      <a:srgbClr val="00B0F0"/>
                    </a:solidFill>
                    <a:latin typeface="Arial" panose="020B0604020202020204" pitchFamily="34" charset="0"/>
                    <a:cs typeface="Arial" panose="020B0604020202020204" pitchFamily="34" charset="0"/>
                  </a:rPr>
                  <a:t>Initialize </a:t>
                </a:r>
                <a14:m>
                  <m:oMath xmlns:m="http://schemas.openxmlformats.org/officeDocument/2006/math">
                    <m:r>
                      <a:rPr lang="en-US" sz="3200" i="1">
                        <a:solidFill>
                          <a:srgbClr val="00B0F0"/>
                        </a:solidFill>
                        <a:latin typeface="Cambria Math" panose="02040503050406030204" pitchFamily="18" charset="0"/>
                      </a:rPr>
                      <m:t>h</m:t>
                    </m:r>
                    <m:d>
                      <m:dPr>
                        <m:ctrlPr>
                          <a:rPr lang="en-US" sz="3200" i="1">
                            <a:solidFill>
                              <a:srgbClr val="00B0F0"/>
                            </a:solidFill>
                            <a:latin typeface="Cambria Math" panose="02040503050406030204" pitchFamily="18" charset="0"/>
                          </a:rPr>
                        </m:ctrlPr>
                      </m:dPr>
                      <m:e>
                        <m:r>
                          <a:rPr lang="en-US" sz="3200" i="1">
                            <a:solidFill>
                              <a:srgbClr val="00B0F0"/>
                            </a:solidFill>
                            <a:latin typeface="Cambria Math" panose="02040503050406030204" pitchFamily="18" charset="0"/>
                          </a:rPr>
                          <m:t>0</m:t>
                        </m:r>
                      </m:e>
                    </m:d>
                    <m:r>
                      <a:rPr lang="en-US" sz="3200" i="1">
                        <a:solidFill>
                          <a:srgbClr val="00B0F0"/>
                        </a:solidFill>
                        <a:latin typeface="Cambria Math" panose="02040503050406030204" pitchFamily="18" charset="0"/>
                      </a:rPr>
                      <m:t>, ⋯, </m:t>
                    </m:r>
                    <m:r>
                      <a:rPr lang="en-US" sz="3200" b="0" i="1" smtClean="0">
                        <a:solidFill>
                          <a:srgbClr val="00B0F0"/>
                        </a:solidFill>
                        <a:latin typeface="Cambria Math" panose="02040503050406030204" pitchFamily="18" charset="0"/>
                      </a:rPr>
                      <m:t>h</m:t>
                    </m:r>
                    <m:d>
                      <m:dPr>
                        <m:ctrlPr>
                          <a:rPr lang="en-US" sz="3200" i="1">
                            <a:solidFill>
                              <a:srgbClr val="00B0F0"/>
                            </a:solidFill>
                            <a:latin typeface="Cambria Math" panose="02040503050406030204" pitchFamily="18" charset="0"/>
                          </a:rPr>
                        </m:ctrlPr>
                      </m:dPr>
                      <m:e>
                        <m:r>
                          <a:rPr lang="en-US" sz="3200" i="1">
                            <a:solidFill>
                              <a:srgbClr val="00B0F0"/>
                            </a:solidFill>
                            <a:latin typeface="Cambria Math" panose="02040503050406030204" pitchFamily="18" charset="0"/>
                          </a:rPr>
                          <m:t>𝑛</m:t>
                        </m:r>
                        <m:r>
                          <a:rPr lang="en-US" sz="3200" i="1">
                            <a:solidFill>
                              <a:srgbClr val="00B0F0"/>
                            </a:solidFill>
                            <a:latin typeface="Cambria Math" panose="02040503050406030204" pitchFamily="18" charset="0"/>
                          </a:rPr>
                          <m:t>−1</m:t>
                        </m:r>
                      </m:e>
                    </m:d>
                  </m:oMath>
                </a14:m>
                <a:r>
                  <a:rPr lang="en-US" sz="3200" dirty="0">
                    <a:solidFill>
                      <a:srgbClr val="00B0F0"/>
                    </a:solidFill>
                    <a:latin typeface="Arial" panose="020B0604020202020204" pitchFamily="34" charset="0"/>
                    <a:cs typeface="Arial" panose="020B0604020202020204" pitchFamily="34" charset="0"/>
                  </a:rPr>
                  <a:t> in </a:t>
                </a:r>
                <a14:m>
                  <m:oMath xmlns:m="http://schemas.openxmlformats.org/officeDocument/2006/math">
                    <m:r>
                      <a:rPr lang="en-US" sz="3200" i="1" dirty="0" smtClean="0">
                        <a:solidFill>
                          <a:srgbClr val="FF0000"/>
                        </a:solidFill>
                        <a:latin typeface="Cambria Math" panose="02040503050406030204" pitchFamily="18" charset="0"/>
                      </a:rPr>
                      <m:t>𝑂</m:t>
                    </m:r>
                    <m:r>
                      <a:rPr lang="en-US" sz="3200" i="1" dirty="0" smtClean="0">
                        <a:solidFill>
                          <a:srgbClr val="FF0000"/>
                        </a:solidFill>
                        <a:latin typeface="Cambria Math" panose="02040503050406030204" pitchFamily="18" charset="0"/>
                      </a:rPr>
                      <m:t>(</m:t>
                    </m:r>
                    <m:r>
                      <a:rPr lang="en-US" sz="3200" i="1" dirty="0" smtClean="0">
                        <a:solidFill>
                          <a:srgbClr val="FF0000"/>
                        </a:solidFill>
                        <a:latin typeface="Cambria Math" panose="02040503050406030204" pitchFamily="18" charset="0"/>
                      </a:rPr>
                      <m:t>𝑛</m:t>
                    </m:r>
                    <m:r>
                      <a:rPr lang="en-US" sz="3200" i="1" dirty="0" smtClean="0">
                        <a:solidFill>
                          <a:srgbClr val="FF0000"/>
                        </a:solidFill>
                        <a:latin typeface="Cambria Math" panose="02040503050406030204" pitchFamily="18" charset="0"/>
                      </a:rPr>
                      <m:t>)</m:t>
                    </m:r>
                  </m:oMath>
                </a14:m>
                <a:r>
                  <a:rPr lang="en-US" sz="3200" dirty="0">
                    <a:solidFill>
                      <a:srgbClr val="FF0000"/>
                    </a:solidFill>
                    <a:latin typeface="Arial" panose="020B0604020202020204" pitchFamily="34" charset="0"/>
                    <a:cs typeface="Arial" panose="020B0604020202020204" pitchFamily="34" charset="0"/>
                  </a:rPr>
                  <a:t> </a:t>
                </a:r>
                <a:r>
                  <a:rPr lang="en-US" sz="3200" dirty="0">
                    <a:solidFill>
                      <a:srgbClr val="00B0F0"/>
                    </a:solidFill>
                    <a:latin typeface="Arial" panose="020B0604020202020204" pitchFamily="34" charset="0"/>
                    <a:cs typeface="Arial" panose="020B0604020202020204" pitchFamily="34" charset="0"/>
                  </a:rPr>
                  <a:t>time</a:t>
                </a:r>
              </a:p>
              <a:p>
                <a:pPr marL="344488" indent="-344488">
                  <a:buFont typeface="Arial" panose="020B0604020202020204" pitchFamily="34" charset="0"/>
                  <a:buChar char="•"/>
                </a:pPr>
                <a:r>
                  <a:rPr lang="en-US" sz="3200" dirty="0">
                    <a:solidFill>
                      <a:srgbClr val="00B0F0"/>
                    </a:solidFill>
                    <a:latin typeface="Arial" panose="020B0604020202020204" pitchFamily="34" charset="0"/>
                    <a:cs typeface="Arial" panose="020B0604020202020204" pitchFamily="34" charset="0"/>
                  </a:rPr>
                  <a:t>Run </a:t>
                </a:r>
                <a:r>
                  <a:rPr lang="en-US" sz="3200" dirty="0" err="1">
                    <a:solidFill>
                      <a:srgbClr val="00B0F0"/>
                    </a:solidFill>
                    <a:latin typeface="Arial" panose="020B0604020202020204" pitchFamily="34" charset="0"/>
                    <a:cs typeface="Arial" panose="020B0604020202020204" pitchFamily="34" charset="0"/>
                  </a:rPr>
                  <a:t>sumcheck</a:t>
                </a:r>
                <a:r>
                  <a:rPr lang="en-US" sz="3200" dirty="0">
                    <a:solidFill>
                      <a:srgbClr val="00B0F0"/>
                    </a:solidFill>
                    <a:latin typeface="Arial" panose="020B0604020202020204" pitchFamily="34" charset="0"/>
                    <a:cs typeface="Arial" panose="020B0604020202020204" pitchFamily="34" charset="0"/>
                  </a:rPr>
                  <a:t> on </a:t>
                </a:r>
                <a14:m>
                  <m:oMath xmlns:m="http://schemas.openxmlformats.org/officeDocument/2006/math">
                    <m:nary>
                      <m:naryPr>
                        <m:chr m:val="∑"/>
                        <m:supHide m:val="on"/>
                        <m:ctrlPr>
                          <a:rPr lang="en-US" sz="3200" i="1">
                            <a:solidFill>
                              <a:srgbClr val="00B0F0"/>
                            </a:solidFill>
                            <a:latin typeface="Cambria Math" panose="02040503050406030204" pitchFamily="18" charset="0"/>
                          </a:rPr>
                        </m:ctrlPr>
                      </m:naryPr>
                      <m:sub>
                        <m:sSup>
                          <m:sSupPr>
                            <m:ctrlPr>
                              <a:rPr lang="en-US" sz="3200" b="0" i="1" smtClean="0">
                                <a:solidFill>
                                  <a:srgbClr val="00B0F0"/>
                                </a:solidFill>
                                <a:latin typeface="Cambria Math" panose="02040503050406030204" pitchFamily="18" charset="0"/>
                              </a:rPr>
                            </m:ctrlPr>
                          </m:sSupPr>
                          <m:e>
                            <m:r>
                              <m:rPr>
                                <m:brk m:alnAt="7"/>
                              </m:rPr>
                              <a:rPr lang="en-US" sz="3200" i="1">
                                <a:solidFill>
                                  <a:srgbClr val="00B0F0"/>
                                </a:solidFill>
                                <a:latin typeface="Cambria Math" panose="02040503050406030204" pitchFamily="18" charset="0"/>
                              </a:rPr>
                              <m:t>𝑏</m:t>
                            </m:r>
                          </m:e>
                          <m:sup>
                            <m:r>
                              <a:rPr lang="en-US" sz="3200" b="0" i="1" smtClean="0">
                                <a:solidFill>
                                  <a:srgbClr val="00B0F0"/>
                                </a:solidFill>
                                <a:latin typeface="Cambria Math" panose="02040503050406030204" pitchFamily="18" charset="0"/>
                              </a:rPr>
                              <m:t>′</m:t>
                            </m:r>
                          </m:sup>
                        </m:sSup>
                        <m:r>
                          <a:rPr lang="en-US" sz="3200" i="1">
                            <a:solidFill>
                              <a:srgbClr val="00B0F0"/>
                            </a:solidFill>
                            <a:latin typeface="Cambria Math" panose="02040503050406030204" pitchFamily="18" charset="0"/>
                          </a:rPr>
                          <m:t>∈[</m:t>
                        </m:r>
                        <m:r>
                          <a:rPr lang="en-US" sz="3200" i="1">
                            <a:solidFill>
                              <a:srgbClr val="00B0F0"/>
                            </a:solidFill>
                            <a:latin typeface="Cambria Math" panose="02040503050406030204" pitchFamily="18" charset="0"/>
                          </a:rPr>
                          <m:t>𝑛</m:t>
                        </m:r>
                        <m:r>
                          <a:rPr lang="en-US" sz="3200" i="1">
                            <a:solidFill>
                              <a:srgbClr val="00B0F0"/>
                            </a:solidFill>
                            <a:latin typeface="Cambria Math" panose="02040503050406030204" pitchFamily="18" charset="0"/>
                          </a:rPr>
                          <m:t>]</m:t>
                        </m:r>
                      </m:sub>
                      <m:sup/>
                      <m:e>
                        <m:r>
                          <a:rPr lang="en-US" sz="3200" b="0" i="1" smtClean="0">
                            <a:solidFill>
                              <a:srgbClr val="00B0F0"/>
                            </a:solidFill>
                            <a:latin typeface="Cambria Math" panose="02040503050406030204" pitchFamily="18" charset="0"/>
                          </a:rPr>
                          <m:t>h</m:t>
                        </m:r>
                        <m:r>
                          <a:rPr lang="en-US" sz="3200" i="1">
                            <a:solidFill>
                              <a:srgbClr val="00B0F0"/>
                            </a:solidFill>
                            <a:latin typeface="Cambria Math" panose="02040503050406030204" pitchFamily="18" charset="0"/>
                          </a:rPr>
                          <m:t>(</m:t>
                        </m:r>
                        <m:r>
                          <a:rPr lang="en-US" sz="3200" i="1">
                            <a:solidFill>
                              <a:srgbClr val="00B0F0"/>
                            </a:solidFill>
                            <a:latin typeface="Cambria Math" panose="02040503050406030204" pitchFamily="18" charset="0"/>
                          </a:rPr>
                          <m:t>𝑏</m:t>
                        </m:r>
                        <m:r>
                          <a:rPr lang="en-US" sz="3200" b="0" i="1" smtClean="0">
                            <a:solidFill>
                              <a:srgbClr val="00B0F0"/>
                            </a:solidFill>
                            <a:latin typeface="Cambria Math" panose="02040503050406030204" pitchFamily="18" charset="0"/>
                          </a:rPr>
                          <m:t>′</m:t>
                        </m:r>
                        <m:r>
                          <a:rPr lang="en-US" sz="3200" i="1">
                            <a:solidFill>
                              <a:srgbClr val="00B0F0"/>
                            </a:solidFill>
                            <a:latin typeface="Cambria Math" panose="02040503050406030204" pitchFamily="18" charset="0"/>
                          </a:rPr>
                          <m:t>)</m:t>
                        </m:r>
                      </m:e>
                    </m:nary>
                  </m:oMath>
                </a14:m>
                <a:r>
                  <a:rPr lang="en-US" sz="3200" dirty="0">
                    <a:solidFill>
                      <a:srgbClr val="00B0F0"/>
                    </a:solidFill>
                    <a:latin typeface="Arial" panose="020B0604020202020204" pitchFamily="34" charset="0"/>
                    <a:cs typeface="Arial" panose="020B0604020202020204" pitchFamily="34" charset="0"/>
                  </a:rPr>
                  <a:t> in </a:t>
                </a:r>
                <a14:m>
                  <m:oMath xmlns:m="http://schemas.openxmlformats.org/officeDocument/2006/math">
                    <m:r>
                      <a:rPr lang="en-US" sz="3200" i="1" dirty="0" smtClean="0">
                        <a:solidFill>
                          <a:srgbClr val="FF0000"/>
                        </a:solidFill>
                        <a:latin typeface="Cambria Math" panose="02040503050406030204" pitchFamily="18" charset="0"/>
                      </a:rPr>
                      <m:t>𝑂</m:t>
                    </m:r>
                    <m:r>
                      <a:rPr lang="en-US" sz="3200" i="1" dirty="0" smtClean="0">
                        <a:solidFill>
                          <a:srgbClr val="FF0000"/>
                        </a:solidFill>
                        <a:latin typeface="Cambria Math" panose="02040503050406030204" pitchFamily="18" charset="0"/>
                      </a:rPr>
                      <m:t>(</m:t>
                    </m:r>
                    <m:r>
                      <a:rPr lang="en-US" sz="3200" i="1" dirty="0" smtClean="0">
                        <a:solidFill>
                          <a:srgbClr val="FF0000"/>
                        </a:solidFill>
                        <a:latin typeface="Cambria Math" panose="02040503050406030204" pitchFamily="18" charset="0"/>
                      </a:rPr>
                      <m:t>𝑛</m:t>
                    </m:r>
                    <m:r>
                      <a:rPr lang="en-US" sz="3200" i="1" dirty="0" smtClean="0">
                        <a:solidFill>
                          <a:srgbClr val="FF0000"/>
                        </a:solidFill>
                        <a:latin typeface="Cambria Math" panose="02040503050406030204" pitchFamily="18" charset="0"/>
                      </a:rPr>
                      <m:t>)</m:t>
                    </m:r>
                  </m:oMath>
                </a14:m>
                <a:r>
                  <a:rPr lang="en-US" sz="3200" dirty="0">
                    <a:solidFill>
                      <a:srgbClr val="FF0000"/>
                    </a:solidFill>
                    <a:latin typeface="Arial" panose="020B0604020202020204" pitchFamily="34" charset="0"/>
                    <a:cs typeface="Arial" panose="020B0604020202020204" pitchFamily="34" charset="0"/>
                  </a:rPr>
                  <a:t> </a:t>
                </a:r>
                <a:r>
                  <a:rPr lang="en-US" sz="3200" dirty="0">
                    <a:solidFill>
                      <a:srgbClr val="00B0F0"/>
                    </a:solidFill>
                    <a:latin typeface="Arial" panose="020B0604020202020204" pitchFamily="34" charset="0"/>
                    <a:cs typeface="Arial" panose="020B0604020202020204" pitchFamily="34" charset="0"/>
                  </a:rPr>
                  <a:t>time</a:t>
                </a:r>
              </a:p>
            </p:txBody>
          </p:sp>
        </mc:Choice>
        <mc:Fallback xmlns="">
          <p:sp>
            <p:nvSpPr>
              <p:cNvPr id="5" name="TextBox 4">
                <a:extLst>
                  <a:ext uri="{FF2B5EF4-FFF2-40B4-BE49-F238E27FC236}">
                    <a16:creationId xmlns:a16="http://schemas.microsoft.com/office/drawing/2014/main" id="{DBE0A84F-28BB-14AD-5319-79BB4EDBEFF6}"/>
                  </a:ext>
                </a:extLst>
              </p:cNvPr>
              <p:cNvSpPr txBox="1">
                <a:spLocks noRot="1" noChangeAspect="1" noMove="1" noResize="1" noEditPoints="1" noAdjustHandles="1" noChangeArrowheads="1" noChangeShapeType="1" noTextEdit="1"/>
              </p:cNvSpPr>
              <p:nvPr/>
            </p:nvSpPr>
            <p:spPr>
              <a:xfrm>
                <a:off x="954340" y="1454436"/>
                <a:ext cx="8715177" cy="5066387"/>
              </a:xfrm>
              <a:prstGeom prst="rect">
                <a:avLst/>
              </a:prstGeom>
              <a:blipFill>
                <a:blip r:embed="rId3"/>
                <a:stretch>
                  <a:fillRect l="-1892" t="-14750" b="-19500"/>
                </a:stretch>
              </a:blipFill>
            </p:spPr>
            <p:txBody>
              <a:bodyPr/>
              <a:lstStyle/>
              <a:p>
                <a:r>
                  <a:rPr lang="en-US">
                    <a:noFill/>
                  </a:rPr>
                  <a:t> </a:t>
                </a:r>
              </a:p>
            </p:txBody>
          </p:sp>
        </mc:Fallback>
      </mc:AlternateContent>
      <p:sp>
        <p:nvSpPr>
          <p:cNvPr id="8" name="Left Brace 7">
            <a:extLst>
              <a:ext uri="{FF2B5EF4-FFF2-40B4-BE49-F238E27FC236}">
                <a16:creationId xmlns:a16="http://schemas.microsoft.com/office/drawing/2014/main" id="{09AA34EA-B43B-6597-E953-68008D1A54B5}"/>
              </a:ext>
            </a:extLst>
          </p:cNvPr>
          <p:cNvSpPr/>
          <p:nvPr/>
        </p:nvSpPr>
        <p:spPr>
          <a:xfrm rot="10800000">
            <a:off x="9136832" y="1426486"/>
            <a:ext cx="648825" cy="5066389"/>
          </a:xfrm>
          <a:prstGeom prst="leftBrace">
            <a:avLst>
              <a:gd name="adj1" fmla="val 8333"/>
              <a:gd name="adj2" fmla="val 49607"/>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D9E4C38-37D5-CF96-2E3E-D5FA0EF721F1}"/>
                  </a:ext>
                </a:extLst>
              </p:cNvPr>
              <p:cNvSpPr txBox="1"/>
              <p:nvPr/>
            </p:nvSpPr>
            <p:spPr>
              <a:xfrm>
                <a:off x="9963807" y="3641834"/>
                <a:ext cx="108782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panose="02040503050406030204" pitchFamily="18" charset="0"/>
                        </a:rPr>
                        <m:t>𝑂</m:t>
                      </m:r>
                      <m:r>
                        <a:rPr lang="en-US" sz="3600" b="0" i="1" smtClean="0">
                          <a:solidFill>
                            <a:srgbClr val="FF0000"/>
                          </a:solidFill>
                          <a:latin typeface="Cambria Math" panose="02040503050406030204" pitchFamily="18" charset="0"/>
                        </a:rPr>
                        <m:t>(</m:t>
                      </m:r>
                      <m:r>
                        <a:rPr lang="en-US" sz="3600" b="0" i="1" smtClean="0">
                          <a:solidFill>
                            <a:srgbClr val="FF0000"/>
                          </a:solidFill>
                          <a:latin typeface="Cambria Math" panose="02040503050406030204" pitchFamily="18" charset="0"/>
                        </a:rPr>
                        <m:t>𝑛</m:t>
                      </m:r>
                      <m:r>
                        <a:rPr lang="en-US" sz="3600" b="0" i="1" smtClean="0">
                          <a:solidFill>
                            <a:srgbClr val="FF0000"/>
                          </a:solidFill>
                          <a:latin typeface="Cambria Math" panose="02040503050406030204" pitchFamily="18" charset="0"/>
                        </a:rPr>
                        <m:t>)</m:t>
                      </m:r>
                    </m:oMath>
                  </m:oMathPara>
                </a14:m>
                <a:endParaRPr lang="en-US" sz="3600" dirty="0">
                  <a:solidFill>
                    <a:srgbClr val="FF0000"/>
                  </a:solidFill>
                </a:endParaRPr>
              </a:p>
            </p:txBody>
          </p:sp>
        </mc:Choice>
        <mc:Fallback xmlns="">
          <p:sp>
            <p:nvSpPr>
              <p:cNvPr id="9" name="TextBox 8">
                <a:extLst>
                  <a:ext uri="{FF2B5EF4-FFF2-40B4-BE49-F238E27FC236}">
                    <a16:creationId xmlns:a16="http://schemas.microsoft.com/office/drawing/2014/main" id="{1D9E4C38-37D5-CF96-2E3E-D5FA0EF721F1}"/>
                  </a:ext>
                </a:extLst>
              </p:cNvPr>
              <p:cNvSpPr txBox="1">
                <a:spLocks noRot="1" noChangeAspect="1" noMove="1" noResize="1" noEditPoints="1" noAdjustHandles="1" noChangeArrowheads="1" noChangeShapeType="1" noTextEdit="1"/>
              </p:cNvSpPr>
              <p:nvPr/>
            </p:nvSpPr>
            <p:spPr>
              <a:xfrm>
                <a:off x="9963807" y="3641834"/>
                <a:ext cx="1087821" cy="646331"/>
              </a:xfrm>
              <a:prstGeom prst="rect">
                <a:avLst/>
              </a:prstGeom>
              <a:blipFill>
                <a:blip r:embed="rId4"/>
                <a:stretch>
                  <a:fillRect l="-5747" r="-17241" b="-21154"/>
                </a:stretch>
              </a:blipFill>
            </p:spPr>
            <p:txBody>
              <a:bodyPr/>
              <a:lstStyle/>
              <a:p>
                <a:r>
                  <a:rPr lang="en-US">
                    <a:noFill/>
                  </a:rPr>
                  <a:t> </a:t>
                </a:r>
              </a:p>
            </p:txBody>
          </p:sp>
        </mc:Fallback>
      </mc:AlternateContent>
    </p:spTree>
    <p:extLst>
      <p:ext uri="{BB962C8B-B14F-4D97-AF65-F5344CB8AC3E}">
        <p14:creationId xmlns:p14="http://schemas.microsoft.com/office/powerpoint/2010/main" val="26324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E493-478B-387C-1E6D-8D92CB802FC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Achieve Zero-Knowledge</a:t>
            </a:r>
          </a:p>
        </p:txBody>
      </p:sp>
      <p:pic>
        <p:nvPicPr>
          <p:cNvPr id="4" name="Picture 3">
            <a:extLst>
              <a:ext uri="{FF2B5EF4-FFF2-40B4-BE49-F238E27FC236}">
                <a16:creationId xmlns:a16="http://schemas.microsoft.com/office/drawing/2014/main" id="{43A2CAA1-CACA-8BB7-E5A4-3C8708297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032476"/>
            <a:ext cx="1247837" cy="1651761"/>
          </a:xfrm>
          <a:prstGeom prst="rect">
            <a:avLst/>
          </a:prstGeom>
        </p:spPr>
      </p:pic>
      <p:pic>
        <p:nvPicPr>
          <p:cNvPr id="5" name="Picture 4">
            <a:extLst>
              <a:ext uri="{FF2B5EF4-FFF2-40B4-BE49-F238E27FC236}">
                <a16:creationId xmlns:a16="http://schemas.microsoft.com/office/drawing/2014/main" id="{EF1FF7E2-C4A7-5F31-B028-C0F050164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8315" y="2939654"/>
            <a:ext cx="1247837" cy="1706083"/>
          </a:xfrm>
          <a:prstGeom prst="rect">
            <a:avLst/>
          </a:prstGeom>
        </p:spPr>
      </p:pic>
      <p:sp>
        <p:nvSpPr>
          <p:cNvPr id="6" name="Right Arrow 5">
            <a:extLst>
              <a:ext uri="{FF2B5EF4-FFF2-40B4-BE49-F238E27FC236}">
                <a16:creationId xmlns:a16="http://schemas.microsoft.com/office/drawing/2014/main" id="{2FE205B4-5B12-3E17-6EB6-F072CB882624}"/>
              </a:ext>
            </a:extLst>
          </p:cNvPr>
          <p:cNvSpPr/>
          <p:nvPr/>
        </p:nvSpPr>
        <p:spPr>
          <a:xfrm>
            <a:off x="2230672" y="2528251"/>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7" name="Right Arrow 7">
            <a:extLst>
              <a:ext uri="{FF2B5EF4-FFF2-40B4-BE49-F238E27FC236}">
                <a16:creationId xmlns:a16="http://schemas.microsoft.com/office/drawing/2014/main" id="{8FEE599C-E072-3D6B-B0B8-15CC777E40AE}"/>
              </a:ext>
            </a:extLst>
          </p:cNvPr>
          <p:cNvSpPr/>
          <p:nvPr/>
        </p:nvSpPr>
        <p:spPr>
          <a:xfrm>
            <a:off x="2230672" y="3665692"/>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0786AAB2-6EB2-DFC6-5DED-723945E4D221}"/>
              </a:ext>
            </a:extLst>
          </p:cNvPr>
          <p:cNvSpPr/>
          <p:nvPr/>
        </p:nvSpPr>
        <p:spPr>
          <a:xfrm>
            <a:off x="2261269" y="5071551"/>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0653C94-47C7-2C8E-7936-74DFDEC08F89}"/>
              </a:ext>
            </a:extLst>
          </p:cNvPr>
          <p:cNvSpPr txBox="1"/>
          <p:nvPr/>
        </p:nvSpPr>
        <p:spPr>
          <a:xfrm>
            <a:off x="3488048" y="4271212"/>
            <a:ext cx="86809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06A39104-2D2F-F3DD-CB6E-0B320845C07C}"/>
              </a:ext>
            </a:extLst>
          </p:cNvPr>
          <p:cNvSpPr txBox="1"/>
          <p:nvPr/>
        </p:nvSpPr>
        <p:spPr>
          <a:xfrm>
            <a:off x="2814787" y="2636132"/>
            <a:ext cx="1822881"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sumcheck</a:t>
            </a:r>
            <a:endParaRPr lang="en-US"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7FC990A-DD9D-3C9F-0530-FEA2F235ACE1}"/>
                  </a:ext>
                </a:extLst>
              </p:cNvPr>
              <p:cNvSpPr txBox="1"/>
              <p:nvPr/>
            </p:nvSpPr>
            <p:spPr>
              <a:xfrm>
                <a:off x="2817450" y="3205562"/>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chemeClr val="tx1"/>
                              </a:solidFill>
                              <a:latin typeface="Cambria Math" panose="02040503050406030204" pitchFamily="18" charset="0"/>
                            </a:rPr>
                          </m:ctrlPr>
                        </m:sSubPr>
                        <m:e>
                          <m:r>
                            <a:rPr lang="en-US" sz="2667" i="1" dirty="0">
                              <a:solidFill>
                                <a:schemeClr val="tx1"/>
                              </a:solidFill>
                              <a:latin typeface="Cambria Math" panose="02040503050406030204" pitchFamily="18" charset="0"/>
                            </a:rPr>
                            <m:t>𝑉</m:t>
                          </m:r>
                        </m:e>
                        <m:sub>
                          <m:r>
                            <a:rPr lang="en-US" sz="2667" b="0" i="1" dirty="0" smtClean="0">
                              <a:solidFill>
                                <a:schemeClr val="tx1"/>
                              </a:solidFill>
                              <a:latin typeface="Cambria Math" panose="02040503050406030204" pitchFamily="18" charset="0"/>
                            </a:rPr>
                            <m:t>1</m:t>
                          </m:r>
                        </m:sub>
                      </m:sSub>
                      <m:r>
                        <a:rPr lang="en-US" sz="2667" i="1" dirty="0">
                          <a:solidFill>
                            <a:schemeClr val="tx1"/>
                          </a:solidFill>
                          <a:latin typeface="Cambria Math" panose="02040503050406030204" pitchFamily="18" charset="0"/>
                        </a:rPr>
                        <m:t>(</m:t>
                      </m:r>
                      <m:sSub>
                        <m:sSubPr>
                          <m:ctrlPr>
                            <a:rPr lang="en-US" sz="2667" b="0" i="1" dirty="0" smtClean="0">
                              <a:solidFill>
                                <a:schemeClr val="tx1"/>
                              </a:solidFill>
                              <a:latin typeface="Cambria Math" panose="02040503050406030204" pitchFamily="18" charset="0"/>
                            </a:rPr>
                          </m:ctrlPr>
                        </m:sSubPr>
                        <m:e>
                          <m:r>
                            <a:rPr lang="en-US" sz="2667" b="0" i="1" dirty="0" smtClean="0">
                              <a:solidFill>
                                <a:schemeClr val="tx1"/>
                              </a:solidFill>
                              <a:latin typeface="Cambria Math" panose="02040503050406030204" pitchFamily="18" charset="0"/>
                            </a:rPr>
                            <m:t>𝑟</m:t>
                          </m:r>
                        </m:e>
                        <m:sub>
                          <m:r>
                            <a:rPr lang="en-US" sz="2667" b="0" i="1" dirty="0" smtClean="0">
                              <a:solidFill>
                                <a:schemeClr val="tx1"/>
                              </a:solidFill>
                              <a:latin typeface="Cambria Math" panose="02040503050406030204" pitchFamily="18" charset="0"/>
                            </a:rPr>
                            <m:t>1</m:t>
                          </m:r>
                        </m:sub>
                      </m:sSub>
                      <m:r>
                        <a:rPr lang="en-US" sz="2667" i="1" dirty="0">
                          <a:solidFill>
                            <a:schemeClr val="tx1"/>
                          </a:solidFill>
                          <a:latin typeface="Cambria Math" panose="02040503050406030204" pitchFamily="18" charset="0"/>
                        </a:rPr>
                        <m:t>)</m:t>
                      </m:r>
                    </m:oMath>
                  </m:oMathPara>
                </a14:m>
                <a:endParaRPr lang="en-US" sz="2667" i="1" dirty="0">
                  <a:solidFill>
                    <a:schemeClr val="tx1"/>
                  </a:solidFill>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27FC990A-DD9D-3C9F-0530-FEA2F235ACE1}"/>
                  </a:ext>
                </a:extLst>
              </p:cNvPr>
              <p:cNvSpPr txBox="1">
                <a:spLocks noRot="1" noChangeAspect="1" noMove="1" noResize="1" noEditPoints="1" noAdjustHandles="1" noChangeArrowheads="1" noChangeShapeType="1" noTextEdit="1"/>
              </p:cNvSpPr>
              <p:nvPr/>
            </p:nvSpPr>
            <p:spPr>
              <a:xfrm>
                <a:off x="2817450" y="3205562"/>
                <a:ext cx="1822881" cy="502766"/>
              </a:xfrm>
              <a:prstGeom prst="rect">
                <a:avLst/>
              </a:prstGeom>
              <a:blipFill>
                <a:blip r:embed="rId5"/>
                <a:stretch>
                  <a:fillRect b="-2250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7F0EC8E8-2C82-814B-BD1B-DC2A0A32C1FE}"/>
              </a:ext>
            </a:extLst>
          </p:cNvPr>
          <p:cNvSpPr txBox="1"/>
          <p:nvPr/>
        </p:nvSpPr>
        <p:spPr>
          <a:xfrm>
            <a:off x="2831734" y="3808333"/>
            <a:ext cx="1822881"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sumcheck</a:t>
            </a:r>
            <a:endParaRPr lang="en-US"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D793139-F8DA-2E10-B486-A2D888E09B2E}"/>
                  </a:ext>
                </a:extLst>
              </p:cNvPr>
              <p:cNvSpPr txBox="1"/>
              <p:nvPr/>
            </p:nvSpPr>
            <p:spPr>
              <a:xfrm>
                <a:off x="2913556" y="4626990"/>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chemeClr val="tx1"/>
                              </a:solidFill>
                              <a:latin typeface="Cambria Math" panose="02040503050406030204" pitchFamily="18" charset="0"/>
                            </a:rPr>
                          </m:ctrlPr>
                        </m:sSubPr>
                        <m:e>
                          <m:r>
                            <a:rPr lang="en-US" sz="2667" i="1" dirty="0">
                              <a:solidFill>
                                <a:schemeClr val="tx1"/>
                              </a:solidFill>
                              <a:latin typeface="Cambria Math" panose="02040503050406030204" pitchFamily="18" charset="0"/>
                            </a:rPr>
                            <m:t>𝑉</m:t>
                          </m:r>
                        </m:e>
                        <m:sub>
                          <m:r>
                            <a:rPr lang="en-US" sz="2667" b="0" i="1" dirty="0" smtClean="0">
                              <a:solidFill>
                                <a:schemeClr val="tx1"/>
                              </a:solidFill>
                              <a:latin typeface="Cambria Math" panose="02040503050406030204" pitchFamily="18" charset="0"/>
                            </a:rPr>
                            <m:t>𝑑</m:t>
                          </m:r>
                        </m:sub>
                      </m:sSub>
                      <m:r>
                        <a:rPr lang="en-US" sz="2667" i="1" dirty="0">
                          <a:solidFill>
                            <a:schemeClr val="tx1"/>
                          </a:solidFill>
                          <a:latin typeface="Cambria Math" panose="02040503050406030204" pitchFamily="18" charset="0"/>
                        </a:rPr>
                        <m:t>(</m:t>
                      </m:r>
                      <m:sSub>
                        <m:sSubPr>
                          <m:ctrlPr>
                            <a:rPr lang="en-US" sz="2667" b="0" i="1" dirty="0" smtClean="0">
                              <a:solidFill>
                                <a:schemeClr val="tx1"/>
                              </a:solidFill>
                              <a:latin typeface="Cambria Math" panose="02040503050406030204" pitchFamily="18" charset="0"/>
                            </a:rPr>
                          </m:ctrlPr>
                        </m:sSubPr>
                        <m:e>
                          <m:r>
                            <a:rPr lang="en-US" sz="2667" b="0" i="1" dirty="0" smtClean="0">
                              <a:solidFill>
                                <a:schemeClr val="tx1"/>
                              </a:solidFill>
                              <a:latin typeface="Cambria Math" panose="02040503050406030204" pitchFamily="18" charset="0"/>
                            </a:rPr>
                            <m:t>𝑟</m:t>
                          </m:r>
                        </m:e>
                        <m:sub>
                          <m:r>
                            <a:rPr lang="en-US" sz="2667" b="0" i="1" dirty="0" smtClean="0">
                              <a:solidFill>
                                <a:schemeClr val="tx1"/>
                              </a:solidFill>
                              <a:latin typeface="Cambria Math" panose="02040503050406030204" pitchFamily="18" charset="0"/>
                            </a:rPr>
                            <m:t>𝑑</m:t>
                          </m:r>
                        </m:sub>
                      </m:sSub>
                      <m:r>
                        <a:rPr lang="en-US" sz="2667" i="1" dirty="0">
                          <a:solidFill>
                            <a:schemeClr val="tx1"/>
                          </a:solidFill>
                          <a:latin typeface="Cambria Math" panose="02040503050406030204" pitchFamily="18" charset="0"/>
                        </a:rPr>
                        <m:t>)</m:t>
                      </m:r>
                    </m:oMath>
                  </m:oMathPara>
                </a14:m>
                <a:endParaRPr lang="en-US" sz="2667" i="1" dirty="0">
                  <a:solidFill>
                    <a:schemeClr val="tx1"/>
                  </a:solidFill>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5D793139-F8DA-2E10-B486-A2D888E09B2E}"/>
                  </a:ext>
                </a:extLst>
              </p:cNvPr>
              <p:cNvSpPr txBox="1">
                <a:spLocks noRot="1" noChangeAspect="1" noMove="1" noResize="1" noEditPoints="1" noAdjustHandles="1" noChangeArrowheads="1" noChangeShapeType="1" noTextEdit="1"/>
              </p:cNvSpPr>
              <p:nvPr/>
            </p:nvSpPr>
            <p:spPr>
              <a:xfrm>
                <a:off x="2913556" y="4626990"/>
                <a:ext cx="1822881" cy="502766"/>
              </a:xfrm>
              <a:prstGeom prst="rect">
                <a:avLst/>
              </a:prstGeom>
              <a:blipFill>
                <a:blip r:embed="rId6"/>
                <a:stretch>
                  <a:fillRect b="-22500"/>
                </a:stretch>
              </a:blipFill>
            </p:spPr>
            <p:txBody>
              <a:bodyPr/>
              <a:lstStyle/>
              <a:p>
                <a:r>
                  <a:rPr lang="en-US">
                    <a:noFill/>
                  </a:rPr>
                  <a:t> </a:t>
                </a:r>
              </a:p>
            </p:txBody>
          </p:sp>
        </mc:Fallback>
      </mc:AlternateContent>
      <p:sp>
        <p:nvSpPr>
          <p:cNvPr id="14" name="Right Arrow 7">
            <a:extLst>
              <a:ext uri="{FF2B5EF4-FFF2-40B4-BE49-F238E27FC236}">
                <a16:creationId xmlns:a16="http://schemas.microsoft.com/office/drawing/2014/main" id="{C621A82C-F2C0-0F5F-A6E9-DDFB48AFB6D0}"/>
              </a:ext>
            </a:extLst>
          </p:cNvPr>
          <p:cNvSpPr/>
          <p:nvPr/>
        </p:nvSpPr>
        <p:spPr>
          <a:xfrm>
            <a:off x="2242648" y="4267876"/>
            <a:ext cx="2935242" cy="188034"/>
          </a:xfrm>
          <a:prstGeom prst="leftRight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5" name="Right Arrow 7">
            <a:extLst>
              <a:ext uri="{FF2B5EF4-FFF2-40B4-BE49-F238E27FC236}">
                <a16:creationId xmlns:a16="http://schemas.microsoft.com/office/drawing/2014/main" id="{71FBD8B8-3500-06F2-36C3-9D13B6945A08}"/>
              </a:ext>
            </a:extLst>
          </p:cNvPr>
          <p:cNvSpPr/>
          <p:nvPr/>
        </p:nvSpPr>
        <p:spPr>
          <a:xfrm>
            <a:off x="2242648" y="3108330"/>
            <a:ext cx="2935242" cy="188034"/>
          </a:xfrm>
          <a:prstGeom prst="leftRight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C31C321-44FF-8D7E-F07C-99E6079A6F65}"/>
                  </a:ext>
                </a:extLst>
              </p:cNvPr>
              <p:cNvSpPr txBox="1"/>
              <p:nvPr/>
            </p:nvSpPr>
            <p:spPr>
              <a:xfrm>
                <a:off x="2786852" y="1976710"/>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chemeClr val="tx1"/>
                              </a:solidFill>
                              <a:latin typeface="Cambria Math" panose="02040503050406030204" pitchFamily="18" charset="0"/>
                            </a:rPr>
                          </m:ctrlPr>
                        </m:sSubPr>
                        <m:e>
                          <m:r>
                            <a:rPr lang="en-US" sz="2667" i="1" dirty="0">
                              <a:solidFill>
                                <a:schemeClr val="tx1"/>
                              </a:solidFill>
                              <a:latin typeface="Cambria Math" panose="02040503050406030204" pitchFamily="18" charset="0"/>
                            </a:rPr>
                            <m:t>𝑉</m:t>
                          </m:r>
                        </m:e>
                        <m:sub>
                          <m:r>
                            <a:rPr lang="en-US" sz="2667" i="1" dirty="0">
                              <a:solidFill>
                                <a:schemeClr val="tx1"/>
                              </a:solidFill>
                              <a:latin typeface="Cambria Math" panose="02040503050406030204" pitchFamily="18" charset="0"/>
                            </a:rPr>
                            <m:t>0</m:t>
                          </m:r>
                        </m:sub>
                      </m:sSub>
                      <m:r>
                        <a:rPr lang="en-US" sz="2667" i="1" dirty="0">
                          <a:solidFill>
                            <a:schemeClr val="tx1"/>
                          </a:solidFill>
                          <a:latin typeface="Cambria Math" panose="02040503050406030204" pitchFamily="18" charset="0"/>
                        </a:rPr>
                        <m:t>(</m:t>
                      </m:r>
                      <m:sSub>
                        <m:sSubPr>
                          <m:ctrlPr>
                            <a:rPr lang="en-US" sz="2667" b="0" i="1" dirty="0" smtClean="0">
                              <a:solidFill>
                                <a:schemeClr val="tx1"/>
                              </a:solidFill>
                              <a:latin typeface="Cambria Math" panose="02040503050406030204" pitchFamily="18" charset="0"/>
                            </a:rPr>
                          </m:ctrlPr>
                        </m:sSubPr>
                        <m:e>
                          <m:r>
                            <a:rPr lang="en-US" sz="2667" b="0" i="1" dirty="0" smtClean="0">
                              <a:solidFill>
                                <a:schemeClr val="tx1"/>
                              </a:solidFill>
                              <a:latin typeface="Cambria Math" panose="02040503050406030204" pitchFamily="18" charset="0"/>
                            </a:rPr>
                            <m:t>𝑟</m:t>
                          </m:r>
                        </m:e>
                        <m:sub>
                          <m:r>
                            <a:rPr lang="en-US" sz="2667" b="0" i="1" dirty="0" smtClean="0">
                              <a:solidFill>
                                <a:schemeClr val="tx1"/>
                              </a:solidFill>
                              <a:latin typeface="Cambria Math" panose="02040503050406030204" pitchFamily="18" charset="0"/>
                            </a:rPr>
                            <m:t>0</m:t>
                          </m:r>
                        </m:sub>
                      </m:sSub>
                      <m:r>
                        <a:rPr lang="en-US" sz="2667" i="1" dirty="0">
                          <a:solidFill>
                            <a:schemeClr val="tx1"/>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EC31C321-44FF-8D7E-F07C-99E6079A6F65}"/>
                  </a:ext>
                </a:extLst>
              </p:cNvPr>
              <p:cNvSpPr txBox="1">
                <a:spLocks noRot="1" noChangeAspect="1" noMove="1" noResize="1" noEditPoints="1" noAdjustHandles="1" noChangeArrowheads="1" noChangeShapeType="1" noTextEdit="1"/>
              </p:cNvSpPr>
              <p:nvPr/>
            </p:nvSpPr>
            <p:spPr>
              <a:xfrm>
                <a:off x="2786852" y="1976710"/>
                <a:ext cx="1822881" cy="502766"/>
              </a:xfrm>
              <a:prstGeom prst="rect">
                <a:avLst/>
              </a:prstGeom>
              <a:blipFill>
                <a:blip r:embed="rId7"/>
                <a:stretch>
                  <a:fillRect b="-2195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424A5081-C796-6F81-78F5-1F2C6A171FF3}"/>
              </a:ext>
            </a:extLst>
          </p:cNvPr>
          <p:cNvSpPr txBox="1"/>
          <p:nvPr/>
        </p:nvSpPr>
        <p:spPr>
          <a:xfrm>
            <a:off x="2697434" y="1847654"/>
            <a:ext cx="2057819" cy="3773496"/>
          </a:xfrm>
          <a:prstGeom prst="rect">
            <a:avLst/>
          </a:prstGeom>
          <a:noFill/>
          <a:ln w="25400">
            <a:solidFill>
              <a:srgbClr val="FF0000"/>
            </a:solidFill>
          </a:ln>
        </p:spPr>
        <p:txBody>
          <a:bodyPr wrap="square" rtlCol="0">
            <a:spAutoFit/>
          </a:bodyPr>
          <a:lstStyle/>
          <a:p>
            <a:endParaRPr lang="en-US"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B9784FE-F9BB-4F33-D7F4-1B4F0CE59522}"/>
              </a:ext>
            </a:extLst>
          </p:cNvPr>
          <p:cNvGrpSpPr/>
          <p:nvPr/>
        </p:nvGrpSpPr>
        <p:grpSpPr>
          <a:xfrm>
            <a:off x="7630690" y="1738732"/>
            <a:ext cx="2855792" cy="3910086"/>
            <a:chOff x="461594" y="1500921"/>
            <a:chExt cx="2330839" cy="2764338"/>
          </a:xfrm>
        </p:grpSpPr>
        <p:sp>
          <p:nvSpPr>
            <p:cNvPr id="18" name="Oval 17">
              <a:extLst>
                <a:ext uri="{FF2B5EF4-FFF2-40B4-BE49-F238E27FC236}">
                  <a16:creationId xmlns:a16="http://schemas.microsoft.com/office/drawing/2014/main" id="{FECFF832-FF88-ED17-5DE6-9F4B3CA25EC7}"/>
                </a:ext>
              </a:extLst>
            </p:cNvPr>
            <p:cNvSpPr/>
            <p:nvPr/>
          </p:nvSpPr>
          <p:spPr>
            <a:xfrm>
              <a:off x="515038" y="2271155"/>
              <a:ext cx="422139" cy="282618"/>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19" name="Oval 18">
              <a:extLst>
                <a:ext uri="{FF2B5EF4-FFF2-40B4-BE49-F238E27FC236}">
                  <a16:creationId xmlns:a16="http://schemas.microsoft.com/office/drawing/2014/main" id="{31C990C4-76D0-77FC-B66B-CB58017AE234}"/>
                </a:ext>
              </a:extLst>
            </p:cNvPr>
            <p:cNvSpPr/>
            <p:nvPr/>
          </p:nvSpPr>
          <p:spPr>
            <a:xfrm>
              <a:off x="1038557" y="2273009"/>
              <a:ext cx="422139" cy="282618"/>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20" name="Oval 19">
              <a:extLst>
                <a:ext uri="{FF2B5EF4-FFF2-40B4-BE49-F238E27FC236}">
                  <a16:creationId xmlns:a16="http://schemas.microsoft.com/office/drawing/2014/main" id="{7FC70157-FAC1-C06B-B7CD-5BE858C0D83C}"/>
                </a:ext>
              </a:extLst>
            </p:cNvPr>
            <p:cNvSpPr/>
            <p:nvPr/>
          </p:nvSpPr>
          <p:spPr>
            <a:xfrm>
              <a:off x="2309814" y="2266304"/>
              <a:ext cx="422139" cy="282618"/>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B12A840F-3448-291B-1953-DAC5099BDE99}"/>
                </a:ext>
              </a:extLst>
            </p:cNvPr>
            <p:cNvSpPr txBox="1"/>
            <p:nvPr/>
          </p:nvSpPr>
          <p:spPr>
            <a:xfrm>
              <a:off x="1666557" y="2324999"/>
              <a:ext cx="564287" cy="239350"/>
            </a:xfrm>
            <a:prstGeom prst="rect">
              <a:avLst/>
            </a:prstGeom>
            <a:noFill/>
            <a:ln>
              <a:noFill/>
            </a:ln>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22" name="Straight Connector 21">
              <a:extLst>
                <a:ext uri="{FF2B5EF4-FFF2-40B4-BE49-F238E27FC236}">
                  <a16:creationId xmlns:a16="http://schemas.microsoft.com/office/drawing/2014/main" id="{156CC9B0-3E50-F1E7-1784-E551C4B425E5}"/>
                </a:ext>
              </a:extLst>
            </p:cNvPr>
            <p:cNvCxnSpPr>
              <a:cxnSpLocks/>
              <a:stCxn id="18" idx="4"/>
            </p:cNvCxnSpPr>
            <p:nvPr/>
          </p:nvCxnSpPr>
          <p:spPr>
            <a:xfrm flipH="1">
              <a:off x="719128" y="2553773"/>
              <a:ext cx="6980" cy="206826"/>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CDDD6E2F-B8B4-AD9C-E746-0211EB08A3CD}"/>
                </a:ext>
              </a:extLst>
            </p:cNvPr>
            <p:cNvCxnSpPr>
              <a:cxnSpLocks/>
              <a:stCxn id="19" idx="4"/>
            </p:cNvCxnSpPr>
            <p:nvPr/>
          </p:nvCxnSpPr>
          <p:spPr>
            <a:xfrm flipH="1">
              <a:off x="1242648" y="2555627"/>
              <a:ext cx="6979" cy="235374"/>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60FD2F2-48B4-7FCF-B57E-DC2D7FCDF179}"/>
                </a:ext>
              </a:extLst>
            </p:cNvPr>
            <p:cNvCxnSpPr>
              <a:cxnSpLocks/>
              <a:stCxn id="20" idx="4"/>
            </p:cNvCxnSpPr>
            <p:nvPr/>
          </p:nvCxnSpPr>
          <p:spPr>
            <a:xfrm>
              <a:off x="2520884" y="2548922"/>
              <a:ext cx="0" cy="196234"/>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CB4F74B9-DE68-0C38-E216-F08C394DA2E6}"/>
                </a:ext>
              </a:extLst>
            </p:cNvPr>
            <p:cNvSpPr/>
            <p:nvPr/>
          </p:nvSpPr>
          <p:spPr>
            <a:xfrm>
              <a:off x="461594" y="3149033"/>
              <a:ext cx="422139" cy="282618"/>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26" name="Oval 25">
              <a:extLst>
                <a:ext uri="{FF2B5EF4-FFF2-40B4-BE49-F238E27FC236}">
                  <a16:creationId xmlns:a16="http://schemas.microsoft.com/office/drawing/2014/main" id="{F3BCEF6C-493A-1756-8EDC-0DC4B3C9A5CE}"/>
                </a:ext>
              </a:extLst>
            </p:cNvPr>
            <p:cNvSpPr/>
            <p:nvPr/>
          </p:nvSpPr>
          <p:spPr>
            <a:xfrm>
              <a:off x="1053398" y="3149032"/>
              <a:ext cx="422139" cy="282618"/>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27" name="Oval 26">
              <a:extLst>
                <a:ext uri="{FF2B5EF4-FFF2-40B4-BE49-F238E27FC236}">
                  <a16:creationId xmlns:a16="http://schemas.microsoft.com/office/drawing/2014/main" id="{46C1BAD8-0380-0F80-D683-814E99068B7D}"/>
                </a:ext>
              </a:extLst>
            </p:cNvPr>
            <p:cNvSpPr/>
            <p:nvPr/>
          </p:nvSpPr>
          <p:spPr>
            <a:xfrm>
              <a:off x="2370294" y="3169396"/>
              <a:ext cx="422139" cy="282618"/>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cxnSp>
          <p:nvCxnSpPr>
            <p:cNvPr id="28" name="Straight Connector 27">
              <a:extLst>
                <a:ext uri="{FF2B5EF4-FFF2-40B4-BE49-F238E27FC236}">
                  <a16:creationId xmlns:a16="http://schemas.microsoft.com/office/drawing/2014/main" id="{1EB63F32-46A9-698D-413A-40F075F4D9C2}"/>
                </a:ext>
              </a:extLst>
            </p:cNvPr>
            <p:cNvCxnSpPr>
              <a:cxnSpLocks/>
              <a:endCxn id="25" idx="0"/>
            </p:cNvCxnSpPr>
            <p:nvPr/>
          </p:nvCxnSpPr>
          <p:spPr>
            <a:xfrm>
              <a:off x="672664" y="3001874"/>
              <a:ext cx="0" cy="147159"/>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F3241DD-CB2A-D6EC-3AC0-7619C00ADC3D}"/>
                </a:ext>
              </a:extLst>
            </p:cNvPr>
            <p:cNvCxnSpPr>
              <a:cxnSpLocks/>
              <a:stCxn id="26" idx="0"/>
            </p:cNvCxnSpPr>
            <p:nvPr/>
          </p:nvCxnSpPr>
          <p:spPr>
            <a:xfrm flipH="1" flipV="1">
              <a:off x="1258034" y="2984148"/>
              <a:ext cx="6434" cy="164884"/>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1185A5D-F98E-7E9D-B5C9-7281392EB228}"/>
                </a:ext>
              </a:extLst>
            </p:cNvPr>
            <p:cNvCxnSpPr>
              <a:cxnSpLocks/>
            </p:cNvCxnSpPr>
            <p:nvPr/>
          </p:nvCxnSpPr>
          <p:spPr>
            <a:xfrm flipV="1">
              <a:off x="2584288" y="2984148"/>
              <a:ext cx="6433" cy="185248"/>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105CE64D-7051-B116-10DB-1ECE53FDD87F}"/>
                </a:ext>
              </a:extLst>
            </p:cNvPr>
            <p:cNvSpPr txBox="1"/>
            <p:nvPr/>
          </p:nvSpPr>
          <p:spPr>
            <a:xfrm>
              <a:off x="1663742" y="3109775"/>
              <a:ext cx="564287" cy="239350"/>
            </a:xfrm>
            <a:prstGeom prst="rect">
              <a:avLst/>
            </a:prstGeom>
            <a:noFill/>
            <a:ln>
              <a:noFill/>
            </a:ln>
          </p:spPr>
          <p:txBody>
            <a:bodyPr wrap="square" rtlCol="0">
              <a:spAutoFit/>
            </a:bodyPr>
            <a:lstStyle/>
            <a:p>
              <a:r>
                <a:rPr lang="en-US" sz="1600" dirty="0">
                  <a:latin typeface="Arial" panose="020B0604020202020204" pitchFamily="34" charset="0"/>
                  <a:cs typeface="Arial" panose="020B0604020202020204" pitchFamily="34" charset="0"/>
                </a:rPr>
                <a:t>……</a:t>
              </a:r>
            </a:p>
          </p:txBody>
        </p:sp>
        <p:sp>
          <p:nvSpPr>
            <p:cNvPr id="32" name="TextBox 31">
              <a:extLst>
                <a:ext uri="{FF2B5EF4-FFF2-40B4-BE49-F238E27FC236}">
                  <a16:creationId xmlns:a16="http://schemas.microsoft.com/office/drawing/2014/main" id="{D7099FAC-A8FB-FD19-11F9-568E433AD853}"/>
                </a:ext>
              </a:extLst>
            </p:cNvPr>
            <p:cNvSpPr txBox="1"/>
            <p:nvPr/>
          </p:nvSpPr>
          <p:spPr>
            <a:xfrm rot="5400000">
              <a:off x="1543941" y="2797409"/>
              <a:ext cx="522230" cy="276321"/>
            </a:xfrm>
            <a:prstGeom prst="rect">
              <a:avLst/>
            </a:prstGeom>
            <a:noFill/>
            <a:ln>
              <a:noFill/>
            </a:ln>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33" name="Straight Connector 32">
              <a:extLst>
                <a:ext uri="{FF2B5EF4-FFF2-40B4-BE49-F238E27FC236}">
                  <a16:creationId xmlns:a16="http://schemas.microsoft.com/office/drawing/2014/main" id="{C169A3B8-5CC2-AD92-41A8-52987A8A75FA}"/>
                </a:ext>
              </a:extLst>
            </p:cNvPr>
            <p:cNvCxnSpPr>
              <a:cxnSpLocks/>
              <a:stCxn id="25" idx="4"/>
            </p:cNvCxnSpPr>
            <p:nvPr/>
          </p:nvCxnSpPr>
          <p:spPr>
            <a:xfrm>
              <a:off x="672664" y="3431651"/>
              <a:ext cx="0" cy="243556"/>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783935B-08C7-04BC-C0B4-C857FDAC10F9}"/>
                </a:ext>
              </a:extLst>
            </p:cNvPr>
            <p:cNvCxnSpPr>
              <a:cxnSpLocks/>
              <a:stCxn id="25" idx="5"/>
              <a:endCxn id="37" idx="1"/>
            </p:cNvCxnSpPr>
            <p:nvPr/>
          </p:nvCxnSpPr>
          <p:spPr>
            <a:xfrm>
              <a:off x="821912" y="3390263"/>
              <a:ext cx="266885" cy="33757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EC18FA94-0EB1-6B3A-9EDD-83431962816C}"/>
                </a:ext>
              </a:extLst>
            </p:cNvPr>
            <p:cNvCxnSpPr>
              <a:cxnSpLocks/>
            </p:cNvCxnSpPr>
            <p:nvPr/>
          </p:nvCxnSpPr>
          <p:spPr>
            <a:xfrm>
              <a:off x="2578724" y="3471394"/>
              <a:ext cx="0" cy="222985"/>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36" name="Oval 35">
              <a:extLst>
                <a:ext uri="{FF2B5EF4-FFF2-40B4-BE49-F238E27FC236}">
                  <a16:creationId xmlns:a16="http://schemas.microsoft.com/office/drawing/2014/main" id="{D71F85EF-70FD-1C9C-0F28-C268BC539F53}"/>
                </a:ext>
              </a:extLst>
            </p:cNvPr>
            <p:cNvSpPr/>
            <p:nvPr/>
          </p:nvSpPr>
          <p:spPr>
            <a:xfrm>
              <a:off x="461594" y="3679406"/>
              <a:ext cx="422139" cy="282618"/>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37" name="Oval 36">
              <a:extLst>
                <a:ext uri="{FF2B5EF4-FFF2-40B4-BE49-F238E27FC236}">
                  <a16:creationId xmlns:a16="http://schemas.microsoft.com/office/drawing/2014/main" id="{94B13137-D0BC-D589-FB17-BEBAC7A5554E}"/>
                </a:ext>
              </a:extLst>
            </p:cNvPr>
            <p:cNvSpPr/>
            <p:nvPr/>
          </p:nvSpPr>
          <p:spPr>
            <a:xfrm>
              <a:off x="1026976" y="3686452"/>
              <a:ext cx="422139" cy="282618"/>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38" name="Oval 37">
              <a:extLst>
                <a:ext uri="{FF2B5EF4-FFF2-40B4-BE49-F238E27FC236}">
                  <a16:creationId xmlns:a16="http://schemas.microsoft.com/office/drawing/2014/main" id="{5A1969BD-5A02-EEEE-AF78-2952A440B764}"/>
                </a:ext>
              </a:extLst>
            </p:cNvPr>
            <p:cNvSpPr/>
            <p:nvPr/>
          </p:nvSpPr>
          <p:spPr>
            <a:xfrm>
              <a:off x="2355434" y="3688015"/>
              <a:ext cx="422139" cy="282618"/>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cxnSp>
          <p:nvCxnSpPr>
            <p:cNvPr id="39" name="Straight Connector 38">
              <a:extLst>
                <a:ext uri="{FF2B5EF4-FFF2-40B4-BE49-F238E27FC236}">
                  <a16:creationId xmlns:a16="http://schemas.microsoft.com/office/drawing/2014/main" id="{9922A318-C27A-EC21-9ECE-401FA3D34F14}"/>
                </a:ext>
              </a:extLst>
            </p:cNvPr>
            <p:cNvCxnSpPr>
              <a:cxnSpLocks/>
              <a:stCxn id="26" idx="3"/>
              <a:endCxn id="36" idx="7"/>
            </p:cNvCxnSpPr>
            <p:nvPr/>
          </p:nvCxnSpPr>
          <p:spPr>
            <a:xfrm flipH="1">
              <a:off x="821912" y="3390262"/>
              <a:ext cx="293307" cy="33053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C0D4E708-4E58-CDE7-5B4D-15C8BEFF898D}"/>
                </a:ext>
              </a:extLst>
            </p:cNvPr>
            <p:cNvCxnSpPr>
              <a:cxnSpLocks/>
              <a:endCxn id="26" idx="4"/>
            </p:cNvCxnSpPr>
            <p:nvPr/>
          </p:nvCxnSpPr>
          <p:spPr>
            <a:xfrm flipV="1">
              <a:off x="1264468" y="3431650"/>
              <a:ext cx="0" cy="24355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D0E1481F-C50B-1426-7DBC-86B2139DBC95}"/>
                </a:ext>
              </a:extLst>
            </p:cNvPr>
            <p:cNvCxnSpPr>
              <a:cxnSpLocks/>
              <a:stCxn id="38" idx="1"/>
            </p:cNvCxnSpPr>
            <p:nvPr/>
          </p:nvCxnSpPr>
          <p:spPr>
            <a:xfrm flipH="1" flipV="1">
              <a:off x="2131614" y="3483499"/>
              <a:ext cx="285641" cy="245904"/>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1DD24C13-30A2-C860-0C51-7AC582A7F4F8}"/>
                </a:ext>
              </a:extLst>
            </p:cNvPr>
            <p:cNvSpPr txBox="1"/>
            <p:nvPr/>
          </p:nvSpPr>
          <p:spPr>
            <a:xfrm>
              <a:off x="1663742" y="3846591"/>
              <a:ext cx="564287" cy="239350"/>
            </a:xfrm>
            <a:prstGeom prst="rect">
              <a:avLst/>
            </a:prstGeom>
            <a:noFill/>
            <a:ln>
              <a:noFill/>
            </a:ln>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43" name="Straight Connector 42">
              <a:extLst>
                <a:ext uri="{FF2B5EF4-FFF2-40B4-BE49-F238E27FC236}">
                  <a16:creationId xmlns:a16="http://schemas.microsoft.com/office/drawing/2014/main" id="{62C84932-A576-1870-38CB-3AA17130E1BC}"/>
                </a:ext>
              </a:extLst>
            </p:cNvPr>
            <p:cNvCxnSpPr>
              <a:cxnSpLocks/>
              <a:stCxn id="18" idx="0"/>
              <a:endCxn id="46" idx="3"/>
            </p:cNvCxnSpPr>
            <p:nvPr/>
          </p:nvCxnSpPr>
          <p:spPr>
            <a:xfrm flipV="1">
              <a:off x="726108" y="2008208"/>
              <a:ext cx="112807" cy="262948"/>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E565705C-78DA-3257-BBF9-EC3DAB6834D7}"/>
                </a:ext>
              </a:extLst>
            </p:cNvPr>
            <p:cNvCxnSpPr>
              <a:cxnSpLocks/>
              <a:stCxn id="19" idx="0"/>
              <a:endCxn id="46" idx="5"/>
            </p:cNvCxnSpPr>
            <p:nvPr/>
          </p:nvCxnSpPr>
          <p:spPr>
            <a:xfrm flipH="1" flipV="1">
              <a:off x="1137412" y="2008208"/>
              <a:ext cx="112215" cy="264801"/>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C2890D39-AD2B-B966-52B7-8337CAF5FEEF}"/>
                </a:ext>
              </a:extLst>
            </p:cNvPr>
            <p:cNvCxnSpPr>
              <a:endCxn id="47" idx="0"/>
            </p:cNvCxnSpPr>
            <p:nvPr/>
          </p:nvCxnSpPr>
          <p:spPr>
            <a:xfrm>
              <a:off x="2305363" y="1500921"/>
              <a:ext cx="377" cy="289886"/>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46" name="Oval 45">
              <a:extLst>
                <a:ext uri="{FF2B5EF4-FFF2-40B4-BE49-F238E27FC236}">
                  <a16:creationId xmlns:a16="http://schemas.microsoft.com/office/drawing/2014/main" id="{B11B8355-4097-54B7-D06C-9ECC0C5E2DF1}"/>
                </a:ext>
              </a:extLst>
            </p:cNvPr>
            <p:cNvSpPr/>
            <p:nvPr/>
          </p:nvSpPr>
          <p:spPr>
            <a:xfrm>
              <a:off x="777094" y="1766978"/>
              <a:ext cx="422139" cy="282618"/>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47" name="Oval 46">
              <a:extLst>
                <a:ext uri="{FF2B5EF4-FFF2-40B4-BE49-F238E27FC236}">
                  <a16:creationId xmlns:a16="http://schemas.microsoft.com/office/drawing/2014/main" id="{CE88A600-DF0E-CEA1-26B0-67CB251F7A92}"/>
                </a:ext>
              </a:extLst>
            </p:cNvPr>
            <p:cNvSpPr/>
            <p:nvPr/>
          </p:nvSpPr>
          <p:spPr>
            <a:xfrm>
              <a:off x="2094670" y="1790807"/>
              <a:ext cx="422139" cy="282618"/>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cxnSp>
          <p:nvCxnSpPr>
            <p:cNvPr id="48" name="Straight Connector 47">
              <a:extLst>
                <a:ext uri="{FF2B5EF4-FFF2-40B4-BE49-F238E27FC236}">
                  <a16:creationId xmlns:a16="http://schemas.microsoft.com/office/drawing/2014/main" id="{D4C03CE1-336E-743C-5458-0726B5DCABE7}"/>
                </a:ext>
              </a:extLst>
            </p:cNvPr>
            <p:cNvCxnSpPr>
              <a:cxnSpLocks/>
              <a:endCxn id="47" idx="3"/>
            </p:cNvCxnSpPr>
            <p:nvPr/>
          </p:nvCxnSpPr>
          <p:spPr>
            <a:xfrm flipV="1">
              <a:off x="2001196" y="2032037"/>
              <a:ext cx="155295" cy="25335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678CC21A-50FE-1BEB-9C60-7633139C0EA7}"/>
                </a:ext>
              </a:extLst>
            </p:cNvPr>
            <p:cNvSpPr txBox="1"/>
            <p:nvPr/>
          </p:nvSpPr>
          <p:spPr>
            <a:xfrm>
              <a:off x="1435834" y="1655117"/>
              <a:ext cx="564287" cy="239350"/>
            </a:xfrm>
            <a:prstGeom prst="rect">
              <a:avLst/>
            </a:prstGeom>
            <a:noFill/>
            <a:ln>
              <a:noFill/>
            </a:ln>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50" name="Straight Connector 49">
              <a:extLst>
                <a:ext uri="{FF2B5EF4-FFF2-40B4-BE49-F238E27FC236}">
                  <a16:creationId xmlns:a16="http://schemas.microsoft.com/office/drawing/2014/main" id="{FDAD3ABF-21B1-66B0-8C59-7F56559ECEAA}"/>
                </a:ext>
              </a:extLst>
            </p:cNvPr>
            <p:cNvCxnSpPr>
              <a:endCxn id="46" idx="0"/>
            </p:cNvCxnSpPr>
            <p:nvPr/>
          </p:nvCxnSpPr>
          <p:spPr>
            <a:xfrm flipH="1">
              <a:off x="988164" y="1520484"/>
              <a:ext cx="2902" cy="246494"/>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0CF7F20A-D6E5-EE0B-DDFC-30D6258B3C3A}"/>
                </a:ext>
              </a:extLst>
            </p:cNvPr>
            <p:cNvCxnSpPr>
              <a:cxnSpLocks/>
              <a:stCxn id="47" idx="5"/>
              <a:endCxn id="20" idx="0"/>
            </p:cNvCxnSpPr>
            <p:nvPr/>
          </p:nvCxnSpPr>
          <p:spPr>
            <a:xfrm>
              <a:off x="2454988" y="2032036"/>
              <a:ext cx="65896" cy="234268"/>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1D887521-BAFD-425A-8698-9A20F4AEE7F5}"/>
                </a:ext>
              </a:extLst>
            </p:cNvPr>
            <p:cNvCxnSpPr>
              <a:cxnSpLocks/>
            </p:cNvCxnSpPr>
            <p:nvPr/>
          </p:nvCxnSpPr>
          <p:spPr>
            <a:xfrm flipH="1">
              <a:off x="616848" y="3948138"/>
              <a:ext cx="16123" cy="297561"/>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6E2EC57A-FA21-ADA7-9523-F62319B08507}"/>
                </a:ext>
              </a:extLst>
            </p:cNvPr>
            <p:cNvCxnSpPr>
              <a:cxnSpLocks/>
              <a:stCxn id="36" idx="5"/>
            </p:cNvCxnSpPr>
            <p:nvPr/>
          </p:nvCxnSpPr>
          <p:spPr>
            <a:xfrm>
              <a:off x="821912" y="3920636"/>
              <a:ext cx="53392" cy="325064"/>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5E1426D9-D524-73C7-6FFB-53F64B615674}"/>
                </a:ext>
              </a:extLst>
            </p:cNvPr>
            <p:cNvCxnSpPr>
              <a:cxnSpLocks/>
            </p:cNvCxnSpPr>
            <p:nvPr/>
          </p:nvCxnSpPr>
          <p:spPr>
            <a:xfrm flipH="1">
              <a:off x="1242375" y="3957825"/>
              <a:ext cx="6470" cy="307434"/>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D545288D-FF92-8B6C-EEC5-0450430DD9EE}"/>
                </a:ext>
              </a:extLst>
            </p:cNvPr>
            <p:cNvCxnSpPr>
              <a:cxnSpLocks/>
              <a:stCxn id="37" idx="5"/>
            </p:cNvCxnSpPr>
            <p:nvPr/>
          </p:nvCxnSpPr>
          <p:spPr>
            <a:xfrm>
              <a:off x="1387294" y="3927682"/>
              <a:ext cx="71384" cy="318018"/>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5208C113-2BED-DA76-18D3-E706ADA7EB3E}"/>
                </a:ext>
              </a:extLst>
            </p:cNvPr>
            <p:cNvCxnSpPr>
              <a:cxnSpLocks/>
            </p:cNvCxnSpPr>
            <p:nvPr/>
          </p:nvCxnSpPr>
          <p:spPr>
            <a:xfrm>
              <a:off x="2572158" y="3972848"/>
              <a:ext cx="7235" cy="277389"/>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79509031-799B-54EC-F351-37509BCCDDE1}"/>
                </a:ext>
              </a:extLst>
            </p:cNvPr>
            <p:cNvCxnSpPr>
              <a:cxnSpLocks/>
              <a:stCxn id="27" idx="3"/>
            </p:cNvCxnSpPr>
            <p:nvPr/>
          </p:nvCxnSpPr>
          <p:spPr>
            <a:xfrm flipH="1">
              <a:off x="2156491" y="3410626"/>
              <a:ext cx="275624" cy="310168"/>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48C9A663-C459-4A9F-193C-E25E197DFE8F}"/>
                </a:ext>
              </a:extLst>
            </p:cNvPr>
            <p:cNvCxnSpPr>
              <a:cxnSpLocks/>
              <a:stCxn id="18" idx="5"/>
            </p:cNvCxnSpPr>
            <p:nvPr/>
          </p:nvCxnSpPr>
          <p:spPr>
            <a:xfrm>
              <a:off x="875356" y="2512385"/>
              <a:ext cx="110693" cy="248214"/>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EF62DC97-0159-21C5-AA2A-37A092A999C8}"/>
                </a:ext>
              </a:extLst>
            </p:cNvPr>
            <p:cNvCxnSpPr>
              <a:cxnSpLocks/>
              <a:stCxn id="19" idx="5"/>
            </p:cNvCxnSpPr>
            <p:nvPr/>
          </p:nvCxnSpPr>
          <p:spPr>
            <a:xfrm>
              <a:off x="1398875" y="2514238"/>
              <a:ext cx="140536" cy="25297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17F96FD5-43A3-2175-3734-7D49A500DF97}"/>
                </a:ext>
              </a:extLst>
            </p:cNvPr>
            <p:cNvCxnSpPr>
              <a:cxnSpLocks/>
              <a:stCxn id="20" idx="3"/>
            </p:cNvCxnSpPr>
            <p:nvPr/>
          </p:nvCxnSpPr>
          <p:spPr>
            <a:xfrm flipH="1">
              <a:off x="2185012" y="2507533"/>
              <a:ext cx="186623" cy="218678"/>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grpSp>
      <p:pic>
        <p:nvPicPr>
          <p:cNvPr id="1026" name="Picture 2" descr="How Can Information Leakage Happen in Organisation? - HackersOnlineClub">
            <a:extLst>
              <a:ext uri="{FF2B5EF4-FFF2-40B4-BE49-F238E27FC236}">
                <a16:creationId xmlns:a16="http://schemas.microsoft.com/office/drawing/2014/main" id="{85D48AFA-4D5D-FC86-1BCF-4A03C16F2C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6391" y="2154707"/>
            <a:ext cx="5047291" cy="2975247"/>
          </a:xfrm>
          <a:prstGeom prst="rect">
            <a:avLst/>
          </a:prstGeom>
          <a:noFill/>
          <a:extLst>
            <a:ext uri="{909E8E84-426E-40DD-AFC4-6F175D3DCCD1}">
              <a14:hiddenFill xmlns:a14="http://schemas.microsoft.com/office/drawing/2010/main">
                <a:solidFill>
                  <a:srgbClr val="FFFFFF"/>
                </a:solidFill>
              </a14:hiddenFill>
            </a:ext>
          </a:extLst>
        </p:spPr>
      </p:pic>
      <p:sp>
        <p:nvSpPr>
          <p:cNvPr id="63" name="Slide Number Placeholder 62">
            <a:extLst>
              <a:ext uri="{FF2B5EF4-FFF2-40B4-BE49-F238E27FC236}">
                <a16:creationId xmlns:a16="http://schemas.microsoft.com/office/drawing/2014/main" id="{61657E5B-7225-BC96-D2AD-A31A5BA13C39}"/>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28</a:t>
            </a:fld>
            <a:endParaRPr lang="en-US">
              <a:latin typeface="Arial" panose="020B0604020202020204" pitchFamily="34" charset="0"/>
              <a:cs typeface="Arial" panose="020B0604020202020204" pitchFamily="34" charset="0"/>
            </a:endParaRPr>
          </a:p>
        </p:txBody>
      </p:sp>
      <p:sp>
        <p:nvSpPr>
          <p:cNvPr id="1024" name="TextBox 1023">
            <a:extLst>
              <a:ext uri="{FF2B5EF4-FFF2-40B4-BE49-F238E27FC236}">
                <a16:creationId xmlns:a16="http://schemas.microsoft.com/office/drawing/2014/main" id="{2B9C36CD-9EB9-E760-6695-C37BFE46F495}"/>
              </a:ext>
            </a:extLst>
          </p:cNvPr>
          <p:cNvSpPr txBox="1"/>
          <p:nvPr/>
        </p:nvSpPr>
        <p:spPr>
          <a:xfrm>
            <a:off x="3338945" y="1330036"/>
            <a:ext cx="184731" cy="369332"/>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211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E493-478B-387C-1E6D-8D92CB802FC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Previous Solution [ZGK+ 18, WTS+ 18]</a:t>
            </a:r>
          </a:p>
        </p:txBody>
      </p:sp>
      <p:pic>
        <p:nvPicPr>
          <p:cNvPr id="4" name="Picture 3">
            <a:extLst>
              <a:ext uri="{FF2B5EF4-FFF2-40B4-BE49-F238E27FC236}">
                <a16:creationId xmlns:a16="http://schemas.microsoft.com/office/drawing/2014/main" id="{43A2CAA1-CACA-8BB7-E5A4-3C8708297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966" y="3521822"/>
            <a:ext cx="1247837" cy="1651761"/>
          </a:xfrm>
          <a:prstGeom prst="rect">
            <a:avLst/>
          </a:prstGeom>
        </p:spPr>
      </p:pic>
      <p:pic>
        <p:nvPicPr>
          <p:cNvPr id="5" name="Picture 4">
            <a:extLst>
              <a:ext uri="{FF2B5EF4-FFF2-40B4-BE49-F238E27FC236}">
                <a16:creationId xmlns:a16="http://schemas.microsoft.com/office/drawing/2014/main" id="{EF1FF7E2-C4A7-5F31-B028-C0F050164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081" y="3429000"/>
            <a:ext cx="1247837" cy="1706083"/>
          </a:xfrm>
          <a:prstGeom prst="rect">
            <a:avLst/>
          </a:prstGeom>
        </p:spPr>
      </p:pic>
      <p:sp>
        <p:nvSpPr>
          <p:cNvPr id="6" name="Right Arrow 5">
            <a:extLst>
              <a:ext uri="{FF2B5EF4-FFF2-40B4-BE49-F238E27FC236}">
                <a16:creationId xmlns:a16="http://schemas.microsoft.com/office/drawing/2014/main" id="{2FE205B4-5B12-3E17-6EB6-F072CB882624}"/>
              </a:ext>
            </a:extLst>
          </p:cNvPr>
          <p:cNvSpPr/>
          <p:nvPr/>
        </p:nvSpPr>
        <p:spPr>
          <a:xfrm>
            <a:off x="2454438" y="3017597"/>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Georgia" panose="02040502050405020303" pitchFamily="18" charset="0"/>
            </a:endParaRPr>
          </a:p>
        </p:txBody>
      </p:sp>
      <p:sp>
        <p:nvSpPr>
          <p:cNvPr id="8" name="Right Arrow 7">
            <a:extLst>
              <a:ext uri="{FF2B5EF4-FFF2-40B4-BE49-F238E27FC236}">
                <a16:creationId xmlns:a16="http://schemas.microsoft.com/office/drawing/2014/main" id="{0786AAB2-6EB2-DFC6-5DED-723945E4D221}"/>
              </a:ext>
            </a:extLst>
          </p:cNvPr>
          <p:cNvSpPr/>
          <p:nvPr/>
        </p:nvSpPr>
        <p:spPr>
          <a:xfrm>
            <a:off x="2423321" y="5348365"/>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Georgia" panose="02040502050405020303" pitchFamily="18" charset="0"/>
            </a:endParaRPr>
          </a:p>
        </p:txBody>
      </p:sp>
      <p:sp>
        <p:nvSpPr>
          <p:cNvPr id="29" name="Right Arrow 7">
            <a:extLst>
              <a:ext uri="{FF2B5EF4-FFF2-40B4-BE49-F238E27FC236}">
                <a16:creationId xmlns:a16="http://schemas.microsoft.com/office/drawing/2014/main" id="{97D4F327-083A-B788-9238-F9AB07EB16C3}"/>
              </a:ext>
            </a:extLst>
          </p:cNvPr>
          <p:cNvSpPr/>
          <p:nvPr/>
        </p:nvSpPr>
        <p:spPr>
          <a:xfrm>
            <a:off x="2423321" y="4201473"/>
            <a:ext cx="2935242" cy="188034"/>
          </a:xfrm>
          <a:prstGeom prst="leftRight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Georgia" panose="02040502050405020303" pitchFamily="18" charset="0"/>
            </a:endParaRPr>
          </a:p>
        </p:txBody>
      </p:sp>
      <p:grpSp>
        <p:nvGrpSpPr>
          <p:cNvPr id="38" name="Group 37">
            <a:extLst>
              <a:ext uri="{FF2B5EF4-FFF2-40B4-BE49-F238E27FC236}">
                <a16:creationId xmlns:a16="http://schemas.microsoft.com/office/drawing/2014/main" id="{5B7CF118-00E2-7204-BC76-A6333614CA6C}"/>
              </a:ext>
            </a:extLst>
          </p:cNvPr>
          <p:cNvGrpSpPr/>
          <p:nvPr/>
        </p:nvGrpSpPr>
        <p:grpSpPr>
          <a:xfrm>
            <a:off x="3201979" y="3210882"/>
            <a:ext cx="1230164" cy="960084"/>
            <a:chOff x="4865836" y="1832319"/>
            <a:chExt cx="1230164" cy="960084"/>
          </a:xfrm>
        </p:grpSpPr>
        <p:pic>
          <p:nvPicPr>
            <p:cNvPr id="39" name="Picture 38" descr="Shape&#10;&#10;Description automatically generated">
              <a:extLst>
                <a:ext uri="{FF2B5EF4-FFF2-40B4-BE49-F238E27FC236}">
                  <a16:creationId xmlns:a16="http://schemas.microsoft.com/office/drawing/2014/main" id="{7DB4A012-780A-98DC-8F5F-E81E8B76A35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44763" y="2047697"/>
              <a:ext cx="1151237" cy="744706"/>
            </a:xfrm>
            <a:prstGeom prst="rect">
              <a:avLst/>
            </a:prstGeom>
          </p:spPr>
        </p:pic>
        <p:pic>
          <p:nvPicPr>
            <p:cNvPr id="40" name="Picture 39" descr="Icon&#10;&#10;Description automatically generated">
              <a:extLst>
                <a:ext uri="{FF2B5EF4-FFF2-40B4-BE49-F238E27FC236}">
                  <a16:creationId xmlns:a16="http://schemas.microsoft.com/office/drawing/2014/main" id="{FC653CFC-B1DD-04A8-C181-552EBDBA363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flipH="1">
              <a:off x="4865836" y="1832319"/>
              <a:ext cx="459892" cy="597263"/>
            </a:xfrm>
            <a:prstGeom prst="rect">
              <a:avLst/>
            </a:prstGeom>
          </p:spPr>
        </p:pic>
      </p:grpSp>
      <p:grpSp>
        <p:nvGrpSpPr>
          <p:cNvPr id="41" name="Group 40">
            <a:extLst>
              <a:ext uri="{FF2B5EF4-FFF2-40B4-BE49-F238E27FC236}">
                <a16:creationId xmlns:a16="http://schemas.microsoft.com/office/drawing/2014/main" id="{CD20D6A0-FCE4-6F56-C66A-CBF895EAFAEA}"/>
              </a:ext>
            </a:extLst>
          </p:cNvPr>
          <p:cNvGrpSpPr/>
          <p:nvPr/>
        </p:nvGrpSpPr>
        <p:grpSpPr>
          <a:xfrm>
            <a:off x="3187314" y="4344683"/>
            <a:ext cx="1230164" cy="960084"/>
            <a:chOff x="4865836" y="1832319"/>
            <a:chExt cx="1230164" cy="960084"/>
          </a:xfrm>
        </p:grpSpPr>
        <p:pic>
          <p:nvPicPr>
            <p:cNvPr id="42" name="Picture 41" descr="Shape&#10;&#10;Description automatically generated">
              <a:extLst>
                <a:ext uri="{FF2B5EF4-FFF2-40B4-BE49-F238E27FC236}">
                  <a16:creationId xmlns:a16="http://schemas.microsoft.com/office/drawing/2014/main" id="{E938DAAB-C2B6-FEA7-E903-2847F748E3E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44763" y="2047697"/>
              <a:ext cx="1151237" cy="744706"/>
            </a:xfrm>
            <a:prstGeom prst="rect">
              <a:avLst/>
            </a:prstGeom>
          </p:spPr>
        </p:pic>
        <p:pic>
          <p:nvPicPr>
            <p:cNvPr id="43" name="Picture 42" descr="Icon&#10;&#10;Description automatically generated">
              <a:extLst>
                <a:ext uri="{FF2B5EF4-FFF2-40B4-BE49-F238E27FC236}">
                  <a16:creationId xmlns:a16="http://schemas.microsoft.com/office/drawing/2014/main" id="{67823552-D6ED-E981-6A76-8D8096F923D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flipH="1">
              <a:off x="4865836" y="1832319"/>
              <a:ext cx="459892" cy="597263"/>
            </a:xfrm>
            <a:prstGeom prst="rect">
              <a:avLst/>
            </a:prstGeom>
          </p:spPr>
        </p:pic>
      </p:grpSp>
      <p:grpSp>
        <p:nvGrpSpPr>
          <p:cNvPr id="56" name="Group 55">
            <a:extLst>
              <a:ext uri="{FF2B5EF4-FFF2-40B4-BE49-F238E27FC236}">
                <a16:creationId xmlns:a16="http://schemas.microsoft.com/office/drawing/2014/main" id="{70FAD07A-B76C-C2FA-E88A-1A1961211F53}"/>
              </a:ext>
            </a:extLst>
          </p:cNvPr>
          <p:cNvGrpSpPr/>
          <p:nvPr/>
        </p:nvGrpSpPr>
        <p:grpSpPr>
          <a:xfrm>
            <a:off x="3226777" y="1985116"/>
            <a:ext cx="1230164" cy="960084"/>
            <a:chOff x="4865836" y="1832319"/>
            <a:chExt cx="1230164" cy="960084"/>
          </a:xfrm>
        </p:grpSpPr>
        <p:pic>
          <p:nvPicPr>
            <p:cNvPr id="57" name="Picture 56" descr="Shape&#10;&#10;Description automatically generated">
              <a:extLst>
                <a:ext uri="{FF2B5EF4-FFF2-40B4-BE49-F238E27FC236}">
                  <a16:creationId xmlns:a16="http://schemas.microsoft.com/office/drawing/2014/main" id="{02E68759-4367-DD87-D200-91BCD733019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44763" y="2047697"/>
              <a:ext cx="1151237" cy="744706"/>
            </a:xfrm>
            <a:prstGeom prst="rect">
              <a:avLst/>
            </a:prstGeom>
          </p:spPr>
        </p:pic>
        <p:pic>
          <p:nvPicPr>
            <p:cNvPr id="58" name="Picture 57" descr="Icon&#10;&#10;Description automatically generated">
              <a:extLst>
                <a:ext uri="{FF2B5EF4-FFF2-40B4-BE49-F238E27FC236}">
                  <a16:creationId xmlns:a16="http://schemas.microsoft.com/office/drawing/2014/main" id="{2F3B74A9-CA1B-FE8D-3A36-2F6B6B80049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flipH="1">
              <a:off x="4865836" y="1832319"/>
              <a:ext cx="459892" cy="597263"/>
            </a:xfrm>
            <a:prstGeom prst="rect">
              <a:avLst/>
            </a:prstGeom>
          </p:spPr>
        </p:pic>
      </p:grpSp>
      <p:sp>
        <p:nvSpPr>
          <p:cNvPr id="61" name="Rectangle 60">
            <a:extLst>
              <a:ext uri="{FF2B5EF4-FFF2-40B4-BE49-F238E27FC236}">
                <a16:creationId xmlns:a16="http://schemas.microsoft.com/office/drawing/2014/main" id="{1F6D0DF4-8810-114C-0B6F-C1A4189E1F20}"/>
              </a:ext>
            </a:extLst>
          </p:cNvPr>
          <p:cNvSpPr/>
          <p:nvPr/>
        </p:nvSpPr>
        <p:spPr>
          <a:xfrm>
            <a:off x="6191704" y="2264390"/>
            <a:ext cx="5252248" cy="584775"/>
          </a:xfrm>
          <a:prstGeom prst="rect">
            <a:avLst/>
          </a:prstGeom>
        </p:spPr>
        <p:txBody>
          <a:bodyPr wrap="square">
            <a:spAutoFit/>
          </a:bodyPr>
          <a:lstStyle/>
          <a:p>
            <a:pPr algn="ctr"/>
            <a:r>
              <a:rPr lang="en-US" sz="3200" dirty="0">
                <a:latin typeface="Arial" panose="020B0604020202020204" pitchFamily="34" charset="0"/>
                <a:cs typeface="Arial" panose="020B0604020202020204" pitchFamily="34" charset="0"/>
              </a:rPr>
              <a:t>Encrypt every message</a:t>
            </a:r>
          </a:p>
        </p:txBody>
      </p:sp>
      <mc:AlternateContent xmlns:mc="http://schemas.openxmlformats.org/markup-compatibility/2006" xmlns:a14="http://schemas.microsoft.com/office/drawing/2010/main">
        <mc:Choice Requires="a14">
          <p:sp>
            <p:nvSpPr>
              <p:cNvPr id="1027" name="Rectangle 1026">
                <a:extLst>
                  <a:ext uri="{FF2B5EF4-FFF2-40B4-BE49-F238E27FC236}">
                    <a16:creationId xmlns:a16="http://schemas.microsoft.com/office/drawing/2014/main" id="{C67D7B68-365A-6C16-ADE0-1C02CD2F3AE6}"/>
                  </a:ext>
                </a:extLst>
              </p:cNvPr>
              <p:cNvSpPr/>
              <p:nvPr/>
            </p:nvSpPr>
            <p:spPr>
              <a:xfrm>
                <a:off x="6935437" y="5043157"/>
                <a:ext cx="4508515" cy="523220"/>
              </a:xfrm>
              <a:prstGeom prst="rect">
                <a:avLst/>
              </a:prstGeom>
            </p:spPr>
            <p:txBody>
              <a:bodyPr wrap="square">
                <a:spAutoFit/>
              </a:bodyPr>
              <a:lstStyle/>
              <a:p>
                <a:pPr algn="ctr"/>
                <a:r>
                  <a:rPr lang="en-US" sz="2800" dirty="0">
                    <a:solidFill>
                      <a:srgbClr val="FF0000"/>
                    </a:solidFill>
                    <a:latin typeface="Arial" panose="020B0604020202020204" pitchFamily="34" charset="0"/>
                    <a:cs typeface="Arial" panose="020B0604020202020204" pitchFamily="34" charset="0"/>
                  </a:rPr>
                  <a:t>100</a:t>
                </a:r>
                <a14:m>
                  <m:oMath xmlns:m="http://schemas.openxmlformats.org/officeDocument/2006/math">
                    <m:r>
                      <a:rPr lang="en-US" sz="2800" b="0" i="1" smtClean="0">
                        <a:solidFill>
                          <a:srgbClr val="FF0000"/>
                        </a:solidFill>
                        <a:latin typeface="Cambria Math" panose="02040503050406030204" pitchFamily="18" charset="0"/>
                      </a:rPr>
                      <m:t>×</m:t>
                    </m:r>
                  </m:oMath>
                </a14:m>
                <a:r>
                  <a:rPr lang="en-US" sz="2800" dirty="0">
                    <a:latin typeface="Arial" panose="020B0604020202020204" pitchFamily="34" charset="0"/>
                    <a:cs typeface="Arial" panose="020B0604020202020204" pitchFamily="34" charset="0"/>
                  </a:rPr>
                  <a:t> slower verifier time</a:t>
                </a:r>
              </a:p>
            </p:txBody>
          </p:sp>
        </mc:Choice>
        <mc:Fallback xmlns="">
          <p:sp>
            <p:nvSpPr>
              <p:cNvPr id="1027" name="Rectangle 1026">
                <a:extLst>
                  <a:ext uri="{FF2B5EF4-FFF2-40B4-BE49-F238E27FC236}">
                    <a16:creationId xmlns:a16="http://schemas.microsoft.com/office/drawing/2014/main" id="{C67D7B68-365A-6C16-ADE0-1C02CD2F3AE6}"/>
                  </a:ext>
                </a:extLst>
              </p:cNvPr>
              <p:cNvSpPr>
                <a:spLocks noRot="1" noChangeAspect="1" noMove="1" noResize="1" noEditPoints="1" noAdjustHandles="1" noChangeArrowheads="1" noChangeShapeType="1" noTextEdit="1"/>
              </p:cNvSpPr>
              <p:nvPr/>
            </p:nvSpPr>
            <p:spPr>
              <a:xfrm>
                <a:off x="6935437" y="5043157"/>
                <a:ext cx="4508515" cy="523220"/>
              </a:xfrm>
              <a:prstGeom prst="rect">
                <a:avLst/>
              </a:prstGeom>
              <a:blipFill>
                <a:blip r:embed="rId9"/>
                <a:stretch>
                  <a:fillRect t="-9302" b="-27907"/>
                </a:stretch>
              </a:blipFill>
            </p:spPr>
            <p:txBody>
              <a:bodyPr/>
              <a:lstStyle/>
              <a:p>
                <a:r>
                  <a:rPr lang="en-US">
                    <a:noFill/>
                  </a:rPr>
                  <a:t> </a:t>
                </a:r>
              </a:p>
            </p:txBody>
          </p:sp>
        </mc:Fallback>
      </mc:AlternateContent>
      <p:pic>
        <p:nvPicPr>
          <p:cNvPr id="1028" name="Picture 2" descr="Image result for cry emoji">
            <a:extLst>
              <a:ext uri="{FF2B5EF4-FFF2-40B4-BE49-F238E27FC236}">
                <a16:creationId xmlns:a16="http://schemas.microsoft.com/office/drawing/2014/main" id="{41061415-E300-EFC3-E241-9544DFD949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399" y="342626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10ACB989-6833-DFC8-A269-D7F8C3059DD1}"/>
              </a:ext>
            </a:extLst>
          </p:cNvPr>
          <p:cNvGrpSpPr/>
          <p:nvPr/>
        </p:nvGrpSpPr>
        <p:grpSpPr>
          <a:xfrm>
            <a:off x="8630243" y="3619111"/>
            <a:ext cx="1230164" cy="960084"/>
            <a:chOff x="4865836" y="1832319"/>
            <a:chExt cx="1230164" cy="960084"/>
          </a:xfrm>
        </p:grpSpPr>
        <p:pic>
          <p:nvPicPr>
            <p:cNvPr id="1032" name="Picture 1031" descr="Shape&#10;&#10;Description automatically generated">
              <a:extLst>
                <a:ext uri="{FF2B5EF4-FFF2-40B4-BE49-F238E27FC236}">
                  <a16:creationId xmlns:a16="http://schemas.microsoft.com/office/drawing/2014/main" id="{2940D437-E585-A01A-B5E2-9C26675844B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44763" y="2047697"/>
              <a:ext cx="1151237" cy="744706"/>
            </a:xfrm>
            <a:prstGeom prst="rect">
              <a:avLst/>
            </a:prstGeom>
          </p:spPr>
        </p:pic>
        <p:pic>
          <p:nvPicPr>
            <p:cNvPr id="1033" name="Picture 1032" descr="Icon&#10;&#10;Description automatically generated">
              <a:extLst>
                <a:ext uri="{FF2B5EF4-FFF2-40B4-BE49-F238E27FC236}">
                  <a16:creationId xmlns:a16="http://schemas.microsoft.com/office/drawing/2014/main" id="{F28FAD6F-DE4C-1C1F-17AE-53861B0A473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flipH="1">
              <a:off x="4865836" y="1832319"/>
              <a:ext cx="459892" cy="597263"/>
            </a:xfrm>
            <a:prstGeom prst="rect">
              <a:avLst/>
            </a:prstGeom>
          </p:spPr>
        </p:pic>
      </p:grpSp>
      <p:grpSp>
        <p:nvGrpSpPr>
          <p:cNvPr id="1034" name="Group 1033">
            <a:extLst>
              <a:ext uri="{FF2B5EF4-FFF2-40B4-BE49-F238E27FC236}">
                <a16:creationId xmlns:a16="http://schemas.microsoft.com/office/drawing/2014/main" id="{7AA07537-123E-C943-B5CB-31857F26BBA0}"/>
              </a:ext>
            </a:extLst>
          </p:cNvPr>
          <p:cNvGrpSpPr/>
          <p:nvPr/>
        </p:nvGrpSpPr>
        <p:grpSpPr>
          <a:xfrm>
            <a:off x="6979339" y="3599977"/>
            <a:ext cx="1230164" cy="960084"/>
            <a:chOff x="4865836" y="1832319"/>
            <a:chExt cx="1230164" cy="960084"/>
          </a:xfrm>
        </p:grpSpPr>
        <p:pic>
          <p:nvPicPr>
            <p:cNvPr id="1035" name="Picture 1034" descr="Shape&#10;&#10;Description automatically generated">
              <a:extLst>
                <a:ext uri="{FF2B5EF4-FFF2-40B4-BE49-F238E27FC236}">
                  <a16:creationId xmlns:a16="http://schemas.microsoft.com/office/drawing/2014/main" id="{D5C93C87-B8D6-A3B3-893A-76FA026FED1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44763" y="2047697"/>
              <a:ext cx="1151237" cy="744706"/>
            </a:xfrm>
            <a:prstGeom prst="rect">
              <a:avLst/>
            </a:prstGeom>
          </p:spPr>
        </p:pic>
        <p:pic>
          <p:nvPicPr>
            <p:cNvPr id="1036" name="Picture 1035" descr="Icon&#10;&#10;Description automatically generated">
              <a:extLst>
                <a:ext uri="{FF2B5EF4-FFF2-40B4-BE49-F238E27FC236}">
                  <a16:creationId xmlns:a16="http://schemas.microsoft.com/office/drawing/2014/main" id="{3AB94DB1-A1D3-312F-8986-2FAFFD5046E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flipH="1">
              <a:off x="4865836" y="1832319"/>
              <a:ext cx="459892" cy="597263"/>
            </a:xfrm>
            <a:prstGeom prst="rect">
              <a:avLst/>
            </a:prstGeom>
          </p:spPr>
        </p:pic>
      </p:grpSp>
      <p:grpSp>
        <p:nvGrpSpPr>
          <p:cNvPr id="1037" name="Group 1036">
            <a:extLst>
              <a:ext uri="{FF2B5EF4-FFF2-40B4-BE49-F238E27FC236}">
                <a16:creationId xmlns:a16="http://schemas.microsoft.com/office/drawing/2014/main" id="{4256B3FF-183C-C65E-3FC1-0495F783868A}"/>
              </a:ext>
            </a:extLst>
          </p:cNvPr>
          <p:cNvGrpSpPr/>
          <p:nvPr/>
        </p:nvGrpSpPr>
        <p:grpSpPr>
          <a:xfrm>
            <a:off x="10464305" y="3619111"/>
            <a:ext cx="1230164" cy="960084"/>
            <a:chOff x="4865836" y="1832319"/>
            <a:chExt cx="1230164" cy="960084"/>
          </a:xfrm>
        </p:grpSpPr>
        <p:pic>
          <p:nvPicPr>
            <p:cNvPr id="1038" name="Picture 1037" descr="Shape&#10;&#10;Description automatically generated">
              <a:extLst>
                <a:ext uri="{FF2B5EF4-FFF2-40B4-BE49-F238E27FC236}">
                  <a16:creationId xmlns:a16="http://schemas.microsoft.com/office/drawing/2014/main" id="{D50A4C33-0105-51E3-0CB9-74B3DD52B00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44763" y="2047697"/>
              <a:ext cx="1151237" cy="744706"/>
            </a:xfrm>
            <a:prstGeom prst="rect">
              <a:avLst/>
            </a:prstGeom>
          </p:spPr>
        </p:pic>
        <p:pic>
          <p:nvPicPr>
            <p:cNvPr id="1039" name="Picture 1038" descr="Icon&#10;&#10;Description automatically generated">
              <a:extLst>
                <a:ext uri="{FF2B5EF4-FFF2-40B4-BE49-F238E27FC236}">
                  <a16:creationId xmlns:a16="http://schemas.microsoft.com/office/drawing/2014/main" id="{EB9D188F-0A4B-E62F-28C9-DE9DF6645AC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flipH="1">
              <a:off x="4865836" y="1832319"/>
              <a:ext cx="459892" cy="597263"/>
            </a:xfrm>
            <a:prstGeom prst="rect">
              <a:avLst/>
            </a:prstGeom>
          </p:spPr>
        </p:pic>
      </p:grpSp>
      <mc:AlternateContent xmlns:mc="http://schemas.openxmlformats.org/markup-compatibility/2006" xmlns:a14="http://schemas.microsoft.com/office/drawing/2010/main">
        <mc:Choice Requires="a14">
          <p:sp>
            <p:nvSpPr>
              <p:cNvPr id="1040" name="TextBox 1039">
                <a:extLst>
                  <a:ext uri="{FF2B5EF4-FFF2-40B4-BE49-F238E27FC236}">
                    <a16:creationId xmlns:a16="http://schemas.microsoft.com/office/drawing/2014/main" id="{3FE27031-327D-C697-2E17-462F8A634E61}"/>
                  </a:ext>
                </a:extLst>
              </p:cNvPr>
              <p:cNvSpPr txBox="1"/>
              <p:nvPr/>
            </p:nvSpPr>
            <p:spPr>
              <a:xfrm>
                <a:off x="8209503" y="3917742"/>
                <a:ext cx="42074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m:t>
                      </m:r>
                    </m:oMath>
                  </m:oMathPara>
                </a14:m>
                <a:endParaRPr lang="en-US" sz="3200" b="0" dirty="0"/>
              </a:p>
            </p:txBody>
          </p:sp>
        </mc:Choice>
        <mc:Fallback xmlns="">
          <p:sp>
            <p:nvSpPr>
              <p:cNvPr id="1040" name="TextBox 1039">
                <a:extLst>
                  <a:ext uri="{FF2B5EF4-FFF2-40B4-BE49-F238E27FC236}">
                    <a16:creationId xmlns:a16="http://schemas.microsoft.com/office/drawing/2014/main" id="{3FE27031-327D-C697-2E17-462F8A634E61}"/>
                  </a:ext>
                </a:extLst>
              </p:cNvPr>
              <p:cNvSpPr txBox="1">
                <a:spLocks noRot="1" noChangeAspect="1" noMove="1" noResize="1" noEditPoints="1" noAdjustHandles="1" noChangeArrowheads="1" noChangeShapeType="1" noTextEdit="1"/>
              </p:cNvSpPr>
              <p:nvPr/>
            </p:nvSpPr>
            <p:spPr>
              <a:xfrm>
                <a:off x="8209503" y="3917742"/>
                <a:ext cx="420740" cy="584775"/>
              </a:xfrm>
              <a:prstGeom prst="rect">
                <a:avLst/>
              </a:prstGeom>
              <a:blipFill>
                <a:blip r:embed="rId11"/>
                <a:stretch>
                  <a:fillRect l="-5882" r="-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1" name="TextBox 1040">
                <a:extLst>
                  <a:ext uri="{FF2B5EF4-FFF2-40B4-BE49-F238E27FC236}">
                    <a16:creationId xmlns:a16="http://schemas.microsoft.com/office/drawing/2014/main" id="{5063E7E5-1F90-C9C5-530A-CC6DDB655269}"/>
                  </a:ext>
                </a:extLst>
              </p:cNvPr>
              <p:cNvSpPr txBox="1"/>
              <p:nvPr/>
            </p:nvSpPr>
            <p:spPr>
              <a:xfrm>
                <a:off x="9942386" y="3904852"/>
                <a:ext cx="42074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m:t>
                      </m:r>
                    </m:oMath>
                  </m:oMathPara>
                </a14:m>
                <a:endParaRPr lang="en-US" sz="3200" b="0" dirty="0"/>
              </a:p>
            </p:txBody>
          </p:sp>
        </mc:Choice>
        <mc:Fallback xmlns="">
          <p:sp>
            <p:nvSpPr>
              <p:cNvPr id="1041" name="TextBox 1040">
                <a:extLst>
                  <a:ext uri="{FF2B5EF4-FFF2-40B4-BE49-F238E27FC236}">
                    <a16:creationId xmlns:a16="http://schemas.microsoft.com/office/drawing/2014/main" id="{5063E7E5-1F90-C9C5-530A-CC6DDB655269}"/>
                  </a:ext>
                </a:extLst>
              </p:cNvPr>
              <p:cNvSpPr txBox="1">
                <a:spLocks noRot="1" noChangeAspect="1" noMove="1" noResize="1" noEditPoints="1" noAdjustHandles="1" noChangeArrowheads="1" noChangeShapeType="1" noTextEdit="1"/>
              </p:cNvSpPr>
              <p:nvPr/>
            </p:nvSpPr>
            <p:spPr>
              <a:xfrm>
                <a:off x="9942386" y="3904852"/>
                <a:ext cx="420740" cy="584775"/>
              </a:xfrm>
              <a:prstGeom prst="rect">
                <a:avLst/>
              </a:prstGeom>
              <a:blipFill>
                <a:blip r:embed="rId12"/>
                <a:stretch>
                  <a:fillRect r="-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3" name="TextBox 1042">
                <a:extLst>
                  <a:ext uri="{FF2B5EF4-FFF2-40B4-BE49-F238E27FC236}">
                    <a16:creationId xmlns:a16="http://schemas.microsoft.com/office/drawing/2014/main" id="{F04421FA-0EE8-F984-549B-CFE6B6B55E45}"/>
                  </a:ext>
                </a:extLst>
              </p:cNvPr>
              <p:cNvSpPr txBox="1"/>
              <p:nvPr/>
            </p:nvSpPr>
            <p:spPr>
              <a:xfrm>
                <a:off x="9965691" y="3604381"/>
                <a:ext cx="42074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m:t>
                      </m:r>
                    </m:oMath>
                  </m:oMathPara>
                </a14:m>
                <a:endParaRPr lang="en-US" sz="3200" b="0" dirty="0"/>
              </a:p>
            </p:txBody>
          </p:sp>
        </mc:Choice>
        <mc:Fallback xmlns="">
          <p:sp>
            <p:nvSpPr>
              <p:cNvPr id="1043" name="TextBox 1042">
                <a:extLst>
                  <a:ext uri="{FF2B5EF4-FFF2-40B4-BE49-F238E27FC236}">
                    <a16:creationId xmlns:a16="http://schemas.microsoft.com/office/drawing/2014/main" id="{F04421FA-0EE8-F984-549B-CFE6B6B55E45}"/>
                  </a:ext>
                </a:extLst>
              </p:cNvPr>
              <p:cNvSpPr txBox="1">
                <a:spLocks noRot="1" noChangeAspect="1" noMove="1" noResize="1" noEditPoints="1" noAdjustHandles="1" noChangeArrowheads="1" noChangeShapeType="1" noTextEdit="1"/>
              </p:cNvSpPr>
              <p:nvPr/>
            </p:nvSpPr>
            <p:spPr>
              <a:xfrm>
                <a:off x="9965691" y="3604381"/>
                <a:ext cx="420740" cy="584775"/>
              </a:xfrm>
              <a:prstGeom prst="rect">
                <a:avLst/>
              </a:prstGeom>
              <a:blipFill>
                <a:blip r:embed="rId13"/>
                <a:stretch>
                  <a:fillRect l="-2941" r="-5882"/>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22A745A1-ABF3-9FC5-B7CD-7A79C492DB17}"/>
              </a:ext>
            </a:extLst>
          </p:cNvPr>
          <p:cNvSpPr>
            <a:spLocks noGrp="1"/>
          </p:cNvSpPr>
          <p:nvPr>
            <p:ph type="sldNum" sz="quarter" idx="12"/>
          </p:nvPr>
        </p:nvSpPr>
        <p:spPr/>
        <p:txBody>
          <a:bodyPr/>
          <a:lstStyle/>
          <a:p>
            <a:fld id="{925B9A89-1D3B-7042-A946-06694786D8F6}" type="slidenum">
              <a:rPr lang="en-US" smtClean="0"/>
              <a:t>29</a:t>
            </a:fld>
            <a:endParaRPr lang="en-US"/>
          </a:p>
        </p:txBody>
      </p:sp>
    </p:spTree>
    <p:extLst>
      <p:ext uri="{BB962C8B-B14F-4D97-AF65-F5344CB8AC3E}">
        <p14:creationId xmlns:p14="http://schemas.microsoft.com/office/powerpoint/2010/main" val="365482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40" grpId="0"/>
      <p:bldP spid="1041" grpId="0"/>
      <p:bldP spid="10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lifornia Privacy Rights Act | Californians for Consumer Privacy">
            <a:extLst>
              <a:ext uri="{FF2B5EF4-FFF2-40B4-BE49-F238E27FC236}">
                <a16:creationId xmlns:a16="http://schemas.microsoft.com/office/drawing/2014/main" id="{F14B3BE8-7D9B-8FD0-65CE-1F8AE89FE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194" y="1016676"/>
            <a:ext cx="5354546" cy="3632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Delaware Online Privacy and Protection Act - TermsFeed">
            <a:extLst>
              <a:ext uri="{FF2B5EF4-FFF2-40B4-BE49-F238E27FC236}">
                <a16:creationId xmlns:a16="http://schemas.microsoft.com/office/drawing/2014/main" id="{A56A0F30-3836-959B-0FBA-9C0BAA910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0858" y="1130546"/>
            <a:ext cx="4689106" cy="25399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tah Consumer Privacy Act - Consumer Privacy Act">
            <a:extLst>
              <a:ext uri="{FF2B5EF4-FFF2-40B4-BE49-F238E27FC236}">
                <a16:creationId xmlns:a16="http://schemas.microsoft.com/office/drawing/2014/main" id="{C68301CC-FB32-ED0E-0830-BD90D9673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0858" y="3764103"/>
            <a:ext cx="4622427" cy="28575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Virginia Consumer Data Protection Act (CDPA) - TermsFeed">
            <a:extLst>
              <a:ext uri="{FF2B5EF4-FFF2-40B4-BE49-F238E27FC236}">
                <a16:creationId xmlns:a16="http://schemas.microsoft.com/office/drawing/2014/main" id="{A4441D50-F2C5-D4D6-9AF6-C8D2676C16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7353" y="3776729"/>
            <a:ext cx="5275387" cy="2857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DPR Compliance | SecurEnds GRC">
            <a:extLst>
              <a:ext uri="{FF2B5EF4-FFF2-40B4-BE49-F238E27FC236}">
                <a16:creationId xmlns:a16="http://schemas.microsoft.com/office/drawing/2014/main" id="{8B9635D0-7E9F-4A54-34A2-330ED99AE8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0583" y="1955799"/>
            <a:ext cx="3820017" cy="38200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71E17FE-6579-EDF5-B22D-B3F946B01F7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Privacy</a:t>
            </a:r>
            <a:r>
              <a:rPr lang="zh-CN" altLang="en-US"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8CF9AF-B64B-8AEB-4757-B217F86EB9D1}"/>
              </a:ext>
            </a:extLst>
          </p:cNvPr>
          <p:cNvSpPr>
            <a:spLocks noGrp="1"/>
          </p:cNvSpPr>
          <p:nvPr>
            <p:ph type="sldNum" sz="quarter" idx="12"/>
          </p:nvPr>
        </p:nvSpPr>
        <p:spPr/>
        <p:txBody>
          <a:bodyPr/>
          <a:lstStyle/>
          <a:p>
            <a:fld id="{925B9A89-1D3B-7042-A946-06694786D8F6}" type="slidenum">
              <a:rPr lang="en-US" smtClean="0"/>
              <a:t>3</a:t>
            </a:fld>
            <a:endParaRPr lang="en-US"/>
          </a:p>
        </p:txBody>
      </p:sp>
      <p:sp>
        <p:nvSpPr>
          <p:cNvPr id="9" name="AutoShape 4" descr="PDPA Compliance and Application Security | ImmuniWeb">
            <a:extLst>
              <a:ext uri="{FF2B5EF4-FFF2-40B4-BE49-F238E27FC236}">
                <a16:creationId xmlns:a16="http://schemas.microsoft.com/office/drawing/2014/main" id="{452AFEBA-49B8-93E5-7015-6A48EC4EC5D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1876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E493-478B-387C-1E6D-8D92CB802FC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Previous Solution [</a:t>
            </a:r>
            <a:r>
              <a:rPr lang="en-US" sz="4400" dirty="0">
                <a:latin typeface="Arial" panose="020B0604020202020204" pitchFamily="34" charset="0"/>
                <a:cs typeface="Arial" panose="020B0604020202020204" pitchFamily="34" charset="0"/>
              </a:rPr>
              <a:t>CFS 17</a:t>
            </a:r>
            <a:r>
              <a:rPr lang="en-US"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880085FC-B2A9-B5FD-ED0C-897EDF00B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213289"/>
            <a:ext cx="1247837" cy="1651761"/>
          </a:xfrm>
          <a:prstGeom prst="rect">
            <a:avLst/>
          </a:prstGeom>
        </p:spPr>
      </p:pic>
      <p:pic>
        <p:nvPicPr>
          <p:cNvPr id="11" name="Picture 10">
            <a:extLst>
              <a:ext uri="{FF2B5EF4-FFF2-40B4-BE49-F238E27FC236}">
                <a16:creationId xmlns:a16="http://schemas.microsoft.com/office/drawing/2014/main" id="{5C286B03-A37E-58FC-FBA9-F8987C0D7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8315" y="3120467"/>
            <a:ext cx="1247837" cy="1706083"/>
          </a:xfrm>
          <a:prstGeom prst="rect">
            <a:avLst/>
          </a:prstGeom>
        </p:spPr>
      </p:pic>
      <p:sp>
        <p:nvSpPr>
          <p:cNvPr id="18" name="Right Arrow 17">
            <a:extLst>
              <a:ext uri="{FF2B5EF4-FFF2-40B4-BE49-F238E27FC236}">
                <a16:creationId xmlns:a16="http://schemas.microsoft.com/office/drawing/2014/main" id="{3F885C97-C09D-DAC2-512C-CA2CDBC8CB25}"/>
              </a:ext>
            </a:extLst>
          </p:cNvPr>
          <p:cNvSpPr/>
          <p:nvPr/>
        </p:nvSpPr>
        <p:spPr>
          <a:xfrm>
            <a:off x="2230672" y="2709064"/>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9" name="Right Arrow 7">
            <a:extLst>
              <a:ext uri="{FF2B5EF4-FFF2-40B4-BE49-F238E27FC236}">
                <a16:creationId xmlns:a16="http://schemas.microsoft.com/office/drawing/2014/main" id="{0843AF8A-081F-A468-D960-A510A88C70E5}"/>
              </a:ext>
            </a:extLst>
          </p:cNvPr>
          <p:cNvSpPr/>
          <p:nvPr/>
        </p:nvSpPr>
        <p:spPr>
          <a:xfrm>
            <a:off x="2230672" y="3846505"/>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0" name="Right Arrow 19">
            <a:extLst>
              <a:ext uri="{FF2B5EF4-FFF2-40B4-BE49-F238E27FC236}">
                <a16:creationId xmlns:a16="http://schemas.microsoft.com/office/drawing/2014/main" id="{42931D89-21B6-1C6C-AE60-428731025EAD}"/>
              </a:ext>
            </a:extLst>
          </p:cNvPr>
          <p:cNvSpPr/>
          <p:nvPr/>
        </p:nvSpPr>
        <p:spPr>
          <a:xfrm>
            <a:off x="2261269" y="5252364"/>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3E6A2E5-CCED-A766-8046-E26804C5FF6B}"/>
              </a:ext>
            </a:extLst>
          </p:cNvPr>
          <p:cNvSpPr txBox="1"/>
          <p:nvPr/>
        </p:nvSpPr>
        <p:spPr>
          <a:xfrm>
            <a:off x="3488048" y="4452025"/>
            <a:ext cx="86809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9614E4EC-6FD0-40E6-A20C-731D494546C6}"/>
              </a:ext>
            </a:extLst>
          </p:cNvPr>
          <p:cNvSpPr txBox="1"/>
          <p:nvPr/>
        </p:nvSpPr>
        <p:spPr>
          <a:xfrm>
            <a:off x="2299493" y="2829401"/>
            <a:ext cx="3120978" cy="523220"/>
          </a:xfrm>
          <a:prstGeom prst="rect">
            <a:avLst/>
          </a:prstGeom>
          <a:noFill/>
        </p:spPr>
        <p:txBody>
          <a:bodyPr wrap="square" rtlCol="0">
            <a:spAutoFit/>
          </a:bodyPr>
          <a:lstStyle/>
          <a:p>
            <a:pPr algn="ctr"/>
            <a:r>
              <a:rPr lang="en-US" sz="2800" dirty="0" err="1">
                <a:latin typeface="Arial" panose="020B0604020202020204" pitchFamily="34" charset="0"/>
                <a:cs typeface="Arial" panose="020B0604020202020204" pitchFamily="34" charset="0"/>
              </a:rPr>
              <a:t>sumcheck</a:t>
            </a:r>
            <a:endParaRPr lang="en-US"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9CE155A-90F8-A6C8-A891-78AAFD756E10}"/>
                  </a:ext>
                </a:extLst>
              </p:cNvPr>
              <p:cNvSpPr txBox="1"/>
              <p:nvPr/>
            </p:nvSpPr>
            <p:spPr>
              <a:xfrm>
                <a:off x="2817450" y="3386375"/>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chemeClr val="tx1"/>
                              </a:solidFill>
                              <a:latin typeface="Cambria Math" panose="02040503050406030204" pitchFamily="18" charset="0"/>
                            </a:rPr>
                          </m:ctrlPr>
                        </m:sSubPr>
                        <m:e>
                          <m:r>
                            <a:rPr lang="en-US" sz="2667" i="1" dirty="0">
                              <a:solidFill>
                                <a:schemeClr val="tx1"/>
                              </a:solidFill>
                              <a:latin typeface="Cambria Math" panose="02040503050406030204" pitchFamily="18" charset="0"/>
                            </a:rPr>
                            <m:t>𝑉</m:t>
                          </m:r>
                        </m:e>
                        <m:sub>
                          <m:r>
                            <a:rPr lang="en-US" sz="2667" b="0" i="1" dirty="0" smtClean="0">
                              <a:solidFill>
                                <a:schemeClr val="tx1"/>
                              </a:solidFill>
                              <a:latin typeface="Cambria Math" panose="02040503050406030204" pitchFamily="18" charset="0"/>
                            </a:rPr>
                            <m:t>1</m:t>
                          </m:r>
                        </m:sub>
                      </m:sSub>
                      <m:r>
                        <a:rPr lang="en-US" sz="2667" i="1" dirty="0">
                          <a:solidFill>
                            <a:schemeClr val="tx1"/>
                          </a:solidFill>
                          <a:latin typeface="Cambria Math" panose="02040503050406030204" pitchFamily="18" charset="0"/>
                        </a:rPr>
                        <m:t>(</m:t>
                      </m:r>
                      <m:sSub>
                        <m:sSubPr>
                          <m:ctrlPr>
                            <a:rPr lang="en-US" sz="2667" b="0" i="1" dirty="0" smtClean="0">
                              <a:solidFill>
                                <a:schemeClr val="tx1"/>
                              </a:solidFill>
                              <a:latin typeface="Cambria Math" panose="02040503050406030204" pitchFamily="18" charset="0"/>
                            </a:rPr>
                          </m:ctrlPr>
                        </m:sSubPr>
                        <m:e>
                          <m:r>
                            <a:rPr lang="en-US" sz="2667" b="0" i="1" dirty="0" smtClean="0">
                              <a:solidFill>
                                <a:schemeClr val="tx1"/>
                              </a:solidFill>
                              <a:latin typeface="Cambria Math" panose="02040503050406030204" pitchFamily="18" charset="0"/>
                            </a:rPr>
                            <m:t>𝑟</m:t>
                          </m:r>
                        </m:e>
                        <m:sub>
                          <m:r>
                            <a:rPr lang="en-US" sz="2667" b="0" i="1" dirty="0" smtClean="0">
                              <a:solidFill>
                                <a:schemeClr val="tx1"/>
                              </a:solidFill>
                              <a:latin typeface="Cambria Math" panose="02040503050406030204" pitchFamily="18" charset="0"/>
                            </a:rPr>
                            <m:t>1</m:t>
                          </m:r>
                        </m:sub>
                      </m:sSub>
                      <m:r>
                        <a:rPr lang="en-US" sz="2667" i="1" dirty="0">
                          <a:solidFill>
                            <a:schemeClr val="tx1"/>
                          </a:solidFill>
                          <a:latin typeface="Cambria Math" panose="02040503050406030204" pitchFamily="18" charset="0"/>
                        </a:rPr>
                        <m:t>)</m:t>
                      </m:r>
                    </m:oMath>
                  </m:oMathPara>
                </a14:m>
                <a:endParaRPr lang="en-US" sz="2667" i="1" dirty="0">
                  <a:solidFill>
                    <a:schemeClr val="tx1"/>
                  </a:solidFill>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E9CE155A-90F8-A6C8-A891-78AAFD756E10}"/>
                  </a:ext>
                </a:extLst>
              </p:cNvPr>
              <p:cNvSpPr txBox="1">
                <a:spLocks noRot="1" noChangeAspect="1" noMove="1" noResize="1" noEditPoints="1" noAdjustHandles="1" noChangeArrowheads="1" noChangeShapeType="1" noTextEdit="1"/>
              </p:cNvSpPr>
              <p:nvPr/>
            </p:nvSpPr>
            <p:spPr>
              <a:xfrm>
                <a:off x="2817450" y="3386375"/>
                <a:ext cx="1822881" cy="502766"/>
              </a:xfrm>
              <a:prstGeom prst="rect">
                <a:avLst/>
              </a:prstGeom>
              <a:blipFill>
                <a:blip r:embed="rId5"/>
                <a:stretch>
                  <a:fillRect b="-19512"/>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90F2856B-8539-A7E9-0115-3694353D399E}"/>
              </a:ext>
            </a:extLst>
          </p:cNvPr>
          <p:cNvSpPr txBox="1"/>
          <p:nvPr/>
        </p:nvSpPr>
        <p:spPr>
          <a:xfrm>
            <a:off x="3006636" y="3978604"/>
            <a:ext cx="1822881"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sumcheck</a:t>
            </a:r>
            <a:endParaRPr lang="en-US"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8C35146-D45B-8C11-2743-C193C315EF63}"/>
                  </a:ext>
                </a:extLst>
              </p:cNvPr>
              <p:cNvSpPr txBox="1"/>
              <p:nvPr/>
            </p:nvSpPr>
            <p:spPr>
              <a:xfrm>
                <a:off x="2913556" y="4807803"/>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chemeClr val="tx1"/>
                              </a:solidFill>
                              <a:latin typeface="Cambria Math" panose="02040503050406030204" pitchFamily="18" charset="0"/>
                            </a:rPr>
                          </m:ctrlPr>
                        </m:sSubPr>
                        <m:e>
                          <m:r>
                            <a:rPr lang="en-US" sz="2667" i="1" dirty="0">
                              <a:solidFill>
                                <a:schemeClr val="tx1"/>
                              </a:solidFill>
                              <a:latin typeface="Cambria Math" panose="02040503050406030204" pitchFamily="18" charset="0"/>
                            </a:rPr>
                            <m:t>𝑉</m:t>
                          </m:r>
                        </m:e>
                        <m:sub>
                          <m:r>
                            <a:rPr lang="en-US" sz="2667" b="0" i="1" dirty="0" smtClean="0">
                              <a:solidFill>
                                <a:schemeClr val="tx1"/>
                              </a:solidFill>
                              <a:latin typeface="Cambria Math" panose="02040503050406030204" pitchFamily="18" charset="0"/>
                            </a:rPr>
                            <m:t>𝑑</m:t>
                          </m:r>
                        </m:sub>
                      </m:sSub>
                      <m:r>
                        <a:rPr lang="en-US" sz="2667" i="1" dirty="0">
                          <a:solidFill>
                            <a:schemeClr val="tx1"/>
                          </a:solidFill>
                          <a:latin typeface="Cambria Math" panose="02040503050406030204" pitchFamily="18" charset="0"/>
                        </a:rPr>
                        <m:t>(</m:t>
                      </m:r>
                      <m:sSub>
                        <m:sSubPr>
                          <m:ctrlPr>
                            <a:rPr lang="en-US" sz="2667" b="0" i="1" dirty="0" smtClean="0">
                              <a:solidFill>
                                <a:schemeClr val="tx1"/>
                              </a:solidFill>
                              <a:latin typeface="Cambria Math" panose="02040503050406030204" pitchFamily="18" charset="0"/>
                            </a:rPr>
                          </m:ctrlPr>
                        </m:sSubPr>
                        <m:e>
                          <m:r>
                            <a:rPr lang="en-US" sz="2667" b="0" i="1" dirty="0" smtClean="0">
                              <a:solidFill>
                                <a:schemeClr val="tx1"/>
                              </a:solidFill>
                              <a:latin typeface="Cambria Math" panose="02040503050406030204" pitchFamily="18" charset="0"/>
                            </a:rPr>
                            <m:t>𝑟</m:t>
                          </m:r>
                        </m:e>
                        <m:sub>
                          <m:r>
                            <a:rPr lang="en-US" sz="2667" b="0" i="1" dirty="0" smtClean="0">
                              <a:solidFill>
                                <a:schemeClr val="tx1"/>
                              </a:solidFill>
                              <a:latin typeface="Cambria Math" panose="02040503050406030204" pitchFamily="18" charset="0"/>
                            </a:rPr>
                            <m:t>𝑑</m:t>
                          </m:r>
                        </m:sub>
                      </m:sSub>
                      <m:r>
                        <a:rPr lang="en-US" sz="2667" i="1" dirty="0">
                          <a:solidFill>
                            <a:schemeClr val="tx1"/>
                          </a:solidFill>
                          <a:latin typeface="Cambria Math" panose="02040503050406030204" pitchFamily="18" charset="0"/>
                        </a:rPr>
                        <m:t>)</m:t>
                      </m:r>
                    </m:oMath>
                  </m:oMathPara>
                </a14:m>
                <a:endParaRPr lang="en-US" sz="2667" i="1" dirty="0">
                  <a:solidFill>
                    <a:schemeClr val="tx1"/>
                  </a:solidFill>
                  <a:latin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D8C35146-D45B-8C11-2743-C193C315EF63}"/>
                  </a:ext>
                </a:extLst>
              </p:cNvPr>
              <p:cNvSpPr txBox="1">
                <a:spLocks noRot="1" noChangeAspect="1" noMove="1" noResize="1" noEditPoints="1" noAdjustHandles="1" noChangeArrowheads="1" noChangeShapeType="1" noTextEdit="1"/>
              </p:cNvSpPr>
              <p:nvPr/>
            </p:nvSpPr>
            <p:spPr>
              <a:xfrm>
                <a:off x="2913556" y="4807803"/>
                <a:ext cx="1822881" cy="502766"/>
              </a:xfrm>
              <a:prstGeom prst="rect">
                <a:avLst/>
              </a:prstGeom>
              <a:blipFill>
                <a:blip r:embed="rId6"/>
                <a:stretch>
                  <a:fillRect b="-19512"/>
                </a:stretch>
              </a:blipFill>
            </p:spPr>
            <p:txBody>
              <a:bodyPr/>
              <a:lstStyle/>
              <a:p>
                <a:r>
                  <a:rPr lang="en-US">
                    <a:noFill/>
                  </a:rPr>
                  <a:t> </a:t>
                </a:r>
              </a:p>
            </p:txBody>
          </p:sp>
        </mc:Fallback>
      </mc:AlternateContent>
      <p:sp>
        <p:nvSpPr>
          <p:cNvPr id="26" name="Right Arrow 7">
            <a:extLst>
              <a:ext uri="{FF2B5EF4-FFF2-40B4-BE49-F238E27FC236}">
                <a16:creationId xmlns:a16="http://schemas.microsoft.com/office/drawing/2014/main" id="{3E50D10C-900C-B142-EAB0-AA8059C99DB8}"/>
              </a:ext>
            </a:extLst>
          </p:cNvPr>
          <p:cNvSpPr/>
          <p:nvPr/>
        </p:nvSpPr>
        <p:spPr>
          <a:xfrm>
            <a:off x="2242648" y="4448689"/>
            <a:ext cx="2935242" cy="188034"/>
          </a:xfrm>
          <a:prstGeom prst="leftRight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7" name="Right Arrow 7">
            <a:extLst>
              <a:ext uri="{FF2B5EF4-FFF2-40B4-BE49-F238E27FC236}">
                <a16:creationId xmlns:a16="http://schemas.microsoft.com/office/drawing/2014/main" id="{DD81BB2B-8916-575E-C113-0FE71E5B8A52}"/>
              </a:ext>
            </a:extLst>
          </p:cNvPr>
          <p:cNvSpPr/>
          <p:nvPr/>
        </p:nvSpPr>
        <p:spPr>
          <a:xfrm>
            <a:off x="2242648" y="3289143"/>
            <a:ext cx="2935242" cy="188034"/>
          </a:xfrm>
          <a:prstGeom prst="leftRight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A8A0A7E-0F50-0E9D-E156-465872CC3630}"/>
                  </a:ext>
                </a:extLst>
              </p:cNvPr>
              <p:cNvSpPr txBox="1"/>
              <p:nvPr/>
            </p:nvSpPr>
            <p:spPr>
              <a:xfrm>
                <a:off x="2786852" y="2157523"/>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chemeClr val="tx1"/>
                              </a:solidFill>
                              <a:latin typeface="Cambria Math" panose="02040503050406030204" pitchFamily="18" charset="0"/>
                            </a:rPr>
                          </m:ctrlPr>
                        </m:sSubPr>
                        <m:e>
                          <m:r>
                            <a:rPr lang="en-US" sz="2667" i="1" dirty="0">
                              <a:solidFill>
                                <a:schemeClr val="tx1"/>
                              </a:solidFill>
                              <a:latin typeface="Cambria Math" panose="02040503050406030204" pitchFamily="18" charset="0"/>
                            </a:rPr>
                            <m:t>𝑉</m:t>
                          </m:r>
                        </m:e>
                        <m:sub>
                          <m:r>
                            <a:rPr lang="en-US" sz="2667" i="1" dirty="0">
                              <a:solidFill>
                                <a:schemeClr val="tx1"/>
                              </a:solidFill>
                              <a:latin typeface="Cambria Math" panose="02040503050406030204" pitchFamily="18" charset="0"/>
                            </a:rPr>
                            <m:t>0</m:t>
                          </m:r>
                        </m:sub>
                      </m:sSub>
                      <m:r>
                        <a:rPr lang="en-US" sz="2667" i="1" dirty="0">
                          <a:solidFill>
                            <a:schemeClr val="tx1"/>
                          </a:solidFill>
                          <a:latin typeface="Cambria Math" panose="02040503050406030204" pitchFamily="18" charset="0"/>
                        </a:rPr>
                        <m:t>(</m:t>
                      </m:r>
                      <m:sSub>
                        <m:sSubPr>
                          <m:ctrlPr>
                            <a:rPr lang="en-US" sz="2667" b="0" i="1" dirty="0" smtClean="0">
                              <a:solidFill>
                                <a:schemeClr val="tx1"/>
                              </a:solidFill>
                              <a:latin typeface="Cambria Math" panose="02040503050406030204" pitchFamily="18" charset="0"/>
                            </a:rPr>
                          </m:ctrlPr>
                        </m:sSubPr>
                        <m:e>
                          <m:r>
                            <a:rPr lang="en-US" sz="2667" b="0" i="1" dirty="0" smtClean="0">
                              <a:solidFill>
                                <a:schemeClr val="tx1"/>
                              </a:solidFill>
                              <a:latin typeface="Cambria Math" panose="02040503050406030204" pitchFamily="18" charset="0"/>
                            </a:rPr>
                            <m:t>𝑟</m:t>
                          </m:r>
                        </m:e>
                        <m:sub>
                          <m:r>
                            <a:rPr lang="en-US" sz="2667" b="0" i="1" dirty="0" smtClean="0">
                              <a:solidFill>
                                <a:schemeClr val="tx1"/>
                              </a:solidFill>
                              <a:latin typeface="Cambria Math" panose="02040503050406030204" pitchFamily="18" charset="0"/>
                            </a:rPr>
                            <m:t>0</m:t>
                          </m:r>
                        </m:sub>
                      </m:sSub>
                      <m:r>
                        <a:rPr lang="en-US" sz="2667" i="1" dirty="0">
                          <a:solidFill>
                            <a:schemeClr val="tx1"/>
                          </a:solidFill>
                          <a:latin typeface="Cambria Math" panose="02040503050406030204" pitchFamily="18" charset="0"/>
                        </a:rPr>
                        <m:t>)</m:t>
                      </m:r>
                    </m:oMath>
                  </m:oMathPara>
                </a14:m>
                <a:endParaRPr lang="en-US" sz="2667" i="1" dirty="0">
                  <a:solidFill>
                    <a:schemeClr val="tx1"/>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CA8A0A7E-0F50-0E9D-E156-465872CC3630}"/>
                  </a:ext>
                </a:extLst>
              </p:cNvPr>
              <p:cNvSpPr txBox="1">
                <a:spLocks noRot="1" noChangeAspect="1" noMove="1" noResize="1" noEditPoints="1" noAdjustHandles="1" noChangeArrowheads="1" noChangeShapeType="1" noTextEdit="1"/>
              </p:cNvSpPr>
              <p:nvPr/>
            </p:nvSpPr>
            <p:spPr>
              <a:xfrm>
                <a:off x="2786852" y="2157523"/>
                <a:ext cx="1822881" cy="502766"/>
              </a:xfrm>
              <a:prstGeom prst="rect">
                <a:avLst/>
              </a:prstGeom>
              <a:blipFill>
                <a:blip r:embed="rId7"/>
                <a:stretch>
                  <a:fillRect b="-21951"/>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A82CFFF4-1361-5063-6648-DFA617BDB22F}"/>
              </a:ext>
            </a:extLst>
          </p:cNvPr>
          <p:cNvSpPr txBox="1"/>
          <p:nvPr/>
        </p:nvSpPr>
        <p:spPr>
          <a:xfrm>
            <a:off x="7017347" y="2085389"/>
            <a:ext cx="4341568"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Add mask polynomial</a:t>
            </a: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C0B366AD-3952-C964-0FE9-6352640D3EF0}"/>
                  </a:ext>
                </a:extLst>
              </p:cNvPr>
              <p:cNvSpPr/>
              <p:nvPr/>
            </p:nvSpPr>
            <p:spPr>
              <a:xfrm>
                <a:off x="4566447" y="2745527"/>
                <a:ext cx="9677400" cy="8233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i="1" smtClean="0">
                          <a:solidFill>
                            <a:schemeClr val="tx1"/>
                          </a:solidFill>
                          <a:latin typeface="Cambria Math" panose="02040503050406030204" pitchFamily="18" charset="0"/>
                        </a:rPr>
                        <m:t>𝐻</m:t>
                      </m:r>
                      <m:r>
                        <a:rPr lang="en-US" altLang="zh-CN" sz="2400" b="0" i="1" smtClean="0">
                          <a:solidFill>
                            <a:schemeClr val="tx1"/>
                          </a:solidFill>
                          <a:latin typeface="Cambria Math" panose="02040503050406030204" pitchFamily="18" charset="0"/>
                        </a:rPr>
                        <m:t>+</m:t>
                      </m:r>
                      <m:r>
                        <a:rPr lang="en-US" altLang="zh-CN" sz="2400" b="0" i="1" smtClean="0">
                          <a:solidFill>
                            <a:schemeClr val="tx1"/>
                          </a:solidFill>
                          <a:latin typeface="Cambria Math" panose="02040503050406030204" pitchFamily="18" charset="0"/>
                        </a:rPr>
                        <m:t>𝜌</m:t>
                      </m:r>
                      <m:r>
                        <m:rPr>
                          <m:sty m:val="p"/>
                        </m:rPr>
                        <a:rPr lang="en-US" altLang="zh-CN" sz="2400" b="0" i="0" smtClean="0">
                          <a:solidFill>
                            <a:schemeClr val="tx1"/>
                          </a:solidFill>
                          <a:latin typeface="Cambria Math" panose="02040503050406030204" pitchFamily="18" charset="0"/>
                        </a:rPr>
                        <m:t>Δ</m:t>
                      </m:r>
                      <m:r>
                        <a:rPr lang="en-US" altLang="zh-CN" sz="2400" i="1" smtClean="0">
                          <a:solidFill>
                            <a:schemeClr val="tx1"/>
                          </a:solidFill>
                          <a:latin typeface="Cambria Math" panose="02040503050406030204" pitchFamily="18" charset="0"/>
                        </a:rPr>
                        <m:t>=</m:t>
                      </m:r>
                      <m:nary>
                        <m:naryPr>
                          <m:chr m:val="∑"/>
                          <m:limLoc m:val="subSup"/>
                          <m:supHide m:val="on"/>
                          <m:ctrlPr>
                            <a:rPr lang="en-US" altLang="zh-CN" sz="2400" i="1" smtClean="0">
                              <a:solidFill>
                                <a:schemeClr val="tx1"/>
                              </a:solidFill>
                              <a:latin typeface="Cambria Math" panose="02040503050406030204" pitchFamily="18" charset="0"/>
                            </a:rPr>
                          </m:ctrlPr>
                        </m:naryPr>
                        <m:sub>
                          <m:r>
                            <a:rPr lang="en-US" altLang="zh-CN" sz="2400" b="0" i="1" smtClean="0">
                              <a:solidFill>
                                <a:schemeClr val="tx1"/>
                              </a:solidFill>
                              <a:latin typeface="Cambria Math" panose="02040503050406030204" pitchFamily="18" charset="0"/>
                            </a:rPr>
                            <m:t>𝑏</m:t>
                          </m:r>
                          <m:r>
                            <a:rPr lang="en-US" altLang="zh-CN" sz="2400" b="0" i="1" smtClean="0">
                              <a:solidFill>
                                <a:schemeClr val="tx1"/>
                              </a:solidFill>
                              <a:latin typeface="Cambria Math" panose="02040503050406030204" pitchFamily="18" charset="0"/>
                            </a:rPr>
                            <m:t>∈[</m:t>
                          </m:r>
                          <m:r>
                            <a:rPr lang="en-US" altLang="zh-CN" sz="2400" b="0" i="1" smtClean="0">
                              <a:solidFill>
                                <a:schemeClr val="tx1"/>
                              </a:solidFill>
                              <a:latin typeface="Cambria Math" panose="02040503050406030204" pitchFamily="18" charset="0"/>
                            </a:rPr>
                            <m:t>𝑛</m:t>
                          </m:r>
                          <m:r>
                            <a:rPr lang="en-US" altLang="zh-CN" sz="2400" b="0" i="1" smtClean="0">
                              <a:solidFill>
                                <a:schemeClr val="tx1"/>
                              </a:solidFill>
                              <a:latin typeface="Cambria Math" panose="02040503050406030204" pitchFamily="18" charset="0"/>
                            </a:rPr>
                            <m:t>]</m:t>
                          </m:r>
                        </m:sub>
                        <m:sup/>
                        <m:e>
                          <m:r>
                            <a:rPr lang="en-US" altLang="zh-CN" sz="2400" b="0" i="1" smtClean="0">
                              <a:solidFill>
                                <a:schemeClr val="tx1"/>
                              </a:solidFill>
                              <a:latin typeface="Cambria Math" panose="02040503050406030204" pitchFamily="18" charset="0"/>
                            </a:rPr>
                            <m:t>(</m:t>
                          </m:r>
                          <m:r>
                            <a:rPr lang="en-US" altLang="zh-CN" sz="2400" i="1" smtClean="0">
                              <a:solidFill>
                                <a:schemeClr val="tx1"/>
                              </a:solidFill>
                              <a:latin typeface="Cambria Math" panose="02040503050406030204" pitchFamily="18" charset="0"/>
                            </a:rPr>
                            <m:t>𝑓</m:t>
                          </m:r>
                          <m:d>
                            <m:dPr>
                              <m:ctrlPr>
                                <a:rPr lang="en-US" altLang="zh-CN" sz="2400" i="1">
                                  <a:solidFill>
                                    <a:schemeClr val="tx1"/>
                                  </a:solidFill>
                                  <a:latin typeface="Cambria Math" panose="02040503050406030204" pitchFamily="18" charset="0"/>
                                </a:rPr>
                              </m:ctrlPr>
                            </m:dPr>
                            <m:e>
                              <m:r>
                                <a:rPr lang="en-US" altLang="zh-CN" sz="2400" b="0" i="1" smtClean="0">
                                  <a:solidFill>
                                    <a:schemeClr val="tx1"/>
                                  </a:solidFill>
                                  <a:latin typeface="Cambria Math" panose="02040503050406030204" pitchFamily="18" charset="0"/>
                                </a:rPr>
                                <m:t>𝑏</m:t>
                              </m:r>
                            </m:e>
                          </m:d>
                          <m:r>
                            <a:rPr lang="en-US" altLang="zh-CN" sz="2400" b="0" i="1" smtClean="0">
                              <a:solidFill>
                                <a:schemeClr val="tx1"/>
                              </a:solidFill>
                              <a:latin typeface="Cambria Math" panose="02040503050406030204" pitchFamily="18" charset="0"/>
                            </a:rPr>
                            <m:t>+</m:t>
                          </m:r>
                          <m:r>
                            <m:rPr>
                              <m:lit/>
                            </m:rPr>
                            <a:rPr lang="en-US" altLang="zh-CN" sz="2400" b="0" i="1" smtClean="0">
                              <a:solidFill>
                                <a:schemeClr val="tx1"/>
                              </a:solidFill>
                              <a:latin typeface="Cambria Math" panose="02040503050406030204" pitchFamily="18" charset="0"/>
                            </a:rPr>
                            <m:t> </m:t>
                          </m:r>
                          <m:r>
                            <a:rPr lang="en-US" altLang="zh-CN" sz="2400" b="0" i="1" smtClean="0">
                              <a:solidFill>
                                <a:schemeClr val="tx1"/>
                              </a:solidFill>
                              <a:latin typeface="Cambria Math" panose="02040503050406030204" pitchFamily="18" charset="0"/>
                            </a:rPr>
                            <m:t>𝜌𝛿</m:t>
                          </m:r>
                          <m:d>
                            <m:dPr>
                              <m:ctrlPr>
                                <a:rPr lang="en-US" altLang="zh-CN" sz="2400" b="0" i="1" smtClean="0">
                                  <a:solidFill>
                                    <a:schemeClr val="tx1"/>
                                  </a:solidFill>
                                  <a:latin typeface="Cambria Math" panose="02040503050406030204" pitchFamily="18" charset="0"/>
                                </a:rPr>
                              </m:ctrlPr>
                            </m:dPr>
                            <m:e>
                              <m:r>
                                <a:rPr lang="en-US" altLang="zh-CN" sz="2400" b="0" i="1" smtClean="0">
                                  <a:solidFill>
                                    <a:schemeClr val="tx1"/>
                                  </a:solidFill>
                                  <a:latin typeface="Cambria Math" panose="02040503050406030204" pitchFamily="18" charset="0"/>
                                </a:rPr>
                                <m:t>𝑏</m:t>
                              </m:r>
                            </m:e>
                          </m:d>
                          <m:r>
                            <a:rPr lang="en-US" altLang="zh-CN" sz="2400" b="0" i="1" smtClean="0">
                              <a:solidFill>
                                <a:schemeClr val="tx1"/>
                              </a:solidFill>
                              <a:latin typeface="Cambria Math" panose="02040503050406030204" pitchFamily="18" charset="0"/>
                            </a:rPr>
                            <m:t>)</m:t>
                          </m:r>
                        </m:e>
                      </m:nary>
                    </m:oMath>
                  </m:oMathPara>
                </a14:m>
                <a:endParaRPr lang="en-US" sz="2400" dirty="0">
                  <a:solidFill>
                    <a:schemeClr val="tx1"/>
                  </a:solidFill>
                  <a:latin typeface="Arial" panose="020B0604020202020204" pitchFamily="34" charset="0"/>
                  <a:cs typeface="Arial" panose="020B0604020202020204" pitchFamily="34" charset="0"/>
                </a:endParaRPr>
              </a:p>
            </p:txBody>
          </p:sp>
        </mc:Choice>
        <mc:Fallback xmlns="">
          <p:sp>
            <p:nvSpPr>
              <p:cNvPr id="32" name="Rectangle 31">
                <a:extLst>
                  <a:ext uri="{FF2B5EF4-FFF2-40B4-BE49-F238E27FC236}">
                    <a16:creationId xmlns:a16="http://schemas.microsoft.com/office/drawing/2014/main" id="{C0B366AD-3952-C964-0FE9-6352640D3EF0}"/>
                  </a:ext>
                </a:extLst>
              </p:cNvPr>
              <p:cNvSpPr>
                <a:spLocks noRot="1" noChangeAspect="1" noMove="1" noResize="1" noEditPoints="1" noAdjustHandles="1" noChangeArrowheads="1" noChangeShapeType="1" noTextEdit="1"/>
              </p:cNvSpPr>
              <p:nvPr/>
            </p:nvSpPr>
            <p:spPr>
              <a:xfrm>
                <a:off x="4566447" y="2745527"/>
                <a:ext cx="9677400" cy="823367"/>
              </a:xfrm>
              <a:prstGeom prst="rect">
                <a:avLst/>
              </a:prstGeom>
              <a:blipFill>
                <a:blip r:embed="rId8"/>
                <a:stretch>
                  <a:fillRect t="-167692" b="-2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8D8AF55F-2BB9-3BA1-D8AD-AD2818E0C164}"/>
                  </a:ext>
                </a:extLst>
              </p:cNvPr>
              <p:cNvSpPr/>
              <p:nvPr/>
            </p:nvSpPr>
            <p:spPr>
              <a:xfrm>
                <a:off x="6578553" y="2744711"/>
                <a:ext cx="3481715" cy="8233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i="1" smtClean="0">
                          <a:solidFill>
                            <a:schemeClr val="tx1"/>
                          </a:solidFill>
                          <a:latin typeface="Cambria Math" panose="02040503050406030204" pitchFamily="18" charset="0"/>
                        </a:rPr>
                        <m:t>𝐻</m:t>
                      </m:r>
                      <m:r>
                        <a:rPr lang="en-US" altLang="zh-CN" sz="2400" i="1" smtClean="0">
                          <a:solidFill>
                            <a:schemeClr val="tx1"/>
                          </a:solidFill>
                          <a:latin typeface="Cambria Math" panose="02040503050406030204" pitchFamily="18" charset="0"/>
                        </a:rPr>
                        <m:t>=</m:t>
                      </m:r>
                      <m:nary>
                        <m:naryPr>
                          <m:chr m:val="∑"/>
                          <m:limLoc m:val="subSup"/>
                          <m:supHide m:val="on"/>
                          <m:ctrlPr>
                            <a:rPr lang="en-US" altLang="zh-CN" sz="2400" i="1" smtClean="0">
                              <a:solidFill>
                                <a:schemeClr val="tx1"/>
                              </a:solidFill>
                              <a:latin typeface="Cambria Math" panose="02040503050406030204" pitchFamily="18" charset="0"/>
                            </a:rPr>
                          </m:ctrlPr>
                        </m:naryPr>
                        <m:sub>
                          <m:r>
                            <a:rPr lang="en-US" altLang="zh-CN" sz="2400" b="0" i="1" smtClean="0">
                              <a:solidFill>
                                <a:schemeClr val="tx1"/>
                              </a:solidFill>
                              <a:latin typeface="Cambria Math" panose="02040503050406030204" pitchFamily="18" charset="0"/>
                            </a:rPr>
                            <m:t>𝑏</m:t>
                          </m:r>
                          <m:r>
                            <a:rPr lang="en-US" altLang="zh-CN" sz="2400" b="0" i="1" smtClean="0">
                              <a:solidFill>
                                <a:schemeClr val="tx1"/>
                              </a:solidFill>
                              <a:latin typeface="Cambria Math" panose="02040503050406030204" pitchFamily="18" charset="0"/>
                            </a:rPr>
                            <m:t>∈[</m:t>
                          </m:r>
                          <m:r>
                            <a:rPr lang="en-US" altLang="zh-CN" sz="2400" b="0" i="1" smtClean="0">
                              <a:solidFill>
                                <a:schemeClr val="tx1"/>
                              </a:solidFill>
                              <a:latin typeface="Cambria Math" panose="02040503050406030204" pitchFamily="18" charset="0"/>
                            </a:rPr>
                            <m:t>𝑛</m:t>
                          </m:r>
                          <m:r>
                            <a:rPr lang="en-US" altLang="zh-CN" sz="2400" b="0" i="1" smtClean="0">
                              <a:solidFill>
                                <a:schemeClr val="tx1"/>
                              </a:solidFill>
                              <a:latin typeface="Cambria Math" panose="02040503050406030204" pitchFamily="18" charset="0"/>
                            </a:rPr>
                            <m:t>]</m:t>
                          </m:r>
                        </m:sub>
                        <m:sup/>
                        <m:e>
                          <m:r>
                            <a:rPr lang="en-US" altLang="zh-CN" sz="2400" i="1" smtClean="0">
                              <a:solidFill>
                                <a:schemeClr val="tx1"/>
                              </a:solidFill>
                              <a:latin typeface="Cambria Math" panose="02040503050406030204" pitchFamily="18" charset="0"/>
                            </a:rPr>
                            <m:t>𝑓</m:t>
                          </m:r>
                          <m:d>
                            <m:dPr>
                              <m:ctrlPr>
                                <a:rPr lang="en-US" altLang="zh-CN" sz="2400" i="1">
                                  <a:solidFill>
                                    <a:schemeClr val="tx1"/>
                                  </a:solidFill>
                                  <a:latin typeface="Cambria Math" panose="02040503050406030204" pitchFamily="18" charset="0"/>
                                </a:rPr>
                              </m:ctrlPr>
                            </m:dPr>
                            <m:e>
                              <m:r>
                                <a:rPr lang="en-US" altLang="zh-CN" sz="2400" b="0" i="1" smtClean="0">
                                  <a:solidFill>
                                    <a:schemeClr val="tx1"/>
                                  </a:solidFill>
                                  <a:latin typeface="Cambria Math" panose="02040503050406030204" pitchFamily="18" charset="0"/>
                                </a:rPr>
                                <m:t>𝑏</m:t>
                              </m:r>
                            </m:e>
                          </m:d>
                        </m:e>
                      </m:nary>
                    </m:oMath>
                  </m:oMathPara>
                </a14:m>
                <a:endParaRPr lang="en-US" sz="2400" dirty="0">
                  <a:solidFill>
                    <a:schemeClr val="tx1"/>
                  </a:solidFill>
                  <a:latin typeface="Arial" panose="020B0604020202020204" pitchFamily="34" charset="0"/>
                  <a:cs typeface="Arial" panose="020B0604020202020204" pitchFamily="34" charset="0"/>
                </a:endParaRPr>
              </a:p>
            </p:txBody>
          </p:sp>
        </mc:Choice>
        <mc:Fallback xmlns="">
          <p:sp>
            <p:nvSpPr>
              <p:cNvPr id="34" name="Rectangle 33">
                <a:extLst>
                  <a:ext uri="{FF2B5EF4-FFF2-40B4-BE49-F238E27FC236}">
                    <a16:creationId xmlns:a16="http://schemas.microsoft.com/office/drawing/2014/main" id="{8D8AF55F-2BB9-3BA1-D8AD-AD2818E0C164}"/>
                  </a:ext>
                </a:extLst>
              </p:cNvPr>
              <p:cNvSpPr>
                <a:spLocks noRot="1" noChangeAspect="1" noMove="1" noResize="1" noEditPoints="1" noAdjustHandles="1" noChangeArrowheads="1" noChangeShapeType="1" noTextEdit="1"/>
              </p:cNvSpPr>
              <p:nvPr/>
            </p:nvSpPr>
            <p:spPr>
              <a:xfrm>
                <a:off x="6578553" y="2744711"/>
                <a:ext cx="3481715" cy="823367"/>
              </a:xfrm>
              <a:prstGeom prst="rect">
                <a:avLst/>
              </a:prstGeom>
              <a:blipFill>
                <a:blip r:embed="rId9"/>
                <a:stretch>
                  <a:fillRect t="-167692" b="-2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B28C3DD-F91B-35DE-E161-6E43B7F18E73}"/>
                  </a:ext>
                </a:extLst>
              </p:cNvPr>
              <p:cNvSpPr txBox="1"/>
              <p:nvPr/>
            </p:nvSpPr>
            <p:spPr>
              <a:xfrm>
                <a:off x="6578553" y="3755210"/>
                <a:ext cx="4631394" cy="15696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𝛿</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𝑏</m:t>
                              </m:r>
                            </m:e>
                          </m:d>
                        </m:e>
                      </m:d>
                      <m:r>
                        <a:rPr lang="en-US" sz="3200" b="0" i="1" smtClean="0">
                          <a:latin typeface="Cambria Math" panose="02040503050406030204" pitchFamily="18" charset="0"/>
                        </a:rPr>
                        <m:t>=</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𝑏</m:t>
                              </m:r>
                            </m:e>
                          </m:d>
                        </m:e>
                      </m:d>
                      <m:r>
                        <a:rPr lang="en-US" sz="3200" b="0" i="1" smtClean="0">
                          <a:latin typeface="Cambria Math" panose="02040503050406030204" pitchFamily="18" charset="0"/>
                        </a:rPr>
                        <m:t>=</m:t>
                      </m:r>
                      <m:r>
                        <a:rPr lang="en-US" sz="3200" b="0" i="1" smtClean="0">
                          <a:latin typeface="Cambria Math" panose="02040503050406030204" pitchFamily="18" charset="0"/>
                        </a:rPr>
                        <m:t>𝑛</m:t>
                      </m:r>
                    </m:oMath>
                  </m:oMathPara>
                </a14:m>
                <a:endParaRPr lang="en-US" sz="3200" b="0" dirty="0">
                  <a:latin typeface="Arial" panose="020B0604020202020204" pitchFamily="34" charset="0"/>
                  <a:cs typeface="Arial" panose="020B0604020202020204" pitchFamily="34" charset="0"/>
                </a:endParaRPr>
              </a:p>
              <a:p>
                <a:pPr algn="ctr"/>
                <a:r>
                  <a:rPr lang="en-US" sz="3200" dirty="0">
                    <a:latin typeface="Arial" panose="020B0604020202020204" pitchFamily="34" charset="0"/>
                    <a:cs typeface="Arial" panose="020B0604020202020204" pitchFamily="34" charset="0"/>
                  </a:rPr>
                  <a:t> </a:t>
                </a:r>
                <a:r>
                  <a:rPr lang="en-US" sz="3200" dirty="0">
                    <a:solidFill>
                      <a:srgbClr val="FF0000"/>
                    </a:solidFill>
                    <a:latin typeface="Arial" panose="020B0604020202020204" pitchFamily="34" charset="0"/>
                    <a:cs typeface="Arial" panose="020B0604020202020204" pitchFamily="34" charset="0"/>
                  </a:rPr>
                  <a:t>High overhead </a:t>
                </a:r>
                <a:r>
                  <a:rPr lang="en-US" sz="3200" dirty="0">
                    <a:latin typeface="Arial" panose="020B0604020202020204" pitchFamily="34" charset="0"/>
                    <a:cs typeface="Arial" panose="020B0604020202020204" pitchFamily="34" charset="0"/>
                  </a:rPr>
                  <a:t>on prover time</a:t>
                </a:r>
              </a:p>
            </p:txBody>
          </p:sp>
        </mc:Choice>
        <mc:Fallback xmlns="">
          <p:sp>
            <p:nvSpPr>
              <p:cNvPr id="35" name="TextBox 34">
                <a:extLst>
                  <a:ext uri="{FF2B5EF4-FFF2-40B4-BE49-F238E27FC236}">
                    <a16:creationId xmlns:a16="http://schemas.microsoft.com/office/drawing/2014/main" id="{6B28C3DD-F91B-35DE-E161-6E43B7F18E73}"/>
                  </a:ext>
                </a:extLst>
              </p:cNvPr>
              <p:cNvSpPr txBox="1">
                <a:spLocks noRot="1" noChangeAspect="1" noMove="1" noResize="1" noEditPoints="1" noAdjustHandles="1" noChangeArrowheads="1" noChangeShapeType="1" noTextEdit="1"/>
              </p:cNvSpPr>
              <p:nvPr/>
            </p:nvSpPr>
            <p:spPr>
              <a:xfrm>
                <a:off x="6578553" y="3755210"/>
                <a:ext cx="4631394" cy="1569660"/>
              </a:xfrm>
              <a:prstGeom prst="rect">
                <a:avLst/>
              </a:prstGeom>
              <a:blipFill>
                <a:blip r:embed="rId10"/>
                <a:stretch>
                  <a:fillRect b="-1120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47D548A-6B28-FF20-2EB3-1AAD4FDEF2D9}"/>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30</a:t>
            </a:fld>
            <a:endParaRPr lang="en-US">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6FB30E4C-50CC-9AD9-9E1A-0A949A08515C}"/>
              </a:ext>
            </a:extLst>
          </p:cNvPr>
          <p:cNvCxnSpPr>
            <a:cxnSpLocks/>
          </p:cNvCxnSpPr>
          <p:nvPr/>
        </p:nvCxnSpPr>
        <p:spPr>
          <a:xfrm>
            <a:off x="4993458" y="3084230"/>
            <a:ext cx="2184562" cy="0"/>
          </a:xfrm>
          <a:prstGeom prst="straightConnector1">
            <a:avLst/>
          </a:prstGeom>
          <a:ln w="41275">
            <a:headEnd type="none"/>
            <a:tailEnd type="triangle"/>
          </a:ln>
        </p:spPr>
        <p:style>
          <a:lnRef idx="1">
            <a:schemeClr val="accent1"/>
          </a:lnRef>
          <a:fillRef idx="0">
            <a:schemeClr val="accent1"/>
          </a:fillRef>
          <a:effectRef idx="0">
            <a:schemeClr val="accent1"/>
          </a:effectRef>
          <a:fontRef idx="minor">
            <a:schemeClr val="tx1"/>
          </a:fontRef>
        </p:style>
      </p:cxnSp>
      <p:pic>
        <p:nvPicPr>
          <p:cNvPr id="5" name="Picture 2" descr="Image result for cry emoji">
            <a:extLst>
              <a:ext uri="{FF2B5EF4-FFF2-40B4-BE49-F238E27FC236}">
                <a16:creationId xmlns:a16="http://schemas.microsoft.com/office/drawing/2014/main" id="{3BDBDA67-EDD5-04D5-CE92-0FAC2FDEC3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753" y="3279541"/>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35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E493-478B-387C-1E6D-8D92CB802FC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Our Solution</a:t>
            </a:r>
          </a:p>
        </p:txBody>
      </p:sp>
      <p:pic>
        <p:nvPicPr>
          <p:cNvPr id="3" name="Picture 2">
            <a:extLst>
              <a:ext uri="{FF2B5EF4-FFF2-40B4-BE49-F238E27FC236}">
                <a16:creationId xmlns:a16="http://schemas.microsoft.com/office/drawing/2014/main" id="{880085FC-B2A9-B5FD-ED0C-897EDF00B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213289"/>
            <a:ext cx="1247837" cy="1651761"/>
          </a:xfrm>
          <a:prstGeom prst="rect">
            <a:avLst/>
          </a:prstGeom>
        </p:spPr>
      </p:pic>
      <p:pic>
        <p:nvPicPr>
          <p:cNvPr id="11" name="Picture 10">
            <a:extLst>
              <a:ext uri="{FF2B5EF4-FFF2-40B4-BE49-F238E27FC236}">
                <a16:creationId xmlns:a16="http://schemas.microsoft.com/office/drawing/2014/main" id="{5C286B03-A37E-58FC-FBA9-F8987C0D7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8315" y="3120467"/>
            <a:ext cx="1247837" cy="1706083"/>
          </a:xfrm>
          <a:prstGeom prst="rect">
            <a:avLst/>
          </a:prstGeom>
        </p:spPr>
      </p:pic>
      <p:sp>
        <p:nvSpPr>
          <p:cNvPr id="18" name="Right Arrow 17">
            <a:extLst>
              <a:ext uri="{FF2B5EF4-FFF2-40B4-BE49-F238E27FC236}">
                <a16:creationId xmlns:a16="http://schemas.microsoft.com/office/drawing/2014/main" id="{3F885C97-C09D-DAC2-512C-CA2CDBC8CB25}"/>
              </a:ext>
            </a:extLst>
          </p:cNvPr>
          <p:cNvSpPr/>
          <p:nvPr/>
        </p:nvSpPr>
        <p:spPr>
          <a:xfrm>
            <a:off x="2230672" y="2709064"/>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9" name="Right Arrow 7">
            <a:extLst>
              <a:ext uri="{FF2B5EF4-FFF2-40B4-BE49-F238E27FC236}">
                <a16:creationId xmlns:a16="http://schemas.microsoft.com/office/drawing/2014/main" id="{0843AF8A-081F-A468-D960-A510A88C70E5}"/>
              </a:ext>
            </a:extLst>
          </p:cNvPr>
          <p:cNvSpPr/>
          <p:nvPr/>
        </p:nvSpPr>
        <p:spPr>
          <a:xfrm>
            <a:off x="2230672" y="3846505"/>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0" name="Right Arrow 19">
            <a:extLst>
              <a:ext uri="{FF2B5EF4-FFF2-40B4-BE49-F238E27FC236}">
                <a16:creationId xmlns:a16="http://schemas.microsoft.com/office/drawing/2014/main" id="{42931D89-21B6-1C6C-AE60-428731025EAD}"/>
              </a:ext>
            </a:extLst>
          </p:cNvPr>
          <p:cNvSpPr/>
          <p:nvPr/>
        </p:nvSpPr>
        <p:spPr>
          <a:xfrm>
            <a:off x="2261269" y="5252364"/>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3E6A2E5-CCED-A766-8046-E26804C5FF6B}"/>
              </a:ext>
            </a:extLst>
          </p:cNvPr>
          <p:cNvSpPr txBox="1"/>
          <p:nvPr/>
        </p:nvSpPr>
        <p:spPr>
          <a:xfrm>
            <a:off x="3488048" y="4452025"/>
            <a:ext cx="86809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9614E4EC-6FD0-40E6-A20C-731D494546C6}"/>
              </a:ext>
            </a:extLst>
          </p:cNvPr>
          <p:cNvSpPr txBox="1"/>
          <p:nvPr/>
        </p:nvSpPr>
        <p:spPr>
          <a:xfrm>
            <a:off x="2299493" y="2829401"/>
            <a:ext cx="3120978" cy="523220"/>
          </a:xfrm>
          <a:prstGeom prst="rect">
            <a:avLst/>
          </a:prstGeom>
          <a:noFill/>
        </p:spPr>
        <p:txBody>
          <a:bodyPr wrap="square" rtlCol="0">
            <a:spAutoFit/>
          </a:bodyPr>
          <a:lstStyle/>
          <a:p>
            <a:pPr algn="ctr"/>
            <a:r>
              <a:rPr lang="en-US" sz="2800" dirty="0" err="1">
                <a:latin typeface="Arial" panose="020B0604020202020204" pitchFamily="34" charset="0"/>
                <a:cs typeface="Arial" panose="020B0604020202020204" pitchFamily="34" charset="0"/>
              </a:rPr>
              <a:t>sumcheck</a:t>
            </a:r>
            <a:endParaRPr lang="en-US"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9CE155A-90F8-A6C8-A891-78AAFD756E10}"/>
                  </a:ext>
                </a:extLst>
              </p:cNvPr>
              <p:cNvSpPr txBox="1"/>
              <p:nvPr/>
            </p:nvSpPr>
            <p:spPr>
              <a:xfrm>
                <a:off x="2817450" y="3386375"/>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chemeClr val="tx1"/>
                              </a:solidFill>
                              <a:latin typeface="Cambria Math" panose="02040503050406030204" pitchFamily="18" charset="0"/>
                            </a:rPr>
                          </m:ctrlPr>
                        </m:sSubPr>
                        <m:e>
                          <m:r>
                            <a:rPr lang="en-US" sz="2667" i="1" dirty="0">
                              <a:solidFill>
                                <a:schemeClr val="tx1"/>
                              </a:solidFill>
                              <a:latin typeface="Cambria Math" panose="02040503050406030204" pitchFamily="18" charset="0"/>
                            </a:rPr>
                            <m:t>𝑉</m:t>
                          </m:r>
                        </m:e>
                        <m:sub>
                          <m:r>
                            <a:rPr lang="en-US" sz="2667" b="0" i="1" dirty="0" smtClean="0">
                              <a:solidFill>
                                <a:schemeClr val="tx1"/>
                              </a:solidFill>
                              <a:latin typeface="Cambria Math" panose="02040503050406030204" pitchFamily="18" charset="0"/>
                            </a:rPr>
                            <m:t>1</m:t>
                          </m:r>
                        </m:sub>
                      </m:sSub>
                      <m:r>
                        <a:rPr lang="en-US" sz="2667" i="1" dirty="0">
                          <a:solidFill>
                            <a:schemeClr val="tx1"/>
                          </a:solidFill>
                          <a:latin typeface="Cambria Math" panose="02040503050406030204" pitchFamily="18" charset="0"/>
                        </a:rPr>
                        <m:t>(</m:t>
                      </m:r>
                      <m:sSub>
                        <m:sSubPr>
                          <m:ctrlPr>
                            <a:rPr lang="en-US" sz="2667" b="0" i="1" dirty="0" smtClean="0">
                              <a:solidFill>
                                <a:schemeClr val="tx1"/>
                              </a:solidFill>
                              <a:latin typeface="Cambria Math" panose="02040503050406030204" pitchFamily="18" charset="0"/>
                            </a:rPr>
                          </m:ctrlPr>
                        </m:sSubPr>
                        <m:e>
                          <m:r>
                            <a:rPr lang="en-US" sz="2667" b="0" i="1" dirty="0" smtClean="0">
                              <a:solidFill>
                                <a:schemeClr val="tx1"/>
                              </a:solidFill>
                              <a:latin typeface="Cambria Math" panose="02040503050406030204" pitchFamily="18" charset="0"/>
                            </a:rPr>
                            <m:t>𝑟</m:t>
                          </m:r>
                        </m:e>
                        <m:sub>
                          <m:r>
                            <a:rPr lang="en-US" sz="2667" b="0" i="1" dirty="0" smtClean="0">
                              <a:solidFill>
                                <a:schemeClr val="tx1"/>
                              </a:solidFill>
                              <a:latin typeface="Cambria Math" panose="02040503050406030204" pitchFamily="18" charset="0"/>
                            </a:rPr>
                            <m:t>1</m:t>
                          </m:r>
                        </m:sub>
                      </m:sSub>
                      <m:r>
                        <a:rPr lang="en-US" sz="2667" i="1" dirty="0">
                          <a:solidFill>
                            <a:schemeClr val="tx1"/>
                          </a:solidFill>
                          <a:latin typeface="Cambria Math" panose="02040503050406030204" pitchFamily="18" charset="0"/>
                        </a:rPr>
                        <m:t>)</m:t>
                      </m:r>
                    </m:oMath>
                  </m:oMathPara>
                </a14:m>
                <a:endParaRPr lang="en-US" sz="2667" i="1" dirty="0">
                  <a:solidFill>
                    <a:schemeClr val="tx1"/>
                  </a:solidFill>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E9CE155A-90F8-A6C8-A891-78AAFD756E10}"/>
                  </a:ext>
                </a:extLst>
              </p:cNvPr>
              <p:cNvSpPr txBox="1">
                <a:spLocks noRot="1" noChangeAspect="1" noMove="1" noResize="1" noEditPoints="1" noAdjustHandles="1" noChangeArrowheads="1" noChangeShapeType="1" noTextEdit="1"/>
              </p:cNvSpPr>
              <p:nvPr/>
            </p:nvSpPr>
            <p:spPr>
              <a:xfrm>
                <a:off x="2817450" y="3386375"/>
                <a:ext cx="1822881" cy="502766"/>
              </a:xfrm>
              <a:prstGeom prst="rect">
                <a:avLst/>
              </a:prstGeom>
              <a:blipFill>
                <a:blip r:embed="rId5"/>
                <a:stretch>
                  <a:fillRect b="-19512"/>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90F2856B-8539-A7E9-0115-3694353D399E}"/>
              </a:ext>
            </a:extLst>
          </p:cNvPr>
          <p:cNvSpPr txBox="1"/>
          <p:nvPr/>
        </p:nvSpPr>
        <p:spPr>
          <a:xfrm>
            <a:off x="3006636" y="3978604"/>
            <a:ext cx="1822881"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sumcheck</a:t>
            </a:r>
            <a:endParaRPr lang="en-US"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8C35146-D45B-8C11-2743-C193C315EF63}"/>
                  </a:ext>
                </a:extLst>
              </p:cNvPr>
              <p:cNvSpPr txBox="1"/>
              <p:nvPr/>
            </p:nvSpPr>
            <p:spPr>
              <a:xfrm>
                <a:off x="2913556" y="4807803"/>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chemeClr val="tx1"/>
                              </a:solidFill>
                              <a:latin typeface="Cambria Math" panose="02040503050406030204" pitchFamily="18" charset="0"/>
                            </a:rPr>
                          </m:ctrlPr>
                        </m:sSubPr>
                        <m:e>
                          <m:r>
                            <a:rPr lang="en-US" sz="2667" i="1" dirty="0">
                              <a:solidFill>
                                <a:schemeClr val="tx1"/>
                              </a:solidFill>
                              <a:latin typeface="Cambria Math" panose="02040503050406030204" pitchFamily="18" charset="0"/>
                            </a:rPr>
                            <m:t>𝑉</m:t>
                          </m:r>
                        </m:e>
                        <m:sub>
                          <m:r>
                            <a:rPr lang="en-US" sz="2667" b="0" i="1" dirty="0" smtClean="0">
                              <a:solidFill>
                                <a:schemeClr val="tx1"/>
                              </a:solidFill>
                              <a:latin typeface="Cambria Math" panose="02040503050406030204" pitchFamily="18" charset="0"/>
                            </a:rPr>
                            <m:t>𝑑</m:t>
                          </m:r>
                        </m:sub>
                      </m:sSub>
                      <m:r>
                        <a:rPr lang="en-US" sz="2667" i="1" dirty="0">
                          <a:solidFill>
                            <a:schemeClr val="tx1"/>
                          </a:solidFill>
                          <a:latin typeface="Cambria Math" panose="02040503050406030204" pitchFamily="18" charset="0"/>
                        </a:rPr>
                        <m:t>(</m:t>
                      </m:r>
                      <m:sSub>
                        <m:sSubPr>
                          <m:ctrlPr>
                            <a:rPr lang="en-US" sz="2667" b="0" i="1" dirty="0" smtClean="0">
                              <a:solidFill>
                                <a:schemeClr val="tx1"/>
                              </a:solidFill>
                              <a:latin typeface="Cambria Math" panose="02040503050406030204" pitchFamily="18" charset="0"/>
                            </a:rPr>
                          </m:ctrlPr>
                        </m:sSubPr>
                        <m:e>
                          <m:r>
                            <a:rPr lang="en-US" sz="2667" b="0" i="1" dirty="0" smtClean="0">
                              <a:solidFill>
                                <a:schemeClr val="tx1"/>
                              </a:solidFill>
                              <a:latin typeface="Cambria Math" panose="02040503050406030204" pitchFamily="18" charset="0"/>
                            </a:rPr>
                            <m:t>𝑟</m:t>
                          </m:r>
                        </m:e>
                        <m:sub>
                          <m:r>
                            <a:rPr lang="en-US" sz="2667" b="0" i="1" dirty="0" smtClean="0">
                              <a:solidFill>
                                <a:schemeClr val="tx1"/>
                              </a:solidFill>
                              <a:latin typeface="Cambria Math" panose="02040503050406030204" pitchFamily="18" charset="0"/>
                            </a:rPr>
                            <m:t>𝑑</m:t>
                          </m:r>
                        </m:sub>
                      </m:sSub>
                      <m:r>
                        <a:rPr lang="en-US" sz="2667" i="1" dirty="0">
                          <a:solidFill>
                            <a:schemeClr val="tx1"/>
                          </a:solidFill>
                          <a:latin typeface="Cambria Math" panose="02040503050406030204" pitchFamily="18" charset="0"/>
                        </a:rPr>
                        <m:t>)</m:t>
                      </m:r>
                    </m:oMath>
                  </m:oMathPara>
                </a14:m>
                <a:endParaRPr lang="en-US" sz="2667" i="1" dirty="0">
                  <a:solidFill>
                    <a:schemeClr val="tx1"/>
                  </a:solidFill>
                  <a:latin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D8C35146-D45B-8C11-2743-C193C315EF63}"/>
                  </a:ext>
                </a:extLst>
              </p:cNvPr>
              <p:cNvSpPr txBox="1">
                <a:spLocks noRot="1" noChangeAspect="1" noMove="1" noResize="1" noEditPoints="1" noAdjustHandles="1" noChangeArrowheads="1" noChangeShapeType="1" noTextEdit="1"/>
              </p:cNvSpPr>
              <p:nvPr/>
            </p:nvSpPr>
            <p:spPr>
              <a:xfrm>
                <a:off x="2913556" y="4807803"/>
                <a:ext cx="1822881" cy="502766"/>
              </a:xfrm>
              <a:prstGeom prst="rect">
                <a:avLst/>
              </a:prstGeom>
              <a:blipFill>
                <a:blip r:embed="rId6"/>
                <a:stretch>
                  <a:fillRect b="-19512"/>
                </a:stretch>
              </a:blipFill>
            </p:spPr>
            <p:txBody>
              <a:bodyPr/>
              <a:lstStyle/>
              <a:p>
                <a:r>
                  <a:rPr lang="en-US">
                    <a:noFill/>
                  </a:rPr>
                  <a:t> </a:t>
                </a:r>
              </a:p>
            </p:txBody>
          </p:sp>
        </mc:Fallback>
      </mc:AlternateContent>
      <p:sp>
        <p:nvSpPr>
          <p:cNvPr id="26" name="Right Arrow 7">
            <a:extLst>
              <a:ext uri="{FF2B5EF4-FFF2-40B4-BE49-F238E27FC236}">
                <a16:creationId xmlns:a16="http://schemas.microsoft.com/office/drawing/2014/main" id="{3E50D10C-900C-B142-EAB0-AA8059C99DB8}"/>
              </a:ext>
            </a:extLst>
          </p:cNvPr>
          <p:cNvSpPr/>
          <p:nvPr/>
        </p:nvSpPr>
        <p:spPr>
          <a:xfrm>
            <a:off x="2242648" y="4448689"/>
            <a:ext cx="2935242" cy="188034"/>
          </a:xfrm>
          <a:prstGeom prst="leftRight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7" name="Right Arrow 7">
            <a:extLst>
              <a:ext uri="{FF2B5EF4-FFF2-40B4-BE49-F238E27FC236}">
                <a16:creationId xmlns:a16="http://schemas.microsoft.com/office/drawing/2014/main" id="{DD81BB2B-8916-575E-C113-0FE71E5B8A52}"/>
              </a:ext>
            </a:extLst>
          </p:cNvPr>
          <p:cNvSpPr/>
          <p:nvPr/>
        </p:nvSpPr>
        <p:spPr>
          <a:xfrm>
            <a:off x="2242648" y="3289143"/>
            <a:ext cx="2935242" cy="188034"/>
          </a:xfrm>
          <a:prstGeom prst="leftRight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A8A0A7E-0F50-0E9D-E156-465872CC3630}"/>
                  </a:ext>
                </a:extLst>
              </p:cNvPr>
              <p:cNvSpPr txBox="1"/>
              <p:nvPr/>
            </p:nvSpPr>
            <p:spPr>
              <a:xfrm>
                <a:off x="2786852" y="2157523"/>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chemeClr val="tx1"/>
                              </a:solidFill>
                              <a:latin typeface="Cambria Math" panose="02040503050406030204" pitchFamily="18" charset="0"/>
                            </a:rPr>
                          </m:ctrlPr>
                        </m:sSubPr>
                        <m:e>
                          <m:r>
                            <a:rPr lang="en-US" sz="2667" i="1" dirty="0">
                              <a:solidFill>
                                <a:schemeClr val="tx1"/>
                              </a:solidFill>
                              <a:latin typeface="Cambria Math" panose="02040503050406030204" pitchFamily="18" charset="0"/>
                            </a:rPr>
                            <m:t>𝑉</m:t>
                          </m:r>
                        </m:e>
                        <m:sub>
                          <m:r>
                            <a:rPr lang="en-US" sz="2667" i="1" dirty="0">
                              <a:solidFill>
                                <a:schemeClr val="tx1"/>
                              </a:solidFill>
                              <a:latin typeface="Cambria Math" panose="02040503050406030204" pitchFamily="18" charset="0"/>
                            </a:rPr>
                            <m:t>0</m:t>
                          </m:r>
                        </m:sub>
                      </m:sSub>
                      <m:r>
                        <a:rPr lang="en-US" sz="2667" i="1" dirty="0">
                          <a:solidFill>
                            <a:schemeClr val="tx1"/>
                          </a:solidFill>
                          <a:latin typeface="Cambria Math" panose="02040503050406030204" pitchFamily="18" charset="0"/>
                        </a:rPr>
                        <m:t>(</m:t>
                      </m:r>
                      <m:sSub>
                        <m:sSubPr>
                          <m:ctrlPr>
                            <a:rPr lang="en-US" sz="2667" b="0" i="1" dirty="0" smtClean="0">
                              <a:solidFill>
                                <a:schemeClr val="tx1"/>
                              </a:solidFill>
                              <a:latin typeface="Cambria Math" panose="02040503050406030204" pitchFamily="18" charset="0"/>
                            </a:rPr>
                          </m:ctrlPr>
                        </m:sSubPr>
                        <m:e>
                          <m:r>
                            <a:rPr lang="en-US" sz="2667" b="0" i="1" dirty="0" smtClean="0">
                              <a:solidFill>
                                <a:schemeClr val="tx1"/>
                              </a:solidFill>
                              <a:latin typeface="Cambria Math" panose="02040503050406030204" pitchFamily="18" charset="0"/>
                            </a:rPr>
                            <m:t>𝑟</m:t>
                          </m:r>
                        </m:e>
                        <m:sub>
                          <m:r>
                            <a:rPr lang="en-US" sz="2667" b="0" i="1" dirty="0" smtClean="0">
                              <a:solidFill>
                                <a:schemeClr val="tx1"/>
                              </a:solidFill>
                              <a:latin typeface="Cambria Math" panose="02040503050406030204" pitchFamily="18" charset="0"/>
                            </a:rPr>
                            <m:t>0</m:t>
                          </m:r>
                        </m:sub>
                      </m:sSub>
                      <m:r>
                        <a:rPr lang="en-US" sz="2667" i="1" dirty="0">
                          <a:solidFill>
                            <a:schemeClr val="tx1"/>
                          </a:solidFill>
                          <a:latin typeface="Cambria Math" panose="02040503050406030204" pitchFamily="18" charset="0"/>
                        </a:rPr>
                        <m:t>)</m:t>
                      </m:r>
                    </m:oMath>
                  </m:oMathPara>
                </a14:m>
                <a:endParaRPr lang="en-US" sz="2667" i="1" dirty="0">
                  <a:solidFill>
                    <a:schemeClr val="tx1"/>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CA8A0A7E-0F50-0E9D-E156-465872CC3630}"/>
                  </a:ext>
                </a:extLst>
              </p:cNvPr>
              <p:cNvSpPr txBox="1">
                <a:spLocks noRot="1" noChangeAspect="1" noMove="1" noResize="1" noEditPoints="1" noAdjustHandles="1" noChangeArrowheads="1" noChangeShapeType="1" noTextEdit="1"/>
              </p:cNvSpPr>
              <p:nvPr/>
            </p:nvSpPr>
            <p:spPr>
              <a:xfrm>
                <a:off x="2786852" y="2157523"/>
                <a:ext cx="1822881" cy="502766"/>
              </a:xfrm>
              <a:prstGeom prst="rect">
                <a:avLst/>
              </a:prstGeom>
              <a:blipFill>
                <a:blip r:embed="rId7"/>
                <a:stretch>
                  <a:fillRect b="-21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11691A3-AF0A-7B0A-EADC-718D5C18CD67}"/>
                  </a:ext>
                </a:extLst>
              </p:cNvPr>
              <p:cNvSpPr txBox="1"/>
              <p:nvPr/>
            </p:nvSpPr>
            <p:spPr>
              <a:xfrm>
                <a:off x="5677923" y="4875498"/>
                <a:ext cx="6593879" cy="1661993"/>
              </a:xfrm>
              <a:prstGeom prst="rect">
                <a:avLst/>
              </a:prstGeom>
              <a:noFill/>
            </p:spPr>
            <p:txBody>
              <a:bodyPr wrap="square" rtlCol="0">
                <a:spAutoFit/>
              </a:bodyPr>
              <a:lstStyle/>
              <a:p>
                <a:pPr algn="ctr"/>
                <a14:m>
                  <m:oMath xmlns:m="http://schemas.openxmlformats.org/officeDocument/2006/math">
                    <m:r>
                      <a:rPr lang="en-US" sz="2800" i="1">
                        <a:solidFill>
                          <a:srgbClr val="FF0000"/>
                        </a:solidFill>
                        <a:latin typeface="Cambria Math" panose="02040503050406030204" pitchFamily="18" charset="0"/>
                      </a:rPr>
                      <m:t>𝑂</m:t>
                    </m:r>
                    <m:r>
                      <a:rPr lang="en-US" sz="2800" i="1">
                        <a:solidFill>
                          <a:srgbClr val="FF0000"/>
                        </a:solidFill>
                        <a:latin typeface="Cambria Math" panose="02040503050406030204" pitchFamily="18" charset="0"/>
                      </a:rPr>
                      <m:t>(</m:t>
                    </m:r>
                    <m:func>
                      <m:funcPr>
                        <m:ctrlPr>
                          <a:rPr lang="en-US" sz="2800" i="1">
                            <a:solidFill>
                              <a:srgbClr val="FF0000"/>
                            </a:solidFill>
                            <a:latin typeface="Cambria Math" panose="02040503050406030204" pitchFamily="18" charset="0"/>
                          </a:rPr>
                        </m:ctrlPr>
                      </m:funcPr>
                      <m:fName>
                        <m:r>
                          <m:rPr>
                            <m:sty m:val="p"/>
                          </m:rPr>
                          <a:rPr lang="en-US" sz="2800">
                            <a:solidFill>
                              <a:srgbClr val="FF0000"/>
                            </a:solidFill>
                            <a:latin typeface="Cambria Math" panose="02040503050406030204" pitchFamily="18" charset="0"/>
                          </a:rPr>
                          <m:t>log</m:t>
                        </m:r>
                      </m:fName>
                      <m:e>
                        <m:r>
                          <a:rPr lang="en-US" sz="2800" i="1">
                            <a:solidFill>
                              <a:srgbClr val="FF0000"/>
                            </a:solidFill>
                            <a:latin typeface="Cambria Math" panose="02040503050406030204" pitchFamily="18" charset="0"/>
                          </a:rPr>
                          <m:t>𝑛</m:t>
                        </m:r>
                        <m:r>
                          <a:rPr lang="en-US" sz="2800" i="1">
                            <a:solidFill>
                              <a:srgbClr val="FF0000"/>
                            </a:solidFill>
                            <a:latin typeface="Cambria Math" panose="02040503050406030204" pitchFamily="18" charset="0"/>
                          </a:rPr>
                          <m:t>)</m:t>
                        </m:r>
                      </m:e>
                    </m:func>
                    <m:r>
                      <a:rPr lang="en-US" sz="2800" i="1">
                        <a:solidFill>
                          <a:srgbClr val="FF0000"/>
                        </a:solidFill>
                        <a:latin typeface="Cambria Math" panose="02040503050406030204" pitchFamily="18" charset="0"/>
                      </a:rPr>
                      <m:t> </m:t>
                    </m:r>
                  </m:oMath>
                </a14:m>
                <a:r>
                  <a:rPr lang="en-US" sz="2800" dirty="0">
                    <a:latin typeface="Arial" panose="020B0604020202020204" pitchFamily="34" charset="0"/>
                    <a:cs typeface="Arial" panose="020B0604020202020204" pitchFamily="34" charset="0"/>
                  </a:rPr>
                  <a:t>proof size =&gt; </a:t>
                </a:r>
                <a14:m>
                  <m:oMath xmlns:m="http://schemas.openxmlformats.org/officeDocument/2006/math">
                    <m:r>
                      <a:rPr lang="en-US" sz="2800" i="1">
                        <a:solidFill>
                          <a:srgbClr val="FF0000"/>
                        </a:solidFill>
                        <a:latin typeface="Cambria Math" panose="02040503050406030204" pitchFamily="18" charset="0"/>
                      </a:rPr>
                      <m:t>𝑂</m:t>
                    </m:r>
                    <m:r>
                      <a:rPr lang="en-US" sz="2800" i="1">
                        <a:solidFill>
                          <a:srgbClr val="FF0000"/>
                        </a:solidFill>
                        <a:latin typeface="Cambria Math" panose="02040503050406030204" pitchFamily="18" charset="0"/>
                      </a:rPr>
                      <m:t>(</m:t>
                    </m:r>
                    <m:func>
                      <m:funcPr>
                        <m:ctrlPr>
                          <a:rPr lang="en-US" sz="2800" i="1">
                            <a:solidFill>
                              <a:srgbClr val="FF0000"/>
                            </a:solidFill>
                            <a:latin typeface="Cambria Math" panose="02040503050406030204" pitchFamily="18" charset="0"/>
                          </a:rPr>
                        </m:ctrlPr>
                      </m:funcPr>
                      <m:fName>
                        <m:r>
                          <m:rPr>
                            <m:sty m:val="p"/>
                          </m:rPr>
                          <a:rPr lang="en-US" sz="2800">
                            <a:solidFill>
                              <a:srgbClr val="FF0000"/>
                            </a:solidFill>
                            <a:latin typeface="Cambria Math" panose="02040503050406030204" pitchFamily="18" charset="0"/>
                          </a:rPr>
                          <m:t>log</m:t>
                        </m:r>
                      </m:fName>
                      <m:e>
                        <m:r>
                          <a:rPr lang="en-US" sz="2800" i="1">
                            <a:solidFill>
                              <a:srgbClr val="FF0000"/>
                            </a:solidFill>
                            <a:latin typeface="Cambria Math" panose="02040503050406030204" pitchFamily="18" charset="0"/>
                          </a:rPr>
                          <m:t>𝑛</m:t>
                        </m:r>
                        <m:r>
                          <a:rPr lang="en-US" sz="2800" i="1">
                            <a:solidFill>
                              <a:srgbClr val="FF0000"/>
                            </a:solidFill>
                            <a:latin typeface="Cambria Math" panose="02040503050406030204" pitchFamily="18" charset="0"/>
                          </a:rPr>
                          <m:t>)</m:t>
                        </m:r>
                      </m:e>
                    </m:func>
                  </m:oMath>
                </a14:m>
                <a:r>
                  <a:rPr lang="en-US" sz="2800" dirty="0">
                    <a:latin typeface="Arial" panose="020B0604020202020204" pitchFamily="34" charset="0"/>
                    <a:cs typeface="Arial" panose="020B0604020202020204" pitchFamily="34" charset="0"/>
                  </a:rPr>
                  <a:t> leakage</a:t>
                </a:r>
                <a:endParaRPr lang="en-US" sz="2800" b="0" i="1" dirty="0">
                  <a:latin typeface="Cambria Math" panose="02040503050406030204" pitchFamily="18" charset="0"/>
                </a:endParaRPr>
              </a:p>
              <a:p>
                <a:pPr algn="ctr"/>
                <a14:m>
                  <m:oMath xmlns:m="http://schemas.openxmlformats.org/officeDocument/2006/math">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𝛿</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𝑏</m:t>
                            </m:r>
                          </m:e>
                        </m:d>
                      </m:e>
                    </m:d>
                    <m:r>
                      <a:rPr lang="en-US" sz="2800" b="0" i="1" smtClean="0">
                        <a:latin typeface="Cambria Math" panose="02040503050406030204" pitchFamily="18" charset="0"/>
                      </a:rPr>
                      <m:t>=</m:t>
                    </m:r>
                    <m:r>
                      <a:rPr lang="en-US" sz="2800" b="0" i="1" smtClean="0">
                        <a:solidFill>
                          <a:srgbClr val="FF0000"/>
                        </a:solidFill>
                        <a:latin typeface="Cambria Math" panose="02040503050406030204" pitchFamily="18" charset="0"/>
                      </a:rPr>
                      <m:t>𝑂</m:t>
                    </m:r>
                    <m:r>
                      <a:rPr lang="en-US" sz="2800" b="0" i="1" smtClean="0">
                        <a:solidFill>
                          <a:srgbClr val="FF0000"/>
                        </a:solidFill>
                        <a:latin typeface="Cambria Math" panose="02040503050406030204" pitchFamily="18" charset="0"/>
                      </a:rPr>
                      <m:t>(</m:t>
                    </m:r>
                    <m:func>
                      <m:funcPr>
                        <m:ctrlPr>
                          <a:rPr lang="en-US" sz="2800" b="0" i="1" smtClean="0">
                            <a:solidFill>
                              <a:srgbClr val="FF0000"/>
                            </a:solidFill>
                            <a:latin typeface="Cambria Math" panose="02040503050406030204" pitchFamily="18" charset="0"/>
                          </a:rPr>
                        </m:ctrlPr>
                      </m:funcPr>
                      <m:fName>
                        <m:r>
                          <m:rPr>
                            <m:sty m:val="p"/>
                          </m:rPr>
                          <a:rPr lang="en-US" sz="2800" b="0" i="0" smtClean="0">
                            <a:solidFill>
                              <a:srgbClr val="FF0000"/>
                            </a:solidFill>
                            <a:latin typeface="Cambria Math" panose="02040503050406030204" pitchFamily="18" charset="0"/>
                          </a:rPr>
                          <m:t>log</m:t>
                        </m:r>
                      </m:fName>
                      <m:e>
                        <m:r>
                          <a:rPr lang="en-US" sz="2800" b="0" i="1" smtClean="0">
                            <a:solidFill>
                              <a:srgbClr val="FF0000"/>
                            </a:solidFill>
                            <a:latin typeface="Cambria Math" panose="02040503050406030204" pitchFamily="18" charset="0"/>
                          </a:rPr>
                          <m:t>𝑛</m:t>
                        </m:r>
                        <m:r>
                          <a:rPr lang="en-US" sz="2800" b="0" i="1" smtClean="0">
                            <a:solidFill>
                              <a:srgbClr val="FF0000"/>
                            </a:solidFill>
                            <a:latin typeface="Cambria Math" panose="02040503050406030204" pitchFamily="18" charset="0"/>
                          </a:rPr>
                          <m:t>)</m:t>
                        </m:r>
                      </m:e>
                    </m:func>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𝑏</m:t>
                            </m:r>
                          </m:e>
                        </m:d>
                      </m:e>
                    </m:d>
                  </m:oMath>
                </a14:m>
                <a:r>
                  <a:rPr lang="en-US" sz="2800" b="0" dirty="0">
                    <a:latin typeface="Arial" panose="020B0604020202020204" pitchFamily="34" charset="0"/>
                    <a:cs typeface="Arial" panose="020B0604020202020204" pitchFamily="34" charset="0"/>
                  </a:rPr>
                  <a:t> is enough!</a:t>
                </a:r>
              </a:p>
              <a:p>
                <a:pPr algn="ctr"/>
                <a:r>
                  <a:rPr lang="en-US" sz="2800" dirty="0">
                    <a:solidFill>
                      <a:srgbClr val="FF0000"/>
                    </a:solidFill>
                    <a:latin typeface="Arial" panose="020B0604020202020204" pitchFamily="34" charset="0"/>
                    <a:cs typeface="Arial" panose="020B0604020202020204" pitchFamily="34" charset="0"/>
                  </a:rPr>
                  <a:t>No overhead</a:t>
                </a:r>
                <a:endParaRPr lang="en-US" sz="2800"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511691A3-AF0A-7B0A-EADC-718D5C18CD67}"/>
                  </a:ext>
                </a:extLst>
              </p:cNvPr>
              <p:cNvSpPr txBox="1">
                <a:spLocks noRot="1" noChangeAspect="1" noMove="1" noResize="1" noEditPoints="1" noAdjustHandles="1" noChangeArrowheads="1" noChangeShapeType="1" noTextEdit="1"/>
              </p:cNvSpPr>
              <p:nvPr/>
            </p:nvSpPr>
            <p:spPr>
              <a:xfrm>
                <a:off x="5677923" y="4875498"/>
                <a:ext cx="6593879" cy="1661993"/>
              </a:xfrm>
              <a:prstGeom prst="rect">
                <a:avLst/>
              </a:prstGeom>
              <a:blipFill>
                <a:blip r:embed="rId9"/>
                <a:stretch>
                  <a:fillRect t="-5344"/>
                </a:stretch>
              </a:blipFill>
            </p:spPr>
            <p:txBody>
              <a:bodyPr/>
              <a:lstStyle/>
              <a:p>
                <a:r>
                  <a:rPr lang="en-US">
                    <a:noFill/>
                  </a:rPr>
                  <a:t> </a:t>
                </a:r>
              </a:p>
            </p:txBody>
          </p:sp>
        </mc:Fallback>
      </mc:AlternateContent>
      <p:sp>
        <p:nvSpPr>
          <p:cNvPr id="5" name="Down Arrow 4">
            <a:extLst>
              <a:ext uri="{FF2B5EF4-FFF2-40B4-BE49-F238E27FC236}">
                <a16:creationId xmlns:a16="http://schemas.microsoft.com/office/drawing/2014/main" id="{A0D909DB-7A84-8490-B3FA-25464AD6EB6A}"/>
              </a:ext>
            </a:extLst>
          </p:cNvPr>
          <p:cNvSpPr/>
          <p:nvPr/>
        </p:nvSpPr>
        <p:spPr>
          <a:xfrm>
            <a:off x="8226287" y="3752148"/>
            <a:ext cx="768626" cy="939366"/>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Slide Number Placeholder 11">
            <a:extLst>
              <a:ext uri="{FF2B5EF4-FFF2-40B4-BE49-F238E27FC236}">
                <a16:creationId xmlns:a16="http://schemas.microsoft.com/office/drawing/2014/main" id="{51AE4AB3-D326-819E-8D89-7D16A43BA69D}"/>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31</a:t>
            </a:fld>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46B9BC9-08F3-0E89-E503-C75FDB64157B}"/>
              </a:ext>
            </a:extLst>
          </p:cNvPr>
          <p:cNvSpPr txBox="1"/>
          <p:nvPr/>
        </p:nvSpPr>
        <p:spPr>
          <a:xfrm>
            <a:off x="7017347" y="2085389"/>
            <a:ext cx="4341568"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Add mask polynomial</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4645021-C7B4-CC1B-0CD6-780968A313A4}"/>
                  </a:ext>
                </a:extLst>
              </p:cNvPr>
              <p:cNvSpPr/>
              <p:nvPr/>
            </p:nvSpPr>
            <p:spPr>
              <a:xfrm>
                <a:off x="4566447" y="2745527"/>
                <a:ext cx="9677400" cy="8233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i="1" smtClean="0">
                          <a:solidFill>
                            <a:schemeClr val="tx1"/>
                          </a:solidFill>
                          <a:latin typeface="Cambria Math" panose="02040503050406030204" pitchFamily="18" charset="0"/>
                        </a:rPr>
                        <m:t>𝐻</m:t>
                      </m:r>
                      <m:r>
                        <a:rPr lang="en-US" altLang="zh-CN" sz="2400" b="0" i="1" smtClean="0">
                          <a:solidFill>
                            <a:schemeClr val="tx1"/>
                          </a:solidFill>
                          <a:latin typeface="Cambria Math" panose="02040503050406030204" pitchFamily="18" charset="0"/>
                        </a:rPr>
                        <m:t>+</m:t>
                      </m:r>
                      <m:r>
                        <a:rPr lang="en-US" altLang="zh-CN" sz="2400" b="0" i="1" smtClean="0">
                          <a:solidFill>
                            <a:schemeClr val="tx1"/>
                          </a:solidFill>
                          <a:latin typeface="Cambria Math" panose="02040503050406030204" pitchFamily="18" charset="0"/>
                        </a:rPr>
                        <m:t>𝜌</m:t>
                      </m:r>
                      <m:r>
                        <m:rPr>
                          <m:sty m:val="p"/>
                        </m:rPr>
                        <a:rPr lang="en-US" altLang="zh-CN" sz="2400" b="0" i="0" smtClean="0">
                          <a:solidFill>
                            <a:schemeClr val="tx1"/>
                          </a:solidFill>
                          <a:latin typeface="Cambria Math" panose="02040503050406030204" pitchFamily="18" charset="0"/>
                        </a:rPr>
                        <m:t>Δ</m:t>
                      </m:r>
                      <m:r>
                        <a:rPr lang="en-US" altLang="zh-CN" sz="2400" i="1" smtClean="0">
                          <a:solidFill>
                            <a:schemeClr val="tx1"/>
                          </a:solidFill>
                          <a:latin typeface="Cambria Math" panose="02040503050406030204" pitchFamily="18" charset="0"/>
                        </a:rPr>
                        <m:t>=</m:t>
                      </m:r>
                      <m:nary>
                        <m:naryPr>
                          <m:chr m:val="∑"/>
                          <m:limLoc m:val="subSup"/>
                          <m:supHide m:val="on"/>
                          <m:ctrlPr>
                            <a:rPr lang="en-US" altLang="zh-CN" sz="2400" i="1" smtClean="0">
                              <a:solidFill>
                                <a:schemeClr val="tx1"/>
                              </a:solidFill>
                              <a:latin typeface="Cambria Math" panose="02040503050406030204" pitchFamily="18" charset="0"/>
                            </a:rPr>
                          </m:ctrlPr>
                        </m:naryPr>
                        <m:sub>
                          <m:r>
                            <a:rPr lang="en-US" altLang="zh-CN" sz="2400" b="0" i="1" smtClean="0">
                              <a:solidFill>
                                <a:schemeClr val="tx1"/>
                              </a:solidFill>
                              <a:latin typeface="Cambria Math" panose="02040503050406030204" pitchFamily="18" charset="0"/>
                            </a:rPr>
                            <m:t>𝑏</m:t>
                          </m:r>
                          <m:r>
                            <a:rPr lang="en-US" altLang="zh-CN" sz="2400" b="0" i="1" smtClean="0">
                              <a:solidFill>
                                <a:schemeClr val="tx1"/>
                              </a:solidFill>
                              <a:latin typeface="Cambria Math" panose="02040503050406030204" pitchFamily="18" charset="0"/>
                            </a:rPr>
                            <m:t>∈[</m:t>
                          </m:r>
                          <m:r>
                            <a:rPr lang="en-US" altLang="zh-CN" sz="2400" b="0" i="1" smtClean="0">
                              <a:solidFill>
                                <a:schemeClr val="tx1"/>
                              </a:solidFill>
                              <a:latin typeface="Cambria Math" panose="02040503050406030204" pitchFamily="18" charset="0"/>
                            </a:rPr>
                            <m:t>𝑛</m:t>
                          </m:r>
                          <m:r>
                            <a:rPr lang="en-US" altLang="zh-CN" sz="2400" b="0" i="1" smtClean="0">
                              <a:solidFill>
                                <a:schemeClr val="tx1"/>
                              </a:solidFill>
                              <a:latin typeface="Cambria Math" panose="02040503050406030204" pitchFamily="18" charset="0"/>
                            </a:rPr>
                            <m:t>]</m:t>
                          </m:r>
                        </m:sub>
                        <m:sup/>
                        <m:e>
                          <m:r>
                            <a:rPr lang="en-US" altLang="zh-CN" sz="2400" b="0" i="1" smtClean="0">
                              <a:solidFill>
                                <a:schemeClr val="tx1"/>
                              </a:solidFill>
                              <a:latin typeface="Cambria Math" panose="02040503050406030204" pitchFamily="18" charset="0"/>
                            </a:rPr>
                            <m:t>(</m:t>
                          </m:r>
                          <m:r>
                            <a:rPr lang="en-US" altLang="zh-CN" sz="2400" i="1" smtClean="0">
                              <a:solidFill>
                                <a:schemeClr val="tx1"/>
                              </a:solidFill>
                              <a:latin typeface="Cambria Math" panose="02040503050406030204" pitchFamily="18" charset="0"/>
                            </a:rPr>
                            <m:t>𝑓</m:t>
                          </m:r>
                          <m:d>
                            <m:dPr>
                              <m:ctrlPr>
                                <a:rPr lang="en-US" altLang="zh-CN" sz="2400" i="1">
                                  <a:solidFill>
                                    <a:schemeClr val="tx1"/>
                                  </a:solidFill>
                                  <a:latin typeface="Cambria Math" panose="02040503050406030204" pitchFamily="18" charset="0"/>
                                </a:rPr>
                              </m:ctrlPr>
                            </m:dPr>
                            <m:e>
                              <m:r>
                                <a:rPr lang="en-US" altLang="zh-CN" sz="2400" b="0" i="1" smtClean="0">
                                  <a:solidFill>
                                    <a:schemeClr val="tx1"/>
                                  </a:solidFill>
                                  <a:latin typeface="Cambria Math" panose="02040503050406030204" pitchFamily="18" charset="0"/>
                                </a:rPr>
                                <m:t>𝑏</m:t>
                              </m:r>
                            </m:e>
                          </m:d>
                          <m:r>
                            <a:rPr lang="en-US" altLang="zh-CN" sz="2400" b="0" i="1" smtClean="0">
                              <a:solidFill>
                                <a:schemeClr val="tx1"/>
                              </a:solidFill>
                              <a:latin typeface="Cambria Math" panose="02040503050406030204" pitchFamily="18" charset="0"/>
                            </a:rPr>
                            <m:t>+</m:t>
                          </m:r>
                          <m:r>
                            <m:rPr>
                              <m:lit/>
                            </m:rPr>
                            <a:rPr lang="en-US" altLang="zh-CN" sz="2400" b="0" i="1" smtClean="0">
                              <a:solidFill>
                                <a:schemeClr val="tx1"/>
                              </a:solidFill>
                              <a:latin typeface="Cambria Math" panose="02040503050406030204" pitchFamily="18" charset="0"/>
                            </a:rPr>
                            <m:t> </m:t>
                          </m:r>
                          <m:r>
                            <a:rPr lang="en-US" altLang="zh-CN" sz="2400" b="0" i="1" smtClean="0">
                              <a:solidFill>
                                <a:schemeClr val="tx1"/>
                              </a:solidFill>
                              <a:latin typeface="Cambria Math" panose="02040503050406030204" pitchFamily="18" charset="0"/>
                            </a:rPr>
                            <m:t>𝜌𝛿</m:t>
                          </m:r>
                          <m:d>
                            <m:dPr>
                              <m:ctrlPr>
                                <a:rPr lang="en-US" altLang="zh-CN" sz="2400" b="0" i="1" smtClean="0">
                                  <a:solidFill>
                                    <a:schemeClr val="tx1"/>
                                  </a:solidFill>
                                  <a:latin typeface="Cambria Math" panose="02040503050406030204" pitchFamily="18" charset="0"/>
                                </a:rPr>
                              </m:ctrlPr>
                            </m:dPr>
                            <m:e>
                              <m:r>
                                <a:rPr lang="en-US" altLang="zh-CN" sz="2400" b="0" i="1" smtClean="0">
                                  <a:solidFill>
                                    <a:schemeClr val="tx1"/>
                                  </a:solidFill>
                                  <a:latin typeface="Cambria Math" panose="02040503050406030204" pitchFamily="18" charset="0"/>
                                </a:rPr>
                                <m:t>𝑏</m:t>
                              </m:r>
                            </m:e>
                          </m:d>
                          <m:r>
                            <a:rPr lang="en-US" altLang="zh-CN" sz="2400" b="0" i="1" smtClean="0">
                              <a:solidFill>
                                <a:schemeClr val="tx1"/>
                              </a:solidFill>
                              <a:latin typeface="Cambria Math" panose="02040503050406030204" pitchFamily="18" charset="0"/>
                            </a:rPr>
                            <m:t>)</m:t>
                          </m:r>
                        </m:e>
                      </m:nary>
                    </m:oMath>
                  </m:oMathPara>
                </a14:m>
                <a:endParaRPr lang="en-US" sz="2400" dirty="0">
                  <a:solidFill>
                    <a:schemeClr val="tx1"/>
                  </a:solidFill>
                  <a:latin typeface="Arial" panose="020B0604020202020204" pitchFamily="34" charset="0"/>
                  <a:cs typeface="Arial" panose="020B0604020202020204" pitchFamily="34" charset="0"/>
                </a:endParaRPr>
              </a:p>
            </p:txBody>
          </p:sp>
        </mc:Choice>
        <mc:Fallback xmlns="">
          <p:sp>
            <p:nvSpPr>
              <p:cNvPr id="8" name="Rectangle 7">
                <a:extLst>
                  <a:ext uri="{FF2B5EF4-FFF2-40B4-BE49-F238E27FC236}">
                    <a16:creationId xmlns:a16="http://schemas.microsoft.com/office/drawing/2014/main" id="{B4645021-C7B4-CC1B-0CD6-780968A313A4}"/>
                  </a:ext>
                </a:extLst>
              </p:cNvPr>
              <p:cNvSpPr>
                <a:spLocks noRot="1" noChangeAspect="1" noMove="1" noResize="1" noEditPoints="1" noAdjustHandles="1" noChangeArrowheads="1" noChangeShapeType="1" noTextEdit="1"/>
              </p:cNvSpPr>
              <p:nvPr/>
            </p:nvSpPr>
            <p:spPr>
              <a:xfrm>
                <a:off x="4566447" y="2745527"/>
                <a:ext cx="9677400" cy="823367"/>
              </a:xfrm>
              <a:prstGeom prst="rect">
                <a:avLst/>
              </a:prstGeom>
              <a:blipFill>
                <a:blip r:embed="rId10"/>
                <a:stretch>
                  <a:fillRect t="-167692" b="-230769"/>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9904C6CD-6158-C0A0-7D72-963A303D5B49}"/>
              </a:ext>
            </a:extLst>
          </p:cNvPr>
          <p:cNvCxnSpPr>
            <a:cxnSpLocks/>
          </p:cNvCxnSpPr>
          <p:nvPr/>
        </p:nvCxnSpPr>
        <p:spPr>
          <a:xfrm>
            <a:off x="4993458" y="3084230"/>
            <a:ext cx="2184562" cy="0"/>
          </a:xfrm>
          <a:prstGeom prst="straightConnector1">
            <a:avLst/>
          </a:prstGeom>
          <a:ln w="41275">
            <a:headEnd type="none"/>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7870102-3A3A-1822-95D2-0945B5909B4A}"/>
              </a:ext>
            </a:extLst>
          </p:cNvPr>
          <p:cNvSpPr/>
          <p:nvPr/>
        </p:nvSpPr>
        <p:spPr>
          <a:xfrm>
            <a:off x="2154859" y="1690688"/>
            <a:ext cx="3041652" cy="4008265"/>
          </a:xfrm>
          <a:prstGeom prst="rect">
            <a:avLst/>
          </a:prstGeom>
          <a:no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08C7203-C241-0275-C40F-31CEDE214658}"/>
              </a:ext>
            </a:extLst>
          </p:cNvPr>
          <p:cNvSpPr txBox="1"/>
          <p:nvPr/>
        </p:nvSpPr>
        <p:spPr>
          <a:xfrm>
            <a:off x="2000032" y="5789606"/>
            <a:ext cx="3248283"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Libra </a:t>
            </a:r>
            <a:r>
              <a:rPr lang="en-US" altLang="zh-CN" sz="3200" dirty="0">
                <a:latin typeface="Arial" panose="020B0604020202020204" pitchFamily="34" charset="0"/>
                <a:cs typeface="Arial" panose="020B0604020202020204" pitchFamily="34" charset="0"/>
              </a:rPr>
              <a:t>[X</a:t>
            </a:r>
            <a:r>
              <a:rPr lang="en-US" altLang="zh-CN" sz="3200" dirty="0">
                <a:solidFill>
                  <a:srgbClr val="FF0000"/>
                </a:solidFill>
                <a:latin typeface="Arial" panose="020B0604020202020204" pitchFamily="34" charset="0"/>
                <a:cs typeface="Arial" panose="020B0604020202020204" pitchFamily="34" charset="0"/>
              </a:rPr>
              <a:t>Z</a:t>
            </a:r>
            <a:r>
              <a:rPr lang="en-US" altLang="zh-CN" sz="3200" dirty="0">
                <a:latin typeface="Arial" panose="020B0604020202020204" pitchFamily="34" charset="0"/>
                <a:cs typeface="Arial" panose="020B0604020202020204" pitchFamily="34" charset="0"/>
              </a:rPr>
              <a:t>ZPS</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19]</a:t>
            </a:r>
            <a:endParaRPr lang="en-US" sz="3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5345C25-1D43-724B-848D-4C90ABACE79A}"/>
              </a:ext>
            </a:extLst>
          </p:cNvPr>
          <p:cNvSpPr txBox="1"/>
          <p:nvPr/>
        </p:nvSpPr>
        <p:spPr>
          <a:xfrm>
            <a:off x="2199099" y="1827917"/>
            <a:ext cx="2906565" cy="400110"/>
          </a:xfrm>
          <a:prstGeom prst="rect">
            <a:avLst/>
          </a:prstGeom>
          <a:noFill/>
        </p:spPr>
        <p:txBody>
          <a:bodyPr wrap="none" rtlCol="0">
            <a:spAutoFit/>
          </a:bodyPr>
          <a:lstStyle/>
          <a:p>
            <a:r>
              <a:rPr lang="en-US" sz="2000" dirty="0">
                <a:solidFill>
                  <a:srgbClr val="00B0F0"/>
                </a:solidFill>
                <a:latin typeface="Arial" panose="020B0604020202020204" pitchFamily="34" charset="0"/>
                <a:cs typeface="Arial" panose="020B0604020202020204" pitchFamily="34" charset="0"/>
              </a:rPr>
              <a:t>Polynomial commitment</a:t>
            </a:r>
          </a:p>
        </p:txBody>
      </p:sp>
    </p:spTree>
    <p:extLst>
      <p:ext uri="{BB962C8B-B14F-4D97-AF65-F5344CB8AC3E}">
        <p14:creationId xmlns:p14="http://schemas.microsoft.com/office/powerpoint/2010/main" val="298885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4D7344A-756A-2F3E-D303-BC428E984B69}"/>
              </a:ext>
            </a:extLst>
          </p:cNvPr>
          <p:cNvSpPr/>
          <p:nvPr/>
        </p:nvSpPr>
        <p:spPr>
          <a:xfrm>
            <a:off x="3005351" y="3491638"/>
            <a:ext cx="3354839"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tx1"/>
                </a:solidFill>
                <a:latin typeface="Arial" panose="020B0604020202020204" pitchFamily="34" charset="0"/>
                <a:cs typeface="Arial" panose="020B0604020202020204" pitchFamily="34" charset="0"/>
              </a:rPr>
              <a:t>No Trusted Setup</a:t>
            </a:r>
          </a:p>
          <a:p>
            <a:pPr algn="ctr">
              <a:lnSpc>
                <a:spcPct val="150000"/>
              </a:lnSpc>
            </a:pPr>
            <a:r>
              <a:rPr lang="en-US" sz="2200" dirty="0">
                <a:solidFill>
                  <a:schemeClr val="tx1"/>
                </a:solidFill>
                <a:latin typeface="Arial" panose="020B0604020202020204" pitchFamily="34" charset="0"/>
                <a:cs typeface="Arial" panose="020B0604020202020204" pitchFamily="34" charset="0"/>
              </a:rPr>
              <a:t>[</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XZS 20]</a:t>
            </a:r>
          </a:p>
          <a:p>
            <a:pPr algn="ctr"/>
            <a:r>
              <a:rPr lang="en-US" sz="2200" dirty="0">
                <a:solidFill>
                  <a:schemeClr val="tx1"/>
                </a:solidFill>
                <a:latin typeface="Arial" panose="020B0604020202020204" pitchFamily="34" charset="0"/>
                <a:cs typeface="Arial" panose="020B0604020202020204" pitchFamily="34" charset="0"/>
              </a:rPr>
              <a:t>S&amp;P</a:t>
            </a:r>
          </a:p>
        </p:txBody>
      </p:sp>
      <p:sp>
        <p:nvSpPr>
          <p:cNvPr id="5" name="Oval 4">
            <a:extLst>
              <a:ext uri="{FF2B5EF4-FFF2-40B4-BE49-F238E27FC236}">
                <a16:creationId xmlns:a16="http://schemas.microsoft.com/office/drawing/2014/main" id="{34125C85-B6D5-11C8-4DEF-9C0C50DCD541}"/>
              </a:ext>
            </a:extLst>
          </p:cNvPr>
          <p:cNvSpPr/>
          <p:nvPr/>
        </p:nvSpPr>
        <p:spPr>
          <a:xfrm>
            <a:off x="510374" y="4986733"/>
            <a:ext cx="3196688"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Arbitrary Circuits</a:t>
            </a:r>
          </a:p>
          <a:p>
            <a:pPr algn="ctr"/>
            <a:r>
              <a:rPr lang="en-US" sz="2200" dirty="0">
                <a:solidFill>
                  <a:schemeClr val="tx1"/>
                </a:solidFill>
                <a:latin typeface="Arial" panose="020B0604020202020204" pitchFamily="34" charset="0"/>
                <a:cs typeface="Arial" panose="020B0604020202020204" pitchFamily="34" charset="0"/>
              </a:rPr>
              <a:t>[</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WL+ 20]</a:t>
            </a:r>
          </a:p>
          <a:p>
            <a:pPr algn="ctr"/>
            <a:r>
              <a:rPr lang="en-US" sz="2200" dirty="0">
                <a:solidFill>
                  <a:schemeClr val="tx1"/>
                </a:solidFill>
                <a:latin typeface="Arial" panose="020B0604020202020204" pitchFamily="34" charset="0"/>
                <a:cs typeface="Arial" panose="020B0604020202020204" pitchFamily="34" charset="0"/>
              </a:rPr>
              <a:t>CCS</a:t>
            </a:r>
          </a:p>
        </p:txBody>
      </p:sp>
      <p:sp>
        <p:nvSpPr>
          <p:cNvPr id="12" name="Title 11">
            <a:extLst>
              <a:ext uri="{FF2B5EF4-FFF2-40B4-BE49-F238E27FC236}">
                <a16:creationId xmlns:a16="http://schemas.microsoft.com/office/drawing/2014/main" id="{2159DA0F-8347-B32D-B1F2-63897AB442F4}"/>
              </a:ext>
            </a:extLst>
          </p:cNvPr>
          <p:cNvSpPr>
            <a:spLocks noGrp="1"/>
          </p:cNvSpPr>
          <p:nvPr>
            <p:ph type="title"/>
          </p:nvPr>
        </p:nvSpPr>
        <p:spPr/>
        <p:txBody>
          <a:bodyPr/>
          <a:lstStyle/>
          <a:p>
            <a:endParaRPr lang="en-US"/>
          </a:p>
        </p:txBody>
      </p:sp>
      <p:sp>
        <p:nvSpPr>
          <p:cNvPr id="4" name="Content Placeholder 2">
            <a:extLst>
              <a:ext uri="{FF2B5EF4-FFF2-40B4-BE49-F238E27FC236}">
                <a16:creationId xmlns:a16="http://schemas.microsoft.com/office/drawing/2014/main" id="{720D0FDD-9DA2-D376-156A-CBE6ABC73B18}"/>
              </a:ext>
            </a:extLst>
          </p:cNvPr>
          <p:cNvSpPr>
            <a:spLocks noGrp="1"/>
          </p:cNvSpPr>
          <p:nvPr>
            <p:ph idx="1"/>
          </p:nvPr>
        </p:nvSpPr>
        <p:spPr>
          <a:xfrm>
            <a:off x="3410989" y="2239521"/>
            <a:ext cx="8534400" cy="995777"/>
          </a:xfrm>
          <a:noFill/>
        </p:spPr>
        <p:txBody>
          <a:bodyPr>
            <a:noAutofit/>
          </a:bodyPr>
          <a:lstStyle/>
          <a:p>
            <a:pPr marL="0" indent="0" algn="ctr">
              <a:buNone/>
            </a:pPr>
            <a:r>
              <a:rPr lang="en-US" sz="3200" dirty="0">
                <a:latin typeface="Arial" panose="020B0604020202020204" pitchFamily="34" charset="0"/>
                <a:cs typeface="Arial" panose="020B0604020202020204" pitchFamily="34" charset="0"/>
              </a:rPr>
              <a:t>Libra: the </a:t>
            </a:r>
            <a:r>
              <a:rPr lang="en-US" sz="3200" dirty="0">
                <a:solidFill>
                  <a:srgbClr val="FF0000"/>
                </a:solidFill>
                <a:latin typeface="Arial" panose="020B0604020202020204" pitchFamily="34" charset="0"/>
                <a:cs typeface="Arial" panose="020B0604020202020204" pitchFamily="34" charset="0"/>
              </a:rPr>
              <a:t>first</a:t>
            </a:r>
            <a:r>
              <a:rPr lang="en-US" sz="3200" dirty="0">
                <a:latin typeface="Arial" panose="020B0604020202020204" pitchFamily="34" charset="0"/>
                <a:cs typeface="Arial" panose="020B0604020202020204" pitchFamily="34" charset="0"/>
              </a:rPr>
              <a:t> ZKP with </a:t>
            </a:r>
          </a:p>
          <a:p>
            <a:pPr marL="0" indent="0" algn="ctr">
              <a:buNone/>
            </a:pPr>
            <a:r>
              <a:rPr lang="en-US" sz="3200" dirty="0">
                <a:solidFill>
                  <a:srgbClr val="FF0000"/>
                </a:solidFill>
                <a:latin typeface="Arial" panose="020B0604020202020204" pitchFamily="34" charset="0"/>
                <a:cs typeface="Arial" panose="020B0604020202020204" pitchFamily="34" charset="0"/>
              </a:rPr>
              <a:t>linear</a:t>
            </a:r>
            <a:r>
              <a:rPr lang="en-US" sz="3200" dirty="0">
                <a:latin typeface="Arial" panose="020B0604020202020204" pitchFamily="34" charset="0"/>
                <a:cs typeface="Arial" panose="020B0604020202020204" pitchFamily="34" charset="0"/>
              </a:rPr>
              <a:t> prover, </a:t>
            </a:r>
            <a:r>
              <a:rPr lang="en-US" sz="3200" dirty="0">
                <a:solidFill>
                  <a:srgbClr val="FF0000"/>
                </a:solidFill>
                <a:latin typeface="Arial" panose="020B0604020202020204" pitchFamily="34" charset="0"/>
                <a:cs typeface="Arial" panose="020B0604020202020204" pitchFamily="34" charset="0"/>
              </a:rPr>
              <a:t>succinct</a:t>
            </a:r>
            <a:r>
              <a:rPr lang="en-US" sz="3200" dirty="0">
                <a:latin typeface="Arial" panose="020B0604020202020204" pitchFamily="34" charset="0"/>
                <a:cs typeface="Arial" panose="020B0604020202020204" pitchFamily="34" charset="0"/>
              </a:rPr>
              <a:t> proof and </a:t>
            </a:r>
            <a:r>
              <a:rPr lang="en-US" sz="3200" dirty="0">
                <a:solidFill>
                  <a:srgbClr val="FF0000"/>
                </a:solidFill>
                <a:latin typeface="Arial" panose="020B0604020202020204" pitchFamily="34" charset="0"/>
                <a:cs typeface="Arial" panose="020B0604020202020204" pitchFamily="34" charset="0"/>
              </a:rPr>
              <a:t>fast</a:t>
            </a:r>
            <a:r>
              <a:rPr lang="zh-CN" altLang="en-US"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verifier</a:t>
            </a:r>
          </a:p>
        </p:txBody>
      </p:sp>
      <p:grpSp>
        <p:nvGrpSpPr>
          <p:cNvPr id="8" name="Group 7">
            <a:extLst>
              <a:ext uri="{FF2B5EF4-FFF2-40B4-BE49-F238E27FC236}">
                <a16:creationId xmlns:a16="http://schemas.microsoft.com/office/drawing/2014/main" id="{C317B787-A299-B667-D273-11492EC05109}"/>
              </a:ext>
            </a:extLst>
          </p:cNvPr>
          <p:cNvGrpSpPr/>
          <p:nvPr/>
        </p:nvGrpSpPr>
        <p:grpSpPr>
          <a:xfrm>
            <a:off x="426720" y="4011072"/>
            <a:ext cx="11338560" cy="896761"/>
            <a:chOff x="426720" y="4011072"/>
            <a:chExt cx="11338560" cy="896761"/>
          </a:xfrm>
        </p:grpSpPr>
        <p:sp>
          <p:nvSpPr>
            <p:cNvPr id="11" name="TextBox 10">
              <a:extLst>
                <a:ext uri="{FF2B5EF4-FFF2-40B4-BE49-F238E27FC236}">
                  <a16:creationId xmlns:a16="http://schemas.microsoft.com/office/drawing/2014/main" id="{B836145D-248F-6375-DDC0-F797EF33E83D}"/>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
          <p:nvSpPr>
            <p:cNvPr id="13" name="TextBox 12">
              <a:extLst>
                <a:ext uri="{FF2B5EF4-FFF2-40B4-BE49-F238E27FC236}">
                  <a16:creationId xmlns:a16="http://schemas.microsoft.com/office/drawing/2014/main" id="{83AA2E9F-993A-DB10-E10D-393F475B1869}"/>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
          <p:nvSpPr>
            <p:cNvPr id="14" name="Left-Right Arrow 13">
              <a:extLst>
                <a:ext uri="{FF2B5EF4-FFF2-40B4-BE49-F238E27FC236}">
                  <a16:creationId xmlns:a16="http://schemas.microsoft.com/office/drawing/2014/main" id="{7DAA1344-A447-022B-4F06-615D39426924}"/>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endParaRPr>
            </a:p>
          </p:txBody>
        </p:sp>
      </p:grpSp>
      <p:sp>
        <p:nvSpPr>
          <p:cNvPr id="15" name="Slide Number Placeholder 14">
            <a:extLst>
              <a:ext uri="{FF2B5EF4-FFF2-40B4-BE49-F238E27FC236}">
                <a16:creationId xmlns:a16="http://schemas.microsoft.com/office/drawing/2014/main" id="{51D2E785-BC84-B5FA-930F-44536C2DDA34}"/>
              </a:ext>
            </a:extLst>
          </p:cNvPr>
          <p:cNvSpPr>
            <a:spLocks noGrp="1"/>
          </p:cNvSpPr>
          <p:nvPr>
            <p:ph type="sldNum" sz="quarter" idx="12"/>
          </p:nvPr>
        </p:nvSpPr>
        <p:spPr/>
        <p:txBody>
          <a:bodyPr/>
          <a:lstStyle/>
          <a:p>
            <a:fld id="{925B9A89-1D3B-7042-A946-06694786D8F6}" type="slidenum">
              <a:rPr lang="en-US" smtClean="0"/>
              <a:t>32</a:t>
            </a:fld>
            <a:endParaRPr lang="en-US"/>
          </a:p>
        </p:txBody>
      </p:sp>
      <p:sp>
        <p:nvSpPr>
          <p:cNvPr id="18" name="Oval 17">
            <a:extLst>
              <a:ext uri="{FF2B5EF4-FFF2-40B4-BE49-F238E27FC236}">
                <a16:creationId xmlns:a16="http://schemas.microsoft.com/office/drawing/2014/main" id="{7B5D1493-8859-5AC0-E73A-3775C695C5C6}"/>
              </a:ext>
            </a:extLst>
          </p:cNvPr>
          <p:cNvSpPr/>
          <p:nvPr/>
        </p:nvSpPr>
        <p:spPr>
          <a:xfrm>
            <a:off x="426719" y="1934451"/>
            <a:ext cx="3169857"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Layered Circuits</a:t>
            </a:r>
          </a:p>
          <a:p>
            <a:pPr algn="ctr"/>
            <a:r>
              <a:rPr lang="en-US" sz="2200" dirty="0">
                <a:solidFill>
                  <a:schemeClr val="tx1"/>
                </a:solidFill>
                <a:latin typeface="Arial" panose="020B0604020202020204" pitchFamily="34" charset="0"/>
                <a:cs typeface="Arial" panose="020B0604020202020204" pitchFamily="34" charset="0"/>
              </a:rPr>
              <a:t>[X</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ZPS 19]</a:t>
            </a:r>
          </a:p>
          <a:p>
            <a:pPr algn="ctr"/>
            <a:r>
              <a:rPr lang="en-US" sz="2200" dirty="0">
                <a:solidFill>
                  <a:schemeClr val="tx1"/>
                </a:solidFill>
                <a:latin typeface="Arial" panose="020B0604020202020204" pitchFamily="34" charset="0"/>
                <a:cs typeface="Arial" panose="020B0604020202020204" pitchFamily="34" charset="0"/>
              </a:rPr>
              <a:t>CRYPTO</a:t>
            </a:r>
          </a:p>
        </p:txBody>
      </p:sp>
      <p:sp>
        <p:nvSpPr>
          <p:cNvPr id="2" name="Oval 1">
            <a:extLst>
              <a:ext uri="{FF2B5EF4-FFF2-40B4-BE49-F238E27FC236}">
                <a16:creationId xmlns:a16="http://schemas.microsoft.com/office/drawing/2014/main" id="{337A62C4-9AC8-1BE3-C50C-9C51A88697B1}"/>
              </a:ext>
            </a:extLst>
          </p:cNvPr>
          <p:cNvSpPr/>
          <p:nvPr/>
        </p:nvSpPr>
        <p:spPr>
          <a:xfrm>
            <a:off x="2505606" y="2928371"/>
            <a:ext cx="985136" cy="93005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pitchFamily="2" charset="0"/>
                <a:cs typeface="Arial" panose="020B0604020202020204" pitchFamily="34" charset="0"/>
              </a:rPr>
              <a:t>1</a:t>
            </a:r>
          </a:p>
        </p:txBody>
      </p:sp>
      <p:sp>
        <p:nvSpPr>
          <p:cNvPr id="6" name="Oval 5">
            <a:extLst>
              <a:ext uri="{FF2B5EF4-FFF2-40B4-BE49-F238E27FC236}">
                <a16:creationId xmlns:a16="http://schemas.microsoft.com/office/drawing/2014/main" id="{A411289A-F0A7-A09A-8BBF-7B8FFB62C26F}"/>
              </a:ext>
            </a:extLst>
          </p:cNvPr>
          <p:cNvSpPr/>
          <p:nvPr/>
        </p:nvSpPr>
        <p:spPr>
          <a:xfrm>
            <a:off x="4682770" y="5038681"/>
            <a:ext cx="3354839"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tx1"/>
                </a:solidFill>
                <a:latin typeface="Arial" panose="020B0604020202020204" pitchFamily="34" charset="0"/>
                <a:cs typeface="Arial" panose="020B0604020202020204" pitchFamily="34" charset="0"/>
              </a:rPr>
              <a:t>Assumption</a:t>
            </a:r>
          </a:p>
          <a:p>
            <a:pPr algn="ctr">
              <a:lnSpc>
                <a:spcPct val="150000"/>
              </a:lnSpc>
            </a:pPr>
            <a:r>
              <a:rPr lang="en-US" sz="2200" dirty="0">
                <a:solidFill>
                  <a:schemeClr val="tx1"/>
                </a:solidFill>
                <a:latin typeface="Arial" panose="020B0604020202020204" pitchFamily="34" charset="0"/>
                <a:cs typeface="Arial" panose="020B0604020202020204" pitchFamily="34" charset="0"/>
              </a:rPr>
              <a:t>[CGJJ</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 23]</a:t>
            </a:r>
          </a:p>
          <a:p>
            <a:pPr algn="ctr">
              <a:lnSpc>
                <a:spcPct val="150000"/>
              </a:lnSpc>
            </a:pPr>
            <a:r>
              <a:rPr lang="en-US" sz="2200" dirty="0">
                <a:solidFill>
                  <a:schemeClr val="tx1"/>
                </a:solidFill>
                <a:latin typeface="Arial" panose="020B0604020202020204" pitchFamily="34" charset="0"/>
                <a:cs typeface="Arial" panose="020B0604020202020204" pitchFamily="34" charset="0"/>
              </a:rPr>
              <a:t>CRYPTO</a:t>
            </a:r>
          </a:p>
        </p:txBody>
      </p:sp>
    </p:spTree>
    <p:extLst>
      <p:ext uri="{BB962C8B-B14F-4D97-AF65-F5344CB8AC3E}">
        <p14:creationId xmlns:p14="http://schemas.microsoft.com/office/powerpoint/2010/main" val="320379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E7DE2B43-BD75-315D-3847-A39769735C2C}"/>
              </a:ext>
            </a:extLst>
          </p:cNvPr>
          <p:cNvSpPr/>
          <p:nvPr/>
        </p:nvSpPr>
        <p:spPr>
          <a:xfrm>
            <a:off x="5891278" y="3427401"/>
            <a:ext cx="2742991" cy="168217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tx1"/>
                </a:solidFill>
                <a:latin typeface="Arial" panose="020B0604020202020204" pitchFamily="34" charset="0"/>
                <a:cs typeface="Arial" panose="020B0604020202020204" pitchFamily="34" charset="0"/>
              </a:rPr>
              <a:t>ZK Bridge</a:t>
            </a:r>
          </a:p>
          <a:p>
            <a:pPr algn="ctr">
              <a:lnSpc>
                <a:spcPct val="150000"/>
              </a:lnSpc>
            </a:pPr>
            <a:r>
              <a:rPr lang="en-US" sz="2200" dirty="0">
                <a:solidFill>
                  <a:schemeClr val="tx1"/>
                </a:solidFill>
                <a:latin typeface="Arial" panose="020B0604020202020204" pitchFamily="34" charset="0"/>
                <a:cs typeface="Arial" panose="020B0604020202020204" pitchFamily="34" charset="0"/>
              </a:rPr>
              <a:t>[X</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C+ 22]</a:t>
            </a:r>
          </a:p>
          <a:p>
            <a:pPr algn="ctr"/>
            <a:r>
              <a:rPr lang="en-US" sz="2200" dirty="0">
                <a:solidFill>
                  <a:schemeClr val="tx1"/>
                </a:solidFill>
                <a:latin typeface="Arial" panose="020B0604020202020204" pitchFamily="34" charset="0"/>
                <a:cs typeface="Arial" panose="020B0604020202020204" pitchFamily="34" charset="0"/>
              </a:rPr>
              <a:t>CCS</a:t>
            </a:r>
          </a:p>
        </p:txBody>
      </p:sp>
      <p:sp>
        <p:nvSpPr>
          <p:cNvPr id="11" name="Google Shape;44;p6">
            <a:extLst>
              <a:ext uri="{FF2B5EF4-FFF2-40B4-BE49-F238E27FC236}">
                <a16:creationId xmlns:a16="http://schemas.microsoft.com/office/drawing/2014/main" id="{46F12D98-56EC-A35D-54E8-EA77874E44AB}"/>
              </a:ext>
            </a:extLst>
          </p:cNvPr>
          <p:cNvSpPr txBox="1"/>
          <p:nvPr/>
        </p:nvSpPr>
        <p:spPr>
          <a:xfrm>
            <a:off x="2708150" y="2008846"/>
            <a:ext cx="6518977" cy="1370715"/>
          </a:xfrm>
          <a:prstGeom prst="rect">
            <a:avLst/>
          </a:prstGeom>
          <a:noFill/>
          <a:ln>
            <a:noFill/>
          </a:ln>
        </p:spPr>
        <p:txBody>
          <a:bodyPr spcFirstLastPara="1" wrap="square" lIns="121900" tIns="121900" rIns="121900" bIns="121900" anchor="t" anchorCtr="0">
            <a:noAutofit/>
          </a:bodyPr>
          <a:lstStyle/>
          <a:p>
            <a:pPr algn="ctr"/>
            <a:r>
              <a:rPr lang="en-US" sz="3000" b="1" i="0" dirty="0" err="1">
                <a:solidFill>
                  <a:srgbClr val="212529"/>
                </a:solidFill>
                <a:effectLst/>
                <a:latin typeface="Arial" panose="020B0604020202020204" pitchFamily="34" charset="0"/>
                <a:cs typeface="Arial" panose="020B0604020202020204" pitchFamily="34" charset="0"/>
              </a:rPr>
              <a:t>zkBridge</a:t>
            </a:r>
            <a:r>
              <a:rPr lang="en-US" sz="3000" b="1" i="0" dirty="0">
                <a:solidFill>
                  <a:srgbClr val="212529"/>
                </a:solidFill>
                <a:effectLst/>
                <a:latin typeface="Arial" panose="020B0604020202020204" pitchFamily="34" charset="0"/>
                <a:cs typeface="Arial" panose="020B0604020202020204" pitchFamily="34" charset="0"/>
              </a:rPr>
              <a:t>: Trustless Cross-chain    Bridges Made Practical</a:t>
            </a:r>
          </a:p>
        </p:txBody>
      </p:sp>
      <p:grpSp>
        <p:nvGrpSpPr>
          <p:cNvPr id="10" name="Group 9">
            <a:extLst>
              <a:ext uri="{FF2B5EF4-FFF2-40B4-BE49-F238E27FC236}">
                <a16:creationId xmlns:a16="http://schemas.microsoft.com/office/drawing/2014/main" id="{F991EAF3-EDD2-C6BA-F63E-44A70F12B203}"/>
              </a:ext>
            </a:extLst>
          </p:cNvPr>
          <p:cNvGrpSpPr/>
          <p:nvPr/>
        </p:nvGrpSpPr>
        <p:grpSpPr>
          <a:xfrm>
            <a:off x="426720" y="4011072"/>
            <a:ext cx="11338560" cy="896761"/>
            <a:chOff x="426720" y="4011072"/>
            <a:chExt cx="11338560" cy="896761"/>
          </a:xfrm>
        </p:grpSpPr>
        <p:sp>
          <p:nvSpPr>
            <p:cNvPr id="12" name="TextBox 11">
              <a:extLst>
                <a:ext uri="{FF2B5EF4-FFF2-40B4-BE49-F238E27FC236}">
                  <a16:creationId xmlns:a16="http://schemas.microsoft.com/office/drawing/2014/main" id="{FB143C68-2BC6-44B6-EE23-C8848401B4D4}"/>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
          <p:nvSpPr>
            <p:cNvPr id="13" name="TextBox 12">
              <a:extLst>
                <a:ext uri="{FF2B5EF4-FFF2-40B4-BE49-F238E27FC236}">
                  <a16:creationId xmlns:a16="http://schemas.microsoft.com/office/drawing/2014/main" id="{B1DC255F-B363-E6B4-FA30-9B777FC4A4F7}"/>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
          <p:nvSpPr>
            <p:cNvPr id="14" name="Left-Right Arrow 13">
              <a:extLst>
                <a:ext uri="{FF2B5EF4-FFF2-40B4-BE49-F238E27FC236}">
                  <a16:creationId xmlns:a16="http://schemas.microsoft.com/office/drawing/2014/main" id="{5072B5DB-91E3-FE32-CFD1-2940BDD44355}"/>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endParaRPr>
            </a:p>
          </p:txBody>
        </p:sp>
      </p:grpSp>
      <p:sp>
        <p:nvSpPr>
          <p:cNvPr id="16" name="Slide Number Placeholder 15">
            <a:extLst>
              <a:ext uri="{FF2B5EF4-FFF2-40B4-BE49-F238E27FC236}">
                <a16:creationId xmlns:a16="http://schemas.microsoft.com/office/drawing/2014/main" id="{F380FDE3-60F9-513A-8FC2-B432A9A785E8}"/>
              </a:ext>
            </a:extLst>
          </p:cNvPr>
          <p:cNvSpPr>
            <a:spLocks noGrp="1"/>
          </p:cNvSpPr>
          <p:nvPr>
            <p:ph type="sldNum" sz="quarter" idx="12"/>
          </p:nvPr>
        </p:nvSpPr>
        <p:spPr/>
        <p:txBody>
          <a:bodyPr/>
          <a:lstStyle/>
          <a:p>
            <a:fld id="{925B9A89-1D3B-7042-A946-06694786D8F6}" type="slidenum">
              <a:rPr lang="en-US" smtClean="0"/>
              <a:t>33</a:t>
            </a:fld>
            <a:endParaRPr lang="en-US"/>
          </a:p>
        </p:txBody>
      </p:sp>
      <p:sp>
        <p:nvSpPr>
          <p:cNvPr id="18" name="Oval 17">
            <a:extLst>
              <a:ext uri="{FF2B5EF4-FFF2-40B4-BE49-F238E27FC236}">
                <a16:creationId xmlns:a16="http://schemas.microsoft.com/office/drawing/2014/main" id="{92CBA190-C1F8-DD06-9C91-8342F28EA267}"/>
              </a:ext>
            </a:extLst>
          </p:cNvPr>
          <p:cNvSpPr/>
          <p:nvPr/>
        </p:nvSpPr>
        <p:spPr>
          <a:xfrm>
            <a:off x="5619445" y="4309936"/>
            <a:ext cx="985136" cy="930055"/>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pitchFamily="2" charset="0"/>
                <a:cs typeface="Arial" panose="020B0604020202020204" pitchFamily="34" charset="0"/>
              </a:rPr>
              <a:t>2</a:t>
            </a:r>
          </a:p>
        </p:txBody>
      </p:sp>
    </p:spTree>
    <p:extLst>
      <p:ext uri="{BB962C8B-B14F-4D97-AF65-F5344CB8AC3E}">
        <p14:creationId xmlns:p14="http://schemas.microsoft.com/office/powerpoint/2010/main" val="3724911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Vertical Scroll 30">
            <a:extLst>
              <a:ext uri="{FF2B5EF4-FFF2-40B4-BE49-F238E27FC236}">
                <a16:creationId xmlns:a16="http://schemas.microsoft.com/office/drawing/2014/main" id="{4E954E69-0270-CA12-3FEC-EDE3EF4ED84C}"/>
              </a:ext>
            </a:extLst>
          </p:cNvPr>
          <p:cNvSpPr/>
          <p:nvPr/>
        </p:nvSpPr>
        <p:spPr>
          <a:xfrm flipH="1">
            <a:off x="8634793" y="1095457"/>
            <a:ext cx="2455420" cy="2567574"/>
          </a:xfrm>
          <a:prstGeom prst="verticalScroll">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0" name="Vertical Scroll 29">
            <a:extLst>
              <a:ext uri="{FF2B5EF4-FFF2-40B4-BE49-F238E27FC236}">
                <a16:creationId xmlns:a16="http://schemas.microsoft.com/office/drawing/2014/main" id="{85FD0D21-6E39-DDBF-EFF2-C6DFBAA2A152}"/>
              </a:ext>
            </a:extLst>
          </p:cNvPr>
          <p:cNvSpPr/>
          <p:nvPr/>
        </p:nvSpPr>
        <p:spPr>
          <a:xfrm>
            <a:off x="1530385" y="1227257"/>
            <a:ext cx="2298480" cy="2398643"/>
          </a:xfrm>
          <a:prstGeom prst="vertic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3" name="Google Shape;251;g1292e98cea5_1_5">
            <a:extLst>
              <a:ext uri="{FF2B5EF4-FFF2-40B4-BE49-F238E27FC236}">
                <a16:creationId xmlns:a16="http://schemas.microsoft.com/office/drawing/2014/main" id="{BB26E01D-3E0A-3BBD-742E-F59E9B9544E7}"/>
              </a:ext>
            </a:extLst>
          </p:cNvPr>
          <p:cNvPicPr preferRelativeResize="0"/>
          <p:nvPr/>
        </p:nvPicPr>
        <p:blipFill>
          <a:blip r:embed="rId3">
            <a:alphaModFix/>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723081" y="3072135"/>
            <a:ext cx="5021888" cy="2108025"/>
          </a:xfrm>
          <a:prstGeom prst="rect">
            <a:avLst/>
          </a:prstGeom>
          <a:noFill/>
          <a:ln>
            <a:noFill/>
          </a:ln>
        </p:spPr>
      </p:pic>
      <p:sp>
        <p:nvSpPr>
          <p:cNvPr id="2" name="Title 1">
            <a:extLst>
              <a:ext uri="{FF2B5EF4-FFF2-40B4-BE49-F238E27FC236}">
                <a16:creationId xmlns:a16="http://schemas.microsoft.com/office/drawing/2014/main" id="{195421B6-3A0D-4620-243E-1131B5B47176}"/>
              </a:ext>
            </a:extLst>
          </p:cNvPr>
          <p:cNvSpPr>
            <a:spLocks noGrp="1"/>
          </p:cNvSpPr>
          <p:nvPr>
            <p:ph type="title"/>
          </p:nvPr>
        </p:nvSpPr>
        <p:spPr>
          <a:xfrm>
            <a:off x="838200" y="153090"/>
            <a:ext cx="10515600" cy="1325563"/>
          </a:xfrm>
        </p:spPr>
        <p:txBody>
          <a:bodyPr/>
          <a:lstStyle/>
          <a:p>
            <a:r>
              <a:rPr lang="en-US" dirty="0">
                <a:latin typeface="Arial" panose="020B0604020202020204" pitchFamily="34" charset="0"/>
                <a:cs typeface="Arial" panose="020B0604020202020204" pitchFamily="34" charset="0"/>
              </a:rPr>
              <a:t>Bridges in Blockchain</a:t>
            </a:r>
          </a:p>
        </p:txBody>
      </p:sp>
      <p:sp>
        <p:nvSpPr>
          <p:cNvPr id="28" name="TextBox 27">
            <a:extLst>
              <a:ext uri="{FF2B5EF4-FFF2-40B4-BE49-F238E27FC236}">
                <a16:creationId xmlns:a16="http://schemas.microsoft.com/office/drawing/2014/main" id="{D1581AEE-AF55-67FE-11BD-12251416F9BB}"/>
              </a:ext>
            </a:extLst>
          </p:cNvPr>
          <p:cNvSpPr txBox="1"/>
          <p:nvPr/>
        </p:nvSpPr>
        <p:spPr>
          <a:xfrm>
            <a:off x="1779070" y="1677840"/>
            <a:ext cx="1808357" cy="1569660"/>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Burn </a:t>
            </a:r>
            <a:r>
              <a:rPr lang="en-US" sz="3200" dirty="0">
                <a:solidFill>
                  <a:srgbClr val="FF0000"/>
                </a:solidFill>
                <a:latin typeface="Arial" panose="020B0604020202020204" pitchFamily="34" charset="0"/>
                <a:cs typeface="Arial" panose="020B0604020202020204" pitchFamily="34" charset="0"/>
              </a:rPr>
              <a:t>1</a:t>
            </a:r>
            <a:r>
              <a:rPr lang="en-US" sz="3200" dirty="0">
                <a:latin typeface="Arial" panose="020B0604020202020204" pitchFamily="34" charset="0"/>
                <a:cs typeface="Arial" panose="020B0604020202020204" pitchFamily="34" charset="0"/>
              </a:rPr>
              <a:t> Bitcoin for Alice</a:t>
            </a:r>
          </a:p>
        </p:txBody>
      </p:sp>
      <p:sp>
        <p:nvSpPr>
          <p:cNvPr id="29" name="TextBox 28">
            <a:extLst>
              <a:ext uri="{FF2B5EF4-FFF2-40B4-BE49-F238E27FC236}">
                <a16:creationId xmlns:a16="http://schemas.microsoft.com/office/drawing/2014/main" id="{921A3DB4-3A1C-EDB4-8245-F084D9BF70BB}"/>
              </a:ext>
            </a:extLst>
          </p:cNvPr>
          <p:cNvSpPr txBox="1"/>
          <p:nvPr/>
        </p:nvSpPr>
        <p:spPr>
          <a:xfrm>
            <a:off x="8867233" y="1580148"/>
            <a:ext cx="1936969" cy="1569660"/>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Create </a:t>
            </a:r>
            <a:r>
              <a:rPr lang="en-US" sz="3200" dirty="0">
                <a:solidFill>
                  <a:srgbClr val="FF0000"/>
                </a:solidFill>
                <a:latin typeface="Arial" panose="020B0604020202020204" pitchFamily="34" charset="0"/>
                <a:cs typeface="Arial" panose="020B0604020202020204" pitchFamily="34" charset="0"/>
              </a:rPr>
              <a:t>1</a:t>
            </a:r>
            <a:r>
              <a:rPr lang="en-US" sz="3200" dirty="0">
                <a:latin typeface="Arial" panose="020B0604020202020204" pitchFamily="34" charset="0"/>
                <a:cs typeface="Arial" panose="020B0604020202020204" pitchFamily="34" charset="0"/>
              </a:rPr>
              <a:t> Bitcoin </a:t>
            </a:r>
          </a:p>
          <a:p>
            <a:pPr algn="ctr"/>
            <a:r>
              <a:rPr lang="en-US" sz="3200" dirty="0">
                <a:latin typeface="Arial" panose="020B0604020202020204" pitchFamily="34" charset="0"/>
                <a:cs typeface="Arial" panose="020B0604020202020204" pitchFamily="34" charset="0"/>
              </a:rPr>
              <a:t>for Alice</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E0D8B06-5316-F49C-5225-BC0ED66B4546}"/>
                  </a:ext>
                </a:extLst>
              </p:cNvPr>
              <p:cNvSpPr txBox="1"/>
              <p:nvPr/>
            </p:nvSpPr>
            <p:spPr>
              <a:xfrm>
                <a:off x="4453515" y="1705888"/>
                <a:ext cx="3556627" cy="1508105"/>
              </a:xfrm>
              <a:prstGeom prst="rect">
                <a:avLst/>
              </a:prstGeom>
              <a:solidFill>
                <a:schemeClr val="accent2">
                  <a:lumMod val="20000"/>
                  <a:lumOff val="80000"/>
                </a:schemeClr>
              </a:solidFill>
            </p:spPr>
            <p:txBody>
              <a:bodyPr wrap="square" rtlCol="0">
                <a:spAutoFit/>
              </a:bodyPr>
              <a:lstStyle/>
              <a:p>
                <a:pPr marL="274320" indent="-274320">
                  <a:buFont typeface="Arial" panose="020B0604020202020204" pitchFamily="34" charset="0"/>
                  <a:buChar char="•"/>
                  <a:tabLst>
                    <a:tab pos="107950" algn="l"/>
                  </a:tabLst>
                </a:pPr>
                <a:r>
                  <a:rPr lang="en-US" sz="3000" dirty="0">
                    <a:latin typeface="Arial" panose="020B0604020202020204" pitchFamily="34" charset="0"/>
                    <a:cs typeface="Arial" panose="020B0604020202020204" pitchFamily="34" charset="0"/>
                  </a:rPr>
                  <a:t>message passing</a:t>
                </a:r>
              </a:p>
              <a:p>
                <a:pPr marL="274320" indent="-274320">
                  <a:buFont typeface="Arial" panose="020B0604020202020204" pitchFamily="34" charset="0"/>
                  <a:buChar char="•"/>
                  <a:tabLst>
                    <a:tab pos="107950" algn="l"/>
                  </a:tabLst>
                </a:pPr>
                <a:r>
                  <a:rPr lang="en-US" sz="3000" dirty="0">
                    <a:latin typeface="Arial" panose="020B0604020202020204" pitchFamily="34" charset="0"/>
                    <a:cs typeface="Arial" panose="020B0604020202020204" pitchFamily="34" charset="0"/>
                  </a:rPr>
                  <a:t>state changing</a:t>
                </a:r>
              </a:p>
              <a:p>
                <a:pPr algn="ctr"/>
                <a14:m>
                  <m:oMathPara xmlns:m="http://schemas.openxmlformats.org/officeDocument/2006/math">
                    <m:oMathParaPr>
                      <m:jc m:val="centerGroup"/>
                    </m:oMathParaPr>
                    <m:oMath xmlns:m="http://schemas.openxmlformats.org/officeDocument/2006/math">
                      <m:r>
                        <a:rPr lang="en-US" sz="3200" b="0" i="1" dirty="0" smtClean="0">
                          <a:latin typeface="Cambria Math" panose="02040503050406030204" pitchFamily="18" charset="0"/>
                          <a:cs typeface="Arial" panose="020B0604020202020204" pitchFamily="34" charset="0"/>
                        </a:rPr>
                        <m:t>⋯</m:t>
                      </m:r>
                    </m:oMath>
                  </m:oMathPara>
                </a14:m>
                <a:endParaRPr lang="en-US" sz="3200" b="0" dirty="0">
                  <a:latin typeface="Arial" panose="020B0604020202020204" pitchFamily="34" charset="0"/>
                  <a:cs typeface="Arial" panose="020B0604020202020204" pitchFamily="34" charset="0"/>
                </a:endParaRPr>
              </a:p>
            </p:txBody>
          </p:sp>
        </mc:Choice>
        <mc:Fallback xmlns="">
          <p:sp>
            <p:nvSpPr>
              <p:cNvPr id="33" name="TextBox 32">
                <a:extLst>
                  <a:ext uri="{FF2B5EF4-FFF2-40B4-BE49-F238E27FC236}">
                    <a16:creationId xmlns:a16="http://schemas.microsoft.com/office/drawing/2014/main" id="{1E0D8B06-5316-F49C-5225-BC0ED66B4546}"/>
                  </a:ext>
                </a:extLst>
              </p:cNvPr>
              <p:cNvSpPr txBox="1">
                <a:spLocks noRot="1" noChangeAspect="1" noMove="1" noResize="1" noEditPoints="1" noAdjustHandles="1" noChangeArrowheads="1" noChangeShapeType="1" noTextEdit="1"/>
              </p:cNvSpPr>
              <p:nvPr/>
            </p:nvSpPr>
            <p:spPr>
              <a:xfrm>
                <a:off x="4453515" y="1705888"/>
                <a:ext cx="3556627" cy="1508105"/>
              </a:xfrm>
              <a:prstGeom prst="rect">
                <a:avLst/>
              </a:prstGeom>
              <a:blipFill>
                <a:blip r:embed="rId5"/>
                <a:stretch>
                  <a:fillRect l="-3559" t="-5042"/>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F4C8F64-1986-B553-C7ED-C8445C1B6EB7}"/>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34</a:t>
            </a:fld>
            <a:endParaRPr lang="en-US"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2C2BED53-7D64-6576-3490-D1C57162B240}"/>
              </a:ext>
            </a:extLst>
          </p:cNvPr>
          <p:cNvGrpSpPr/>
          <p:nvPr/>
        </p:nvGrpSpPr>
        <p:grpSpPr>
          <a:xfrm>
            <a:off x="71837" y="4045768"/>
            <a:ext cx="4020985" cy="926692"/>
            <a:chOff x="189257" y="1815921"/>
            <a:chExt cx="5643800" cy="1701315"/>
          </a:xfrm>
        </p:grpSpPr>
        <p:sp>
          <p:nvSpPr>
            <p:cNvPr id="22" name="Rectangle 21">
              <a:extLst>
                <a:ext uri="{FF2B5EF4-FFF2-40B4-BE49-F238E27FC236}">
                  <a16:creationId xmlns:a16="http://schemas.microsoft.com/office/drawing/2014/main" id="{3833CD35-1079-6088-0B25-02A29F900BFD}"/>
                </a:ext>
              </a:extLst>
            </p:cNvPr>
            <p:cNvSpPr/>
            <p:nvPr/>
          </p:nvSpPr>
          <p:spPr>
            <a:xfrm>
              <a:off x="173864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Header</a:t>
              </a:r>
            </a:p>
          </p:txBody>
        </p:sp>
        <p:sp>
          <p:nvSpPr>
            <p:cNvPr id="24" name="Rectangle 23">
              <a:extLst>
                <a:ext uri="{FF2B5EF4-FFF2-40B4-BE49-F238E27FC236}">
                  <a16:creationId xmlns:a16="http://schemas.microsoft.com/office/drawing/2014/main" id="{2F75352F-7E41-1B2A-2B21-00B7E623F1B8}"/>
                </a:ext>
              </a:extLst>
            </p:cNvPr>
            <p:cNvSpPr/>
            <p:nvPr/>
          </p:nvSpPr>
          <p:spPr>
            <a:xfrm>
              <a:off x="1738648" y="2530426"/>
              <a:ext cx="1506829" cy="9864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Transactions</a:t>
              </a:r>
            </a:p>
          </p:txBody>
        </p:sp>
        <p:sp>
          <p:nvSpPr>
            <p:cNvPr id="25" name="Rectangle 24">
              <a:extLst>
                <a:ext uri="{FF2B5EF4-FFF2-40B4-BE49-F238E27FC236}">
                  <a16:creationId xmlns:a16="http://schemas.microsoft.com/office/drawing/2014/main" id="{A9E1EA65-8999-E3C4-821F-2C570B6DB9AA}"/>
                </a:ext>
              </a:extLst>
            </p:cNvPr>
            <p:cNvSpPr/>
            <p:nvPr/>
          </p:nvSpPr>
          <p:spPr>
            <a:xfrm>
              <a:off x="432622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Header</a:t>
              </a:r>
            </a:p>
          </p:txBody>
        </p:sp>
        <p:sp>
          <p:nvSpPr>
            <p:cNvPr id="34" name="Rectangle 33">
              <a:extLst>
                <a:ext uri="{FF2B5EF4-FFF2-40B4-BE49-F238E27FC236}">
                  <a16:creationId xmlns:a16="http://schemas.microsoft.com/office/drawing/2014/main" id="{C6A662D6-DD62-B365-E7AB-AEAA92D2E267}"/>
                </a:ext>
              </a:extLst>
            </p:cNvPr>
            <p:cNvSpPr/>
            <p:nvPr/>
          </p:nvSpPr>
          <p:spPr>
            <a:xfrm>
              <a:off x="4326227" y="2547964"/>
              <a:ext cx="1506829" cy="96927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panose="020B0604020202020204" pitchFamily="34" charset="0"/>
                <a:cs typeface="Arial" panose="020B0604020202020204" pitchFamily="34" charset="0"/>
              </a:endParaRPr>
            </a:p>
            <a:p>
              <a:pPr algn="ctr"/>
              <a:r>
                <a:rPr lang="en-US" sz="1200" dirty="0">
                  <a:solidFill>
                    <a:schemeClr val="tx1"/>
                  </a:solidFill>
                  <a:latin typeface="Arial" panose="020B0604020202020204" pitchFamily="34" charset="0"/>
                  <a:cs typeface="Arial" panose="020B0604020202020204" pitchFamily="34" charset="0"/>
                </a:rPr>
                <a:t>Transactions</a:t>
              </a:r>
            </a:p>
            <a:p>
              <a:pPr algn="ctr"/>
              <a:endParaRPr lang="en-US" sz="1200" dirty="0">
                <a:solidFill>
                  <a:schemeClr val="tx1"/>
                </a:solidFill>
                <a:latin typeface="Arial" panose="020B0604020202020204" pitchFamily="3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65F4C981-3416-A53E-0502-53BBC40F5F86}"/>
                </a:ext>
              </a:extLst>
            </p:cNvPr>
            <p:cNvCxnSpPr>
              <a:cxnSpLocks/>
            </p:cNvCxnSpPr>
            <p:nvPr/>
          </p:nvCxnSpPr>
          <p:spPr>
            <a:xfrm flipH="1">
              <a:off x="3245476" y="2195848"/>
              <a:ext cx="10807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70ECADB-2686-5363-E034-A436FCDD17CA}"/>
                </a:ext>
              </a:extLst>
            </p:cNvPr>
            <p:cNvCxnSpPr>
              <a:cxnSpLocks/>
            </p:cNvCxnSpPr>
            <p:nvPr/>
          </p:nvCxnSpPr>
          <p:spPr>
            <a:xfrm flipH="1" flipV="1">
              <a:off x="838198" y="2169353"/>
              <a:ext cx="900450" cy="9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7B993A2-65F5-6770-9324-6F75DBC2D1B4}"/>
                </a:ext>
              </a:extLst>
            </p:cNvPr>
            <p:cNvSpPr txBox="1"/>
            <p:nvPr/>
          </p:nvSpPr>
          <p:spPr>
            <a:xfrm>
              <a:off x="189257" y="1854727"/>
              <a:ext cx="964841" cy="35633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a:t>
              </a:r>
            </a:p>
          </p:txBody>
        </p:sp>
      </p:grpSp>
      <p:sp>
        <p:nvSpPr>
          <p:cNvPr id="43" name="TextBox 42">
            <a:extLst>
              <a:ext uri="{FF2B5EF4-FFF2-40B4-BE49-F238E27FC236}">
                <a16:creationId xmlns:a16="http://schemas.microsoft.com/office/drawing/2014/main" id="{E3C52D96-10EB-3F80-C365-50B17D530BBD}"/>
              </a:ext>
            </a:extLst>
          </p:cNvPr>
          <p:cNvSpPr txBox="1"/>
          <p:nvPr/>
        </p:nvSpPr>
        <p:spPr>
          <a:xfrm>
            <a:off x="838200" y="5416023"/>
            <a:ext cx="340707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Sender Blockchain</a:t>
            </a:r>
          </a:p>
        </p:txBody>
      </p:sp>
      <p:grpSp>
        <p:nvGrpSpPr>
          <p:cNvPr id="44" name="Group 43">
            <a:extLst>
              <a:ext uri="{FF2B5EF4-FFF2-40B4-BE49-F238E27FC236}">
                <a16:creationId xmlns:a16="http://schemas.microsoft.com/office/drawing/2014/main" id="{4C21E197-5A75-7417-0D60-8379C4F2ADE9}"/>
              </a:ext>
            </a:extLst>
          </p:cNvPr>
          <p:cNvGrpSpPr/>
          <p:nvPr/>
        </p:nvGrpSpPr>
        <p:grpSpPr>
          <a:xfrm>
            <a:off x="8339125" y="4000846"/>
            <a:ext cx="3932206" cy="926692"/>
            <a:chOff x="1738648" y="1815921"/>
            <a:chExt cx="5519192" cy="1701315"/>
          </a:xfrm>
        </p:grpSpPr>
        <p:sp>
          <p:nvSpPr>
            <p:cNvPr id="45" name="Rectangle 44">
              <a:extLst>
                <a:ext uri="{FF2B5EF4-FFF2-40B4-BE49-F238E27FC236}">
                  <a16:creationId xmlns:a16="http://schemas.microsoft.com/office/drawing/2014/main" id="{B44C4A80-B5B4-5D16-774C-E64A10B7C9FD}"/>
                </a:ext>
              </a:extLst>
            </p:cNvPr>
            <p:cNvSpPr/>
            <p:nvPr/>
          </p:nvSpPr>
          <p:spPr>
            <a:xfrm>
              <a:off x="173864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Header</a:t>
              </a:r>
            </a:p>
          </p:txBody>
        </p:sp>
        <p:sp>
          <p:nvSpPr>
            <p:cNvPr id="46" name="Rectangle 45">
              <a:extLst>
                <a:ext uri="{FF2B5EF4-FFF2-40B4-BE49-F238E27FC236}">
                  <a16:creationId xmlns:a16="http://schemas.microsoft.com/office/drawing/2014/main" id="{5F1A003B-0815-3EF5-D7A6-F91499FE592C}"/>
                </a:ext>
              </a:extLst>
            </p:cNvPr>
            <p:cNvSpPr/>
            <p:nvPr/>
          </p:nvSpPr>
          <p:spPr>
            <a:xfrm>
              <a:off x="1738648" y="2530426"/>
              <a:ext cx="1506829" cy="9864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Transactions</a:t>
              </a:r>
            </a:p>
          </p:txBody>
        </p:sp>
        <p:sp>
          <p:nvSpPr>
            <p:cNvPr id="47" name="Rectangle 46">
              <a:extLst>
                <a:ext uri="{FF2B5EF4-FFF2-40B4-BE49-F238E27FC236}">
                  <a16:creationId xmlns:a16="http://schemas.microsoft.com/office/drawing/2014/main" id="{645D4A81-0717-4204-60C4-351E23CDD01F}"/>
                </a:ext>
              </a:extLst>
            </p:cNvPr>
            <p:cNvSpPr/>
            <p:nvPr/>
          </p:nvSpPr>
          <p:spPr>
            <a:xfrm>
              <a:off x="432622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Header</a:t>
              </a:r>
            </a:p>
          </p:txBody>
        </p:sp>
        <p:sp>
          <p:nvSpPr>
            <p:cNvPr id="48" name="Rectangle 47">
              <a:extLst>
                <a:ext uri="{FF2B5EF4-FFF2-40B4-BE49-F238E27FC236}">
                  <a16:creationId xmlns:a16="http://schemas.microsoft.com/office/drawing/2014/main" id="{231D02BE-A9B6-F9DE-C350-49248784EA92}"/>
                </a:ext>
              </a:extLst>
            </p:cNvPr>
            <p:cNvSpPr/>
            <p:nvPr/>
          </p:nvSpPr>
          <p:spPr>
            <a:xfrm>
              <a:off x="4326227" y="2547964"/>
              <a:ext cx="1506829" cy="96927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Transactions</a:t>
              </a:r>
            </a:p>
          </p:txBody>
        </p:sp>
        <p:cxnSp>
          <p:nvCxnSpPr>
            <p:cNvPr id="49" name="Straight Arrow Connector 48">
              <a:extLst>
                <a:ext uri="{FF2B5EF4-FFF2-40B4-BE49-F238E27FC236}">
                  <a16:creationId xmlns:a16="http://schemas.microsoft.com/office/drawing/2014/main" id="{D7FAD608-EEE9-BCE3-B606-7BD1797168EA}"/>
                </a:ext>
              </a:extLst>
            </p:cNvPr>
            <p:cNvCxnSpPr>
              <a:cxnSpLocks/>
            </p:cNvCxnSpPr>
            <p:nvPr/>
          </p:nvCxnSpPr>
          <p:spPr>
            <a:xfrm flipV="1">
              <a:off x="5833056" y="2195848"/>
              <a:ext cx="727391" cy="15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781B47B-B14E-9A58-C116-9B523D7AB28E}"/>
                </a:ext>
              </a:extLst>
            </p:cNvPr>
            <p:cNvCxnSpPr>
              <a:cxnSpLocks/>
              <a:stCxn id="45" idx="3"/>
              <a:endCxn id="47" idx="1"/>
            </p:cNvCxnSpPr>
            <p:nvPr/>
          </p:nvCxnSpPr>
          <p:spPr>
            <a:xfrm>
              <a:off x="3245477" y="2195848"/>
              <a:ext cx="10807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0B19E8B-B839-9776-8460-EE1E31D95026}"/>
                </a:ext>
              </a:extLst>
            </p:cNvPr>
            <p:cNvSpPr txBox="1"/>
            <p:nvPr/>
          </p:nvSpPr>
          <p:spPr>
            <a:xfrm>
              <a:off x="6292999" y="1898393"/>
              <a:ext cx="964841" cy="35633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a:t>
              </a:r>
            </a:p>
          </p:txBody>
        </p:sp>
      </p:grpSp>
      <p:sp>
        <p:nvSpPr>
          <p:cNvPr id="60" name="TextBox 59">
            <a:extLst>
              <a:ext uri="{FF2B5EF4-FFF2-40B4-BE49-F238E27FC236}">
                <a16:creationId xmlns:a16="http://schemas.microsoft.com/office/drawing/2014/main" id="{289FD7BA-347D-102C-D9EE-0171E85E410E}"/>
              </a:ext>
            </a:extLst>
          </p:cNvPr>
          <p:cNvSpPr txBox="1"/>
          <p:nvPr/>
        </p:nvSpPr>
        <p:spPr>
          <a:xfrm>
            <a:off x="8204740" y="5420711"/>
            <a:ext cx="3722885"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Receiver Blockchain</a:t>
            </a:r>
          </a:p>
        </p:txBody>
      </p:sp>
      <p:pic>
        <p:nvPicPr>
          <p:cNvPr id="32" name="Picture 31">
            <a:extLst>
              <a:ext uri="{FF2B5EF4-FFF2-40B4-BE49-F238E27FC236}">
                <a16:creationId xmlns:a16="http://schemas.microsoft.com/office/drawing/2014/main" id="{2D8EC6B7-7883-17B6-25FA-8F4E14E6F5FC}"/>
              </a:ext>
            </a:extLst>
          </p:cNvPr>
          <p:cNvPicPr>
            <a:picLocks noChangeAspect="1"/>
          </p:cNvPicPr>
          <p:nvPr/>
        </p:nvPicPr>
        <p:blipFill>
          <a:blip r:embed="rId6"/>
          <a:stretch>
            <a:fillRect/>
          </a:stretch>
        </p:blipFill>
        <p:spPr>
          <a:xfrm>
            <a:off x="3962755" y="4703608"/>
            <a:ext cx="565048" cy="565048"/>
          </a:xfrm>
          <a:prstGeom prst="rect">
            <a:avLst/>
          </a:prstGeom>
        </p:spPr>
      </p:pic>
    </p:spTree>
    <p:extLst>
      <p:ext uri="{BB962C8B-B14F-4D97-AF65-F5344CB8AC3E}">
        <p14:creationId xmlns:p14="http://schemas.microsoft.com/office/powerpoint/2010/main" val="130193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0"/>
                            </p:stCondLst>
                            <p:childTnLst>
                              <p:par>
                                <p:cTn id="16" presetID="0" presetClass="path" presetSubtype="0" accel="50000" decel="50000" fill="hold" nodeType="afterEffect">
                                  <p:stCondLst>
                                    <p:cond delay="1000"/>
                                  </p:stCondLst>
                                  <p:childTnLst>
                                    <p:animMotion origin="layout" path="M 0.03854 0.00093 L 0.3358 0.00324 " pathEditMode="relative" rAng="0" ptsTypes="AA">
                                      <p:cBhvr>
                                        <p:cTn id="17" dur="2000" fill="hold"/>
                                        <p:tgtEl>
                                          <p:spTgt spid="32"/>
                                        </p:tgtEl>
                                        <p:attrNameLst>
                                          <p:attrName>ppt_x</p:attrName>
                                          <p:attrName>ppt_y</p:attrName>
                                        </p:attrNameLst>
                                      </p:cBhvr>
                                      <p:rCtr x="14857" y="116"/>
                                    </p:animMotion>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28" grpId="0"/>
      <p:bldP spid="29" grpId="0"/>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0CB14C-D078-604E-0195-70CA120520B5}"/>
              </a:ext>
            </a:extLst>
          </p:cNvPr>
          <p:cNvPicPr>
            <a:picLocks noChangeAspect="1"/>
          </p:cNvPicPr>
          <p:nvPr/>
        </p:nvPicPr>
        <p:blipFill>
          <a:blip r:embed="rId3"/>
          <a:stretch>
            <a:fillRect/>
          </a:stretch>
        </p:blipFill>
        <p:spPr>
          <a:xfrm>
            <a:off x="1" y="0"/>
            <a:ext cx="12192000" cy="6858000"/>
          </a:xfrm>
          <a:prstGeom prst="rect">
            <a:avLst/>
          </a:prstGeom>
        </p:spPr>
      </p:pic>
      <p:sp>
        <p:nvSpPr>
          <p:cNvPr id="2" name="Slide Number Placeholder 1">
            <a:extLst>
              <a:ext uri="{FF2B5EF4-FFF2-40B4-BE49-F238E27FC236}">
                <a16:creationId xmlns:a16="http://schemas.microsoft.com/office/drawing/2014/main" id="{5532C6B9-2E67-7250-61B9-B1AF2FFD9048}"/>
              </a:ext>
            </a:extLst>
          </p:cNvPr>
          <p:cNvSpPr>
            <a:spLocks noGrp="1"/>
          </p:cNvSpPr>
          <p:nvPr>
            <p:ph type="sldNum" sz="quarter" idx="12"/>
          </p:nvPr>
        </p:nvSpPr>
        <p:spPr/>
        <p:txBody>
          <a:bodyPr/>
          <a:lstStyle/>
          <a:p>
            <a:fld id="{925B9A89-1D3B-7042-A946-06694786D8F6}" type="slidenum">
              <a:rPr lang="en-US" smtClean="0"/>
              <a:t>35</a:t>
            </a:fld>
            <a:endParaRPr lang="en-US"/>
          </a:p>
        </p:txBody>
      </p:sp>
    </p:spTree>
    <p:extLst>
      <p:ext uri="{BB962C8B-B14F-4D97-AF65-F5344CB8AC3E}">
        <p14:creationId xmlns:p14="http://schemas.microsoft.com/office/powerpoint/2010/main" val="509239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4C0AF07-6BF7-F81D-265B-4EAD186EAD8E}"/>
              </a:ext>
            </a:extLst>
          </p:cNvPr>
          <p:cNvSpPr>
            <a:spLocks noGrp="1"/>
          </p:cNvSpPr>
          <p:nvPr>
            <p:ph type="title"/>
          </p:nvPr>
        </p:nvSpPr>
        <p:spPr/>
        <p:txBody>
          <a:bodyPr/>
          <a:lstStyle/>
          <a:p>
            <a:endParaRPr lang="en-US"/>
          </a:p>
        </p:txBody>
      </p:sp>
      <p:pic>
        <p:nvPicPr>
          <p:cNvPr id="13" name="Picture 12" descr="Graphical user interface, text, application, email&#10;&#10;Description automatically generated">
            <a:extLst>
              <a:ext uri="{FF2B5EF4-FFF2-40B4-BE49-F238E27FC236}">
                <a16:creationId xmlns:a16="http://schemas.microsoft.com/office/drawing/2014/main" id="{FD2E60A4-43FE-6F4E-D04F-D986B76242B5}"/>
              </a:ext>
            </a:extLst>
          </p:cNvPr>
          <p:cNvPicPr>
            <a:picLocks noChangeAspect="1"/>
          </p:cNvPicPr>
          <p:nvPr/>
        </p:nvPicPr>
        <p:blipFill>
          <a:blip r:embed="rId3"/>
          <a:stretch>
            <a:fillRect/>
          </a:stretch>
        </p:blipFill>
        <p:spPr>
          <a:xfrm>
            <a:off x="2459419" y="3665144"/>
            <a:ext cx="8523101" cy="2680975"/>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BB69F873-F775-D1CE-6DFE-931FD86D3F7F}"/>
              </a:ext>
            </a:extLst>
          </p:cNvPr>
          <p:cNvPicPr>
            <a:picLocks noChangeAspect="1"/>
          </p:cNvPicPr>
          <p:nvPr/>
        </p:nvPicPr>
        <p:blipFill>
          <a:blip r:embed="rId4"/>
          <a:stretch>
            <a:fillRect/>
          </a:stretch>
        </p:blipFill>
        <p:spPr>
          <a:xfrm>
            <a:off x="3825538" y="365125"/>
            <a:ext cx="7772400" cy="3486504"/>
          </a:xfrm>
          <a:prstGeom prst="rect">
            <a:avLst/>
          </a:prstGeom>
        </p:spPr>
      </p:pic>
      <p:pic>
        <p:nvPicPr>
          <p:cNvPr id="5" name="Content Placeholder 4" descr="Graphical user interface, text, application&#10;&#10;Description automatically generated">
            <a:extLst>
              <a:ext uri="{FF2B5EF4-FFF2-40B4-BE49-F238E27FC236}">
                <a16:creationId xmlns:a16="http://schemas.microsoft.com/office/drawing/2014/main" id="{56463116-FC92-76D4-8030-E9688E6F3C42}"/>
              </a:ext>
            </a:extLst>
          </p:cNvPr>
          <p:cNvPicPr>
            <a:picLocks noGrp="1" noChangeAspect="1"/>
          </p:cNvPicPr>
          <p:nvPr>
            <p:ph idx="1"/>
          </p:nvPr>
        </p:nvPicPr>
        <p:blipFill>
          <a:blip r:embed="rId5"/>
          <a:stretch>
            <a:fillRect/>
          </a:stretch>
        </p:blipFill>
        <p:spPr>
          <a:xfrm>
            <a:off x="594062" y="1361800"/>
            <a:ext cx="7452291" cy="4351338"/>
          </a:xfrm>
        </p:spPr>
      </p:pic>
      <p:sp>
        <p:nvSpPr>
          <p:cNvPr id="2" name="Slide Number Placeholder 1">
            <a:extLst>
              <a:ext uri="{FF2B5EF4-FFF2-40B4-BE49-F238E27FC236}">
                <a16:creationId xmlns:a16="http://schemas.microsoft.com/office/drawing/2014/main" id="{88487E15-9BD4-8A51-63F1-C4838D0EBC43}"/>
              </a:ext>
            </a:extLst>
          </p:cNvPr>
          <p:cNvSpPr>
            <a:spLocks noGrp="1"/>
          </p:cNvSpPr>
          <p:nvPr>
            <p:ph type="sldNum" sz="quarter" idx="12"/>
          </p:nvPr>
        </p:nvSpPr>
        <p:spPr/>
        <p:txBody>
          <a:bodyPr/>
          <a:lstStyle/>
          <a:p>
            <a:fld id="{925B9A89-1D3B-7042-A946-06694786D8F6}" type="slidenum">
              <a:rPr lang="en-US" smtClean="0"/>
              <a:t>36</a:t>
            </a:fld>
            <a:endParaRPr lang="en-US"/>
          </a:p>
        </p:txBody>
      </p:sp>
    </p:spTree>
    <p:extLst>
      <p:ext uri="{BB962C8B-B14F-4D97-AF65-F5344CB8AC3E}">
        <p14:creationId xmlns:p14="http://schemas.microsoft.com/office/powerpoint/2010/main" val="326636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7550D-DA28-FE24-A276-DDFA0B1E2EF8}"/>
              </a:ext>
            </a:extLst>
          </p:cNvPr>
          <p:cNvSpPr>
            <a:spLocks noGrp="1"/>
          </p:cNvSpPr>
          <p:nvPr>
            <p:ph type="title"/>
          </p:nvPr>
        </p:nvSpPr>
        <p:spPr>
          <a:xfrm>
            <a:off x="256310" y="3002910"/>
            <a:ext cx="11679380" cy="1325563"/>
          </a:xfrm>
        </p:spPr>
        <p:txBody>
          <a:bodyPr>
            <a:normAutofit/>
          </a:bodyPr>
          <a:lstStyle/>
          <a:p>
            <a:r>
              <a:rPr lang="en-US" sz="4200" dirty="0">
                <a:latin typeface="Arial" panose="020B0604020202020204" pitchFamily="34" charset="0"/>
                <a:cs typeface="Arial" panose="020B0604020202020204" pitchFamily="34" charset="0"/>
              </a:rPr>
              <a:t>Blockchains need </a:t>
            </a:r>
            <a:r>
              <a:rPr lang="en-US" sz="4200" b="1" i="1" dirty="0">
                <a:solidFill>
                  <a:srgbClr val="FF0000"/>
                </a:solidFill>
                <a:latin typeface="Arial" panose="020B0604020202020204" pitchFamily="34" charset="0"/>
                <a:cs typeface="Arial" panose="020B0604020202020204" pitchFamily="34" charset="0"/>
              </a:rPr>
              <a:t>secure</a:t>
            </a:r>
            <a:r>
              <a:rPr lang="en-US" sz="4200" dirty="0">
                <a:latin typeface="Arial" panose="020B0604020202020204" pitchFamily="34" charset="0"/>
                <a:cs typeface="Arial" panose="020B0604020202020204" pitchFamily="34" charset="0"/>
              </a:rPr>
              <a:t> bridges.</a:t>
            </a:r>
          </a:p>
        </p:txBody>
      </p:sp>
      <p:sp>
        <p:nvSpPr>
          <p:cNvPr id="3" name="Slide Number Placeholder 2">
            <a:extLst>
              <a:ext uri="{FF2B5EF4-FFF2-40B4-BE49-F238E27FC236}">
                <a16:creationId xmlns:a16="http://schemas.microsoft.com/office/drawing/2014/main" id="{6133AB80-650D-D754-22A0-57563F8C3A37}"/>
              </a:ext>
            </a:extLst>
          </p:cNvPr>
          <p:cNvSpPr>
            <a:spLocks noGrp="1"/>
          </p:cNvSpPr>
          <p:nvPr>
            <p:ph type="sldNum" sz="quarter" idx="12"/>
          </p:nvPr>
        </p:nvSpPr>
        <p:spPr/>
        <p:txBody>
          <a:bodyPr/>
          <a:lstStyle/>
          <a:p>
            <a:fld id="{925B9A89-1D3B-7042-A946-06694786D8F6}" type="slidenum">
              <a:rPr lang="en-US" smtClean="0"/>
              <a:t>37</a:t>
            </a:fld>
            <a:endParaRPr lang="en-US"/>
          </a:p>
        </p:txBody>
      </p:sp>
    </p:spTree>
    <p:extLst>
      <p:ext uri="{BB962C8B-B14F-4D97-AF65-F5344CB8AC3E}">
        <p14:creationId xmlns:p14="http://schemas.microsoft.com/office/powerpoint/2010/main" val="2712831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C12E2EA-B469-98AF-C122-5BDC61B9675C}"/>
              </a:ext>
            </a:extLst>
          </p:cNvPr>
          <p:cNvPicPr>
            <a:picLocks noChangeAspect="1"/>
          </p:cNvPicPr>
          <p:nvPr/>
        </p:nvPicPr>
        <p:blipFill>
          <a:blip r:embed="rId3"/>
          <a:stretch>
            <a:fillRect/>
          </a:stretch>
        </p:blipFill>
        <p:spPr>
          <a:xfrm flipH="1">
            <a:off x="7299434" y="1705233"/>
            <a:ext cx="1038808" cy="1106556"/>
          </a:xfrm>
          <a:prstGeom prst="rect">
            <a:avLst/>
          </a:prstGeom>
        </p:spPr>
      </p:pic>
      <p:pic>
        <p:nvPicPr>
          <p:cNvPr id="21" name="Picture 20">
            <a:extLst>
              <a:ext uri="{FF2B5EF4-FFF2-40B4-BE49-F238E27FC236}">
                <a16:creationId xmlns:a16="http://schemas.microsoft.com/office/drawing/2014/main" id="{CE2C5218-E8F8-01F9-364C-6279E5FAF5EA}"/>
              </a:ext>
            </a:extLst>
          </p:cNvPr>
          <p:cNvPicPr>
            <a:picLocks noChangeAspect="1"/>
          </p:cNvPicPr>
          <p:nvPr/>
        </p:nvPicPr>
        <p:blipFill>
          <a:blip r:embed="rId3"/>
          <a:stretch>
            <a:fillRect/>
          </a:stretch>
        </p:blipFill>
        <p:spPr>
          <a:xfrm flipH="1">
            <a:off x="4260859" y="1696547"/>
            <a:ext cx="1038808" cy="1106556"/>
          </a:xfrm>
          <a:prstGeom prst="rect">
            <a:avLst/>
          </a:prstGeom>
        </p:spPr>
      </p:pic>
      <p:pic>
        <p:nvPicPr>
          <p:cNvPr id="4" name="Picture 3">
            <a:extLst>
              <a:ext uri="{FF2B5EF4-FFF2-40B4-BE49-F238E27FC236}">
                <a16:creationId xmlns:a16="http://schemas.microsoft.com/office/drawing/2014/main" id="{93D1AE31-A17E-93B9-171A-4F04DBB13FAF}"/>
              </a:ext>
            </a:extLst>
          </p:cNvPr>
          <p:cNvPicPr>
            <a:picLocks noChangeAspect="1"/>
          </p:cNvPicPr>
          <p:nvPr/>
        </p:nvPicPr>
        <p:blipFill>
          <a:blip r:embed="rId4"/>
          <a:stretch>
            <a:fillRect/>
          </a:stretch>
        </p:blipFill>
        <p:spPr>
          <a:xfrm>
            <a:off x="7183903" y="1493829"/>
            <a:ext cx="1325563" cy="1325563"/>
          </a:xfrm>
          <a:prstGeom prst="rect">
            <a:avLst/>
          </a:prstGeom>
        </p:spPr>
      </p:pic>
      <p:pic>
        <p:nvPicPr>
          <p:cNvPr id="3" name="Picture 2">
            <a:extLst>
              <a:ext uri="{FF2B5EF4-FFF2-40B4-BE49-F238E27FC236}">
                <a16:creationId xmlns:a16="http://schemas.microsoft.com/office/drawing/2014/main" id="{58CB26D3-E97D-F4A1-BB5E-BF14E8FE6E41}"/>
              </a:ext>
            </a:extLst>
          </p:cNvPr>
          <p:cNvPicPr>
            <a:picLocks noChangeAspect="1"/>
          </p:cNvPicPr>
          <p:nvPr/>
        </p:nvPicPr>
        <p:blipFill>
          <a:blip r:embed="rId4"/>
          <a:stretch>
            <a:fillRect/>
          </a:stretch>
        </p:blipFill>
        <p:spPr>
          <a:xfrm>
            <a:off x="4192103" y="1572121"/>
            <a:ext cx="1325563" cy="1325563"/>
          </a:xfrm>
          <a:prstGeom prst="rect">
            <a:avLst/>
          </a:prstGeom>
        </p:spPr>
      </p:pic>
      <p:sp>
        <p:nvSpPr>
          <p:cNvPr id="2" name="Title 1">
            <a:extLst>
              <a:ext uri="{FF2B5EF4-FFF2-40B4-BE49-F238E27FC236}">
                <a16:creationId xmlns:a16="http://schemas.microsoft.com/office/drawing/2014/main" id="{591CEEFD-9140-49AB-D1FD-E9C5BF87768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Existing Bridges</a:t>
            </a:r>
          </a:p>
        </p:txBody>
      </p:sp>
      <p:pic>
        <p:nvPicPr>
          <p:cNvPr id="5" name="Google Shape;251;g1292e98cea5_1_5">
            <a:extLst>
              <a:ext uri="{FF2B5EF4-FFF2-40B4-BE49-F238E27FC236}">
                <a16:creationId xmlns:a16="http://schemas.microsoft.com/office/drawing/2014/main" id="{9EAFDEB9-B70E-31F0-901C-C54F7442A0D8}"/>
              </a:ext>
            </a:extLst>
          </p:cNvPr>
          <p:cNvPicPr preferRelativeResize="0"/>
          <p:nvPr/>
        </p:nvPicPr>
        <p:blipFill>
          <a:blip r:embed="rId5">
            <a:alphaModFix/>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789034" y="3065659"/>
            <a:ext cx="5021888" cy="2108025"/>
          </a:xfrm>
          <a:prstGeom prst="rect">
            <a:avLst/>
          </a:prstGeom>
          <a:noFill/>
          <a:ln>
            <a:noFill/>
          </a:ln>
        </p:spPr>
      </p:pic>
      <p:pic>
        <p:nvPicPr>
          <p:cNvPr id="23" name="Picture 22">
            <a:extLst>
              <a:ext uri="{FF2B5EF4-FFF2-40B4-BE49-F238E27FC236}">
                <a16:creationId xmlns:a16="http://schemas.microsoft.com/office/drawing/2014/main" id="{6D405FB8-EA23-ACF9-33BB-858FC877ABF2}"/>
              </a:ext>
            </a:extLst>
          </p:cNvPr>
          <p:cNvPicPr>
            <a:picLocks noChangeAspect="1"/>
          </p:cNvPicPr>
          <p:nvPr/>
        </p:nvPicPr>
        <p:blipFill>
          <a:blip r:embed="rId3"/>
          <a:stretch>
            <a:fillRect/>
          </a:stretch>
        </p:blipFill>
        <p:spPr>
          <a:xfrm flipH="1">
            <a:off x="5812107" y="533100"/>
            <a:ext cx="1038808" cy="1106556"/>
          </a:xfrm>
          <a:prstGeom prst="rect">
            <a:avLst/>
          </a:prstGeom>
        </p:spPr>
      </p:pic>
      <p:pic>
        <p:nvPicPr>
          <p:cNvPr id="24" name="Picture 23">
            <a:extLst>
              <a:ext uri="{FF2B5EF4-FFF2-40B4-BE49-F238E27FC236}">
                <a16:creationId xmlns:a16="http://schemas.microsoft.com/office/drawing/2014/main" id="{70460401-65F8-BA5C-65E8-DD04257780FD}"/>
              </a:ext>
            </a:extLst>
          </p:cNvPr>
          <p:cNvPicPr>
            <a:picLocks noChangeAspect="1"/>
          </p:cNvPicPr>
          <p:nvPr/>
        </p:nvPicPr>
        <p:blipFill>
          <a:blip r:embed="rId3"/>
          <a:stretch>
            <a:fillRect/>
          </a:stretch>
        </p:blipFill>
        <p:spPr>
          <a:xfrm flipH="1">
            <a:off x="5812107" y="2695180"/>
            <a:ext cx="1038808" cy="1106556"/>
          </a:xfrm>
          <a:prstGeom prst="rect">
            <a:avLst/>
          </a:prstGeom>
        </p:spPr>
      </p:pic>
      <p:sp>
        <p:nvSpPr>
          <p:cNvPr id="26" name="TextBox 25">
            <a:extLst>
              <a:ext uri="{FF2B5EF4-FFF2-40B4-BE49-F238E27FC236}">
                <a16:creationId xmlns:a16="http://schemas.microsoft.com/office/drawing/2014/main" id="{7B66412A-4884-98B9-D797-F7697AEA5A88}"/>
              </a:ext>
            </a:extLst>
          </p:cNvPr>
          <p:cNvSpPr txBox="1"/>
          <p:nvPr/>
        </p:nvSpPr>
        <p:spPr>
          <a:xfrm>
            <a:off x="5238096" y="1894912"/>
            <a:ext cx="2385391"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Committee</a:t>
            </a:r>
          </a:p>
        </p:txBody>
      </p:sp>
      <p:sp>
        <p:nvSpPr>
          <p:cNvPr id="27" name="Arc 26">
            <a:extLst>
              <a:ext uri="{FF2B5EF4-FFF2-40B4-BE49-F238E27FC236}">
                <a16:creationId xmlns:a16="http://schemas.microsoft.com/office/drawing/2014/main" id="{C1C3F10A-BB2E-9E73-0717-43BF90D3AB42}"/>
              </a:ext>
            </a:extLst>
          </p:cNvPr>
          <p:cNvSpPr/>
          <p:nvPr/>
        </p:nvSpPr>
        <p:spPr>
          <a:xfrm>
            <a:off x="6331510" y="1100989"/>
            <a:ext cx="1188720" cy="1106424"/>
          </a:xfrm>
          <a:prstGeom prst="arc">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Arc 27">
            <a:extLst>
              <a:ext uri="{FF2B5EF4-FFF2-40B4-BE49-F238E27FC236}">
                <a16:creationId xmlns:a16="http://schemas.microsoft.com/office/drawing/2014/main" id="{88543CC6-D7BC-CE2F-024C-AE7029FCCDB7}"/>
              </a:ext>
            </a:extLst>
          </p:cNvPr>
          <p:cNvSpPr/>
          <p:nvPr/>
        </p:nvSpPr>
        <p:spPr>
          <a:xfrm rot="17122882">
            <a:off x="4946427" y="1162180"/>
            <a:ext cx="1188720" cy="1106424"/>
          </a:xfrm>
          <a:prstGeom prst="arc">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Arc 28">
            <a:extLst>
              <a:ext uri="{FF2B5EF4-FFF2-40B4-BE49-F238E27FC236}">
                <a16:creationId xmlns:a16="http://schemas.microsoft.com/office/drawing/2014/main" id="{0009B6BE-F1AB-E369-8FCE-0AE6DC2F7187}"/>
              </a:ext>
            </a:extLst>
          </p:cNvPr>
          <p:cNvSpPr/>
          <p:nvPr/>
        </p:nvSpPr>
        <p:spPr>
          <a:xfrm rot="12240871">
            <a:off x="5019720" y="2440304"/>
            <a:ext cx="1188720" cy="1106424"/>
          </a:xfrm>
          <a:prstGeom prst="arc">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Arc 29">
            <a:extLst>
              <a:ext uri="{FF2B5EF4-FFF2-40B4-BE49-F238E27FC236}">
                <a16:creationId xmlns:a16="http://schemas.microsoft.com/office/drawing/2014/main" id="{6E907325-4145-4339-665F-543102E89E04}"/>
              </a:ext>
            </a:extLst>
          </p:cNvPr>
          <p:cNvSpPr/>
          <p:nvPr/>
        </p:nvSpPr>
        <p:spPr>
          <a:xfrm rot="4813878">
            <a:off x="6484126" y="2322650"/>
            <a:ext cx="1188720" cy="1106424"/>
          </a:xfrm>
          <a:prstGeom prst="arc">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8BA60E69-1A2E-1B41-886C-468B69C97966}"/>
              </a:ext>
            </a:extLst>
          </p:cNvPr>
          <p:cNvSpPr txBox="1"/>
          <p:nvPr/>
        </p:nvSpPr>
        <p:spPr>
          <a:xfrm>
            <a:off x="1159114" y="1531230"/>
            <a:ext cx="2832089" cy="1569660"/>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2400"/>
              <a:buFont typeface="Arial"/>
              <a:buNone/>
            </a:pPr>
            <a:r>
              <a:rPr lang="en-US" sz="3200" b="1" i="0" u="none" strike="noStrike" cap="none" dirty="0" err="1">
                <a:solidFill>
                  <a:schemeClr val="accent4">
                    <a:lumMod val="60000"/>
                    <a:lumOff val="40000"/>
                  </a:schemeClr>
                </a:solidFill>
                <a:latin typeface="Arial" panose="020B0604020202020204" pitchFamily="34" charset="0"/>
                <a:ea typeface="Arial"/>
                <a:cs typeface="Arial" panose="020B0604020202020204" pitchFamily="34" charset="0"/>
                <a:sym typeface="Arial"/>
              </a:rPr>
              <a:t>Polynetwork</a:t>
            </a:r>
            <a:endParaRPr lang="en-US" sz="3200" b="1" i="0" u="none" strike="noStrike" cap="none" dirty="0">
              <a:solidFill>
                <a:schemeClr val="accent4">
                  <a:lumMod val="60000"/>
                  <a:lumOff val="40000"/>
                </a:schemeClr>
              </a:solidFill>
              <a:latin typeface="Arial" panose="020B0604020202020204" pitchFamily="34" charset="0"/>
              <a:ea typeface="Arial"/>
              <a:cs typeface="Arial" panose="020B0604020202020204" pitchFamily="34" charset="0"/>
              <a:sym typeface="Arial"/>
            </a:endParaRPr>
          </a:p>
          <a:p>
            <a:pPr marL="0" marR="0" lvl="0" indent="0" algn="ctr" rtl="0">
              <a:lnSpc>
                <a:spcPct val="100000"/>
              </a:lnSpc>
              <a:spcBef>
                <a:spcPts val="0"/>
              </a:spcBef>
              <a:spcAft>
                <a:spcPts val="0"/>
              </a:spcAft>
              <a:buClr>
                <a:srgbClr val="000000"/>
              </a:buClr>
              <a:buSzPts val="2400"/>
              <a:buFont typeface="Arial"/>
              <a:buNone/>
            </a:pPr>
            <a:r>
              <a:rPr lang="en-US" sz="3200" b="1" i="0" u="none" strike="noStrike" cap="none" dirty="0">
                <a:solidFill>
                  <a:srgbClr val="00B050"/>
                </a:solidFill>
                <a:latin typeface="Arial" panose="020B0604020202020204" pitchFamily="34" charset="0"/>
                <a:ea typeface="Arial"/>
                <a:cs typeface="Arial" panose="020B0604020202020204" pitchFamily="34" charset="0"/>
                <a:sym typeface="Arial"/>
              </a:rPr>
              <a:t>Wormhole</a:t>
            </a:r>
            <a:endParaRPr lang="en-US" sz="3200" b="1" dirty="0">
              <a:solidFill>
                <a:srgbClr val="00B050"/>
              </a:solidFill>
              <a:latin typeface="Arial" panose="020B0604020202020204" pitchFamily="34" charset="0"/>
              <a:ea typeface="Arial"/>
              <a:cs typeface="Arial" panose="020B0604020202020204" pitchFamily="34" charset="0"/>
              <a:sym typeface="Arial"/>
            </a:endParaRPr>
          </a:p>
          <a:p>
            <a:pPr marL="0" marR="0" lvl="0" indent="0" algn="ctr" rtl="0">
              <a:lnSpc>
                <a:spcPct val="100000"/>
              </a:lnSpc>
              <a:spcBef>
                <a:spcPts val="0"/>
              </a:spcBef>
              <a:spcAft>
                <a:spcPts val="0"/>
              </a:spcAft>
              <a:buClr>
                <a:srgbClr val="000000"/>
              </a:buClr>
              <a:buSzPts val="2400"/>
              <a:buFont typeface="Arial"/>
              <a:buNone/>
            </a:pPr>
            <a:r>
              <a:rPr lang="en-US" sz="3200" b="1" i="0" u="none" strike="noStrike" cap="none" dirty="0">
                <a:solidFill>
                  <a:srgbClr val="0070C0"/>
                </a:solidFill>
                <a:latin typeface="Arial" panose="020B0604020202020204" pitchFamily="34" charset="0"/>
                <a:ea typeface="Arial"/>
                <a:cs typeface="Arial" panose="020B0604020202020204" pitchFamily="34" charset="0"/>
                <a:sym typeface="Arial"/>
              </a:rPr>
              <a:t>Ronin</a:t>
            </a:r>
          </a:p>
        </p:txBody>
      </p:sp>
      <p:sp>
        <p:nvSpPr>
          <p:cNvPr id="33" name="TextBox 32">
            <a:extLst>
              <a:ext uri="{FF2B5EF4-FFF2-40B4-BE49-F238E27FC236}">
                <a16:creationId xmlns:a16="http://schemas.microsoft.com/office/drawing/2014/main" id="{E1678599-D00D-C15C-B8BA-B1FCA8FA286E}"/>
              </a:ext>
            </a:extLst>
          </p:cNvPr>
          <p:cNvSpPr txBox="1"/>
          <p:nvPr/>
        </p:nvSpPr>
        <p:spPr>
          <a:xfrm>
            <a:off x="3931471" y="5263796"/>
            <a:ext cx="4577995" cy="1077218"/>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Unsecure if some members are corrupted</a:t>
            </a:r>
          </a:p>
        </p:txBody>
      </p:sp>
      <p:sp>
        <p:nvSpPr>
          <p:cNvPr id="35" name="TextBox 34">
            <a:extLst>
              <a:ext uri="{FF2B5EF4-FFF2-40B4-BE49-F238E27FC236}">
                <a16:creationId xmlns:a16="http://schemas.microsoft.com/office/drawing/2014/main" id="{1A75EDCD-1678-2429-60F4-1AD488F3C9FC}"/>
              </a:ext>
            </a:extLst>
          </p:cNvPr>
          <p:cNvSpPr txBox="1"/>
          <p:nvPr/>
        </p:nvSpPr>
        <p:spPr>
          <a:xfrm>
            <a:off x="5638800" y="3200400"/>
            <a:ext cx="65" cy="276999"/>
          </a:xfrm>
          <a:prstGeom prst="rect">
            <a:avLst/>
          </a:prstGeom>
          <a:noFill/>
        </p:spPr>
        <p:txBody>
          <a:bodyPr wrap="none" lIns="0" tIns="0" rIns="0" bIns="0" rtlCol="0">
            <a:spAutoFit/>
          </a:bodyPr>
          <a:lstStyle/>
          <a:p>
            <a:endParaRPr lang="en-US" dirty="0">
              <a:latin typeface="Arial" panose="020B0604020202020204" pitchFamily="34" charset="0"/>
              <a:cs typeface="Arial" panose="020B0604020202020204" pitchFamily="34" charset="0"/>
            </a:endParaRPr>
          </a:p>
        </p:txBody>
      </p:sp>
      <p:sp>
        <p:nvSpPr>
          <p:cNvPr id="20" name="Slide Number Placeholder 19">
            <a:extLst>
              <a:ext uri="{FF2B5EF4-FFF2-40B4-BE49-F238E27FC236}">
                <a16:creationId xmlns:a16="http://schemas.microsoft.com/office/drawing/2014/main" id="{CBD478B6-A207-3213-6F7E-9A991BDECE8E}"/>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38</a:t>
            </a:fld>
            <a:endParaRPr lang="en-US">
              <a:latin typeface="Arial" panose="020B0604020202020204" pitchFamily="34" charset="0"/>
              <a:cs typeface="Arial" panose="020B0604020202020204" pitchFamily="34" charset="0"/>
            </a:endParaRPr>
          </a:p>
        </p:txBody>
      </p:sp>
      <p:sp>
        <p:nvSpPr>
          <p:cNvPr id="22" name="Vertical Scroll 21">
            <a:extLst>
              <a:ext uri="{FF2B5EF4-FFF2-40B4-BE49-F238E27FC236}">
                <a16:creationId xmlns:a16="http://schemas.microsoft.com/office/drawing/2014/main" id="{6984B457-8A27-AC63-4E5C-DE33568208E0}"/>
              </a:ext>
            </a:extLst>
          </p:cNvPr>
          <p:cNvSpPr/>
          <p:nvPr/>
        </p:nvSpPr>
        <p:spPr>
          <a:xfrm>
            <a:off x="1736652" y="1595820"/>
            <a:ext cx="1670508" cy="1678757"/>
          </a:xfrm>
          <a:prstGeom prst="vertic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solidFill>
                <a:latin typeface="Arial" panose="020B0604020202020204" pitchFamily="34" charset="0"/>
                <a:cs typeface="Arial" panose="020B0604020202020204" pitchFamily="34" charset="0"/>
              </a:rPr>
              <a:t>transaction</a:t>
            </a:r>
          </a:p>
        </p:txBody>
      </p:sp>
      <p:sp>
        <p:nvSpPr>
          <p:cNvPr id="31" name="Vertical Scroll 30">
            <a:extLst>
              <a:ext uri="{FF2B5EF4-FFF2-40B4-BE49-F238E27FC236}">
                <a16:creationId xmlns:a16="http://schemas.microsoft.com/office/drawing/2014/main" id="{A46395F6-7CBE-A225-D526-EC25BE29082D}"/>
              </a:ext>
            </a:extLst>
          </p:cNvPr>
          <p:cNvSpPr/>
          <p:nvPr/>
        </p:nvSpPr>
        <p:spPr>
          <a:xfrm>
            <a:off x="5536242" y="1658044"/>
            <a:ext cx="1670508" cy="1678757"/>
          </a:xfrm>
          <a:prstGeom prst="vertic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solidFill>
                <a:latin typeface="Arial" panose="020B0604020202020204" pitchFamily="34" charset="0"/>
                <a:cs typeface="Arial" panose="020B0604020202020204" pitchFamily="34" charset="0"/>
              </a:rPr>
              <a:t>transaction</a:t>
            </a:r>
          </a:p>
        </p:txBody>
      </p:sp>
      <p:sp>
        <p:nvSpPr>
          <p:cNvPr id="36" name="Vertical Scroll 35">
            <a:extLst>
              <a:ext uri="{FF2B5EF4-FFF2-40B4-BE49-F238E27FC236}">
                <a16:creationId xmlns:a16="http://schemas.microsoft.com/office/drawing/2014/main" id="{22AF16EA-330B-BB80-8B34-27E49E21E562}"/>
              </a:ext>
            </a:extLst>
          </p:cNvPr>
          <p:cNvSpPr/>
          <p:nvPr/>
        </p:nvSpPr>
        <p:spPr>
          <a:xfrm>
            <a:off x="9128112" y="1664958"/>
            <a:ext cx="1670508" cy="1678757"/>
          </a:xfrm>
          <a:prstGeom prst="vertic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solidFill>
                <a:latin typeface="Arial" panose="020B0604020202020204" pitchFamily="34" charset="0"/>
                <a:cs typeface="Arial" panose="020B0604020202020204" pitchFamily="34" charset="0"/>
              </a:rPr>
              <a:t>transaction</a:t>
            </a:r>
          </a:p>
        </p:txBody>
      </p:sp>
      <p:cxnSp>
        <p:nvCxnSpPr>
          <p:cNvPr id="39" name="Straight Arrow Connector 38">
            <a:extLst>
              <a:ext uri="{FF2B5EF4-FFF2-40B4-BE49-F238E27FC236}">
                <a16:creationId xmlns:a16="http://schemas.microsoft.com/office/drawing/2014/main" id="{A11C290C-ECD6-CB8A-0ADD-8CAC61713CEB}"/>
              </a:ext>
            </a:extLst>
          </p:cNvPr>
          <p:cNvCxnSpPr>
            <a:cxnSpLocks/>
            <a:endCxn id="31" idx="1"/>
          </p:cNvCxnSpPr>
          <p:nvPr/>
        </p:nvCxnSpPr>
        <p:spPr>
          <a:xfrm flipV="1">
            <a:off x="3846570" y="2497423"/>
            <a:ext cx="1898486" cy="1304313"/>
          </a:xfrm>
          <a:prstGeom prst="straightConnector1">
            <a:avLst/>
          </a:prstGeom>
          <a:ln w="25400">
            <a:headEnd type="triangle"/>
            <a:tailEnd type="triangle"/>
          </a:ln>
        </p:spPr>
        <p:style>
          <a:lnRef idx="1">
            <a:schemeClr val="accent2"/>
          </a:lnRef>
          <a:fillRef idx="0">
            <a:schemeClr val="accent2"/>
          </a:fillRef>
          <a:effectRef idx="0">
            <a:schemeClr val="accent2"/>
          </a:effectRef>
          <a:fontRef idx="minor">
            <a:schemeClr val="tx1"/>
          </a:fontRef>
        </p:style>
      </p:cxnSp>
      <p:sp>
        <p:nvSpPr>
          <p:cNvPr id="40" name="TextBox 39">
            <a:extLst>
              <a:ext uri="{FF2B5EF4-FFF2-40B4-BE49-F238E27FC236}">
                <a16:creationId xmlns:a16="http://schemas.microsoft.com/office/drawing/2014/main" id="{246B742A-5A2B-FD90-3FB9-BFBE41123F20}"/>
              </a:ext>
            </a:extLst>
          </p:cNvPr>
          <p:cNvSpPr txBox="1"/>
          <p:nvPr/>
        </p:nvSpPr>
        <p:spPr>
          <a:xfrm>
            <a:off x="6454151" y="2540091"/>
            <a:ext cx="682778" cy="1015663"/>
          </a:xfrm>
          <a:prstGeom prst="rect">
            <a:avLst/>
          </a:prstGeom>
          <a:noFill/>
        </p:spPr>
        <p:txBody>
          <a:bodyPr wrap="square">
            <a:spAutoFit/>
          </a:bodyPr>
          <a:lstStyle/>
          <a:p>
            <a:r>
              <a:rPr lang="en-US" sz="6000" b="1" dirty="0">
                <a:solidFill>
                  <a:srgbClr val="00B050"/>
                </a:solidFill>
                <a:latin typeface="Arial" panose="020B0604020202020204" pitchFamily="34" charset="0"/>
                <a:cs typeface="Arial" panose="020B0604020202020204" pitchFamily="34" charset="0"/>
                <a:sym typeface="Wingdings" panose="05000000000000000000" pitchFamily="2" charset="2"/>
              </a:rPr>
              <a:t></a:t>
            </a:r>
            <a:r>
              <a:rPr lang="en-US" sz="4000" b="1" dirty="0">
                <a:latin typeface="Arial" panose="020B0604020202020204" pitchFamily="34" charset="0"/>
                <a:cs typeface="Arial" panose="020B0604020202020204" pitchFamily="34" charset="0"/>
                <a:sym typeface="Wingdings" panose="05000000000000000000" pitchFamily="2" charset="2"/>
              </a:rPr>
              <a:t> </a:t>
            </a:r>
            <a:endParaRPr lang="en-US" sz="40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08FFD1DE-F389-DA30-5DC3-B4A0764288F8}"/>
              </a:ext>
            </a:extLst>
          </p:cNvPr>
          <p:cNvSpPr txBox="1"/>
          <p:nvPr/>
        </p:nvSpPr>
        <p:spPr>
          <a:xfrm>
            <a:off x="584124" y="5152786"/>
            <a:ext cx="340707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Sender Blockchain</a:t>
            </a:r>
          </a:p>
        </p:txBody>
      </p:sp>
      <p:sp>
        <p:nvSpPr>
          <p:cNvPr id="56" name="TextBox 55">
            <a:extLst>
              <a:ext uri="{FF2B5EF4-FFF2-40B4-BE49-F238E27FC236}">
                <a16:creationId xmlns:a16="http://schemas.microsoft.com/office/drawing/2014/main" id="{38CD0468-DB13-44D9-473A-C1C549637AF4}"/>
              </a:ext>
            </a:extLst>
          </p:cNvPr>
          <p:cNvSpPr txBox="1"/>
          <p:nvPr/>
        </p:nvSpPr>
        <p:spPr>
          <a:xfrm>
            <a:off x="8661252" y="5033896"/>
            <a:ext cx="3722885"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Receiver Blockchain</a:t>
            </a:r>
          </a:p>
        </p:txBody>
      </p:sp>
      <p:grpSp>
        <p:nvGrpSpPr>
          <p:cNvPr id="6" name="Group 5">
            <a:extLst>
              <a:ext uri="{FF2B5EF4-FFF2-40B4-BE49-F238E27FC236}">
                <a16:creationId xmlns:a16="http://schemas.microsoft.com/office/drawing/2014/main" id="{11C2187F-A0C0-F98D-E5DC-575CE5C2C940}"/>
              </a:ext>
            </a:extLst>
          </p:cNvPr>
          <p:cNvGrpSpPr/>
          <p:nvPr/>
        </p:nvGrpSpPr>
        <p:grpSpPr>
          <a:xfrm>
            <a:off x="112872" y="3875776"/>
            <a:ext cx="4020985" cy="926692"/>
            <a:chOff x="189257" y="1815921"/>
            <a:chExt cx="5643800" cy="1701315"/>
          </a:xfrm>
        </p:grpSpPr>
        <p:sp>
          <p:nvSpPr>
            <p:cNvPr id="7" name="Rectangle 6">
              <a:extLst>
                <a:ext uri="{FF2B5EF4-FFF2-40B4-BE49-F238E27FC236}">
                  <a16:creationId xmlns:a16="http://schemas.microsoft.com/office/drawing/2014/main" id="{905EA849-3636-1E4A-361A-E529EB682031}"/>
                </a:ext>
              </a:extLst>
            </p:cNvPr>
            <p:cNvSpPr/>
            <p:nvPr/>
          </p:nvSpPr>
          <p:spPr>
            <a:xfrm>
              <a:off x="173864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Header</a:t>
              </a:r>
            </a:p>
          </p:txBody>
        </p:sp>
        <p:sp>
          <p:nvSpPr>
            <p:cNvPr id="8" name="Rectangle 7">
              <a:extLst>
                <a:ext uri="{FF2B5EF4-FFF2-40B4-BE49-F238E27FC236}">
                  <a16:creationId xmlns:a16="http://schemas.microsoft.com/office/drawing/2014/main" id="{B228854B-F5D5-FC45-2BD7-28475AE7A5C7}"/>
                </a:ext>
              </a:extLst>
            </p:cNvPr>
            <p:cNvSpPr/>
            <p:nvPr/>
          </p:nvSpPr>
          <p:spPr>
            <a:xfrm>
              <a:off x="1738648" y="2530426"/>
              <a:ext cx="1506829" cy="9864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Transactions</a:t>
              </a:r>
            </a:p>
          </p:txBody>
        </p:sp>
        <p:sp>
          <p:nvSpPr>
            <p:cNvPr id="9" name="Rectangle 8">
              <a:extLst>
                <a:ext uri="{FF2B5EF4-FFF2-40B4-BE49-F238E27FC236}">
                  <a16:creationId xmlns:a16="http://schemas.microsoft.com/office/drawing/2014/main" id="{6FA43D86-84F3-836B-05DF-982EF66DF86E}"/>
                </a:ext>
              </a:extLst>
            </p:cNvPr>
            <p:cNvSpPr/>
            <p:nvPr/>
          </p:nvSpPr>
          <p:spPr>
            <a:xfrm>
              <a:off x="432622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Header</a:t>
              </a:r>
            </a:p>
          </p:txBody>
        </p:sp>
        <p:sp>
          <p:nvSpPr>
            <p:cNvPr id="10" name="Rectangle 9">
              <a:extLst>
                <a:ext uri="{FF2B5EF4-FFF2-40B4-BE49-F238E27FC236}">
                  <a16:creationId xmlns:a16="http://schemas.microsoft.com/office/drawing/2014/main" id="{9370030D-E1DB-32B6-21A6-EA29DF01FD2D}"/>
                </a:ext>
              </a:extLst>
            </p:cNvPr>
            <p:cNvSpPr/>
            <p:nvPr/>
          </p:nvSpPr>
          <p:spPr>
            <a:xfrm>
              <a:off x="4326227" y="2547964"/>
              <a:ext cx="1506829" cy="96927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panose="020B0604020202020204" pitchFamily="34" charset="0"/>
                <a:cs typeface="Arial" panose="020B0604020202020204" pitchFamily="34" charset="0"/>
              </a:endParaRPr>
            </a:p>
            <a:p>
              <a:pPr algn="ctr"/>
              <a:r>
                <a:rPr lang="en-US" sz="1200" dirty="0">
                  <a:solidFill>
                    <a:schemeClr val="tx1"/>
                  </a:solidFill>
                  <a:latin typeface="Arial" panose="020B0604020202020204" pitchFamily="34" charset="0"/>
                  <a:cs typeface="Arial" panose="020B0604020202020204" pitchFamily="34" charset="0"/>
                </a:rPr>
                <a:t>Transactions</a:t>
              </a:r>
            </a:p>
            <a:p>
              <a:pPr algn="ctr"/>
              <a:endParaRPr lang="en-US" sz="1200" dirty="0">
                <a:solidFill>
                  <a:schemeClr val="tx1"/>
                </a:solidFill>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07313745-5988-4542-816B-913559A92BB3}"/>
                </a:ext>
              </a:extLst>
            </p:cNvPr>
            <p:cNvCxnSpPr>
              <a:cxnSpLocks/>
            </p:cNvCxnSpPr>
            <p:nvPr/>
          </p:nvCxnSpPr>
          <p:spPr>
            <a:xfrm flipH="1">
              <a:off x="3245476" y="2195848"/>
              <a:ext cx="10807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47C500A-92C9-B238-357A-01D923C26EF2}"/>
                </a:ext>
              </a:extLst>
            </p:cNvPr>
            <p:cNvCxnSpPr>
              <a:cxnSpLocks/>
            </p:cNvCxnSpPr>
            <p:nvPr/>
          </p:nvCxnSpPr>
          <p:spPr>
            <a:xfrm flipH="1" flipV="1">
              <a:off x="838198" y="2169353"/>
              <a:ext cx="900450" cy="9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5EF5005-5485-AD62-A2D8-9F1181CC3AA8}"/>
                </a:ext>
              </a:extLst>
            </p:cNvPr>
            <p:cNvSpPr txBox="1"/>
            <p:nvPr/>
          </p:nvSpPr>
          <p:spPr>
            <a:xfrm>
              <a:off x="189257" y="1854727"/>
              <a:ext cx="964841" cy="35633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a:t>
              </a:r>
            </a:p>
          </p:txBody>
        </p:sp>
      </p:grpSp>
      <p:grpSp>
        <p:nvGrpSpPr>
          <p:cNvPr id="14" name="Group 13">
            <a:extLst>
              <a:ext uri="{FF2B5EF4-FFF2-40B4-BE49-F238E27FC236}">
                <a16:creationId xmlns:a16="http://schemas.microsoft.com/office/drawing/2014/main" id="{575E975D-D628-DC36-D08D-CCE7900D9597}"/>
              </a:ext>
            </a:extLst>
          </p:cNvPr>
          <p:cNvGrpSpPr/>
          <p:nvPr/>
        </p:nvGrpSpPr>
        <p:grpSpPr>
          <a:xfrm>
            <a:off x="8380160" y="3830854"/>
            <a:ext cx="3932206" cy="926692"/>
            <a:chOff x="1738648" y="1815921"/>
            <a:chExt cx="5519192" cy="1701315"/>
          </a:xfrm>
        </p:grpSpPr>
        <p:sp>
          <p:nvSpPr>
            <p:cNvPr id="15" name="Rectangle 14">
              <a:extLst>
                <a:ext uri="{FF2B5EF4-FFF2-40B4-BE49-F238E27FC236}">
                  <a16:creationId xmlns:a16="http://schemas.microsoft.com/office/drawing/2014/main" id="{A45DD856-8382-72FA-C322-50AC4FCFBF8E}"/>
                </a:ext>
              </a:extLst>
            </p:cNvPr>
            <p:cNvSpPr/>
            <p:nvPr/>
          </p:nvSpPr>
          <p:spPr>
            <a:xfrm>
              <a:off x="173864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Header</a:t>
              </a:r>
            </a:p>
          </p:txBody>
        </p:sp>
        <p:sp>
          <p:nvSpPr>
            <p:cNvPr id="16" name="Rectangle 15">
              <a:extLst>
                <a:ext uri="{FF2B5EF4-FFF2-40B4-BE49-F238E27FC236}">
                  <a16:creationId xmlns:a16="http://schemas.microsoft.com/office/drawing/2014/main" id="{9C4689CA-9F42-A9CA-02BA-98AB636899A2}"/>
                </a:ext>
              </a:extLst>
            </p:cNvPr>
            <p:cNvSpPr/>
            <p:nvPr/>
          </p:nvSpPr>
          <p:spPr>
            <a:xfrm>
              <a:off x="1738648" y="2530426"/>
              <a:ext cx="1506829" cy="9864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Transactions</a:t>
              </a:r>
            </a:p>
          </p:txBody>
        </p:sp>
        <p:sp>
          <p:nvSpPr>
            <p:cNvPr id="17" name="Rectangle 16">
              <a:extLst>
                <a:ext uri="{FF2B5EF4-FFF2-40B4-BE49-F238E27FC236}">
                  <a16:creationId xmlns:a16="http://schemas.microsoft.com/office/drawing/2014/main" id="{E8C6CBB8-14B1-4947-B18E-7CB2F081D68F}"/>
                </a:ext>
              </a:extLst>
            </p:cNvPr>
            <p:cNvSpPr/>
            <p:nvPr/>
          </p:nvSpPr>
          <p:spPr>
            <a:xfrm>
              <a:off x="432622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Header</a:t>
              </a:r>
            </a:p>
          </p:txBody>
        </p:sp>
        <p:sp>
          <p:nvSpPr>
            <p:cNvPr id="18" name="Rectangle 17">
              <a:extLst>
                <a:ext uri="{FF2B5EF4-FFF2-40B4-BE49-F238E27FC236}">
                  <a16:creationId xmlns:a16="http://schemas.microsoft.com/office/drawing/2014/main" id="{45494407-0880-53FF-D935-8B7B84C6FCB3}"/>
                </a:ext>
              </a:extLst>
            </p:cNvPr>
            <p:cNvSpPr/>
            <p:nvPr/>
          </p:nvSpPr>
          <p:spPr>
            <a:xfrm>
              <a:off x="4326227" y="2547964"/>
              <a:ext cx="1506829" cy="96927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Transactions</a:t>
              </a:r>
            </a:p>
          </p:txBody>
        </p:sp>
        <p:cxnSp>
          <p:nvCxnSpPr>
            <p:cNvPr id="19" name="Straight Arrow Connector 18">
              <a:extLst>
                <a:ext uri="{FF2B5EF4-FFF2-40B4-BE49-F238E27FC236}">
                  <a16:creationId xmlns:a16="http://schemas.microsoft.com/office/drawing/2014/main" id="{4EE49E44-BE12-4899-2F37-E8375D227B6B}"/>
                </a:ext>
              </a:extLst>
            </p:cNvPr>
            <p:cNvCxnSpPr>
              <a:cxnSpLocks/>
            </p:cNvCxnSpPr>
            <p:nvPr/>
          </p:nvCxnSpPr>
          <p:spPr>
            <a:xfrm flipV="1">
              <a:off x="5833056" y="2195848"/>
              <a:ext cx="727391" cy="15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7496401-0D20-7BC8-BA42-4BE5DB8113CF}"/>
                </a:ext>
              </a:extLst>
            </p:cNvPr>
            <p:cNvCxnSpPr>
              <a:cxnSpLocks/>
              <a:stCxn id="15" idx="3"/>
              <a:endCxn id="17" idx="1"/>
            </p:cNvCxnSpPr>
            <p:nvPr/>
          </p:nvCxnSpPr>
          <p:spPr>
            <a:xfrm>
              <a:off x="3245477" y="2195848"/>
              <a:ext cx="10807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B9BE6F3-F558-467C-5EEC-9701FBAEC1D0}"/>
                </a:ext>
              </a:extLst>
            </p:cNvPr>
            <p:cNvSpPr txBox="1"/>
            <p:nvPr/>
          </p:nvSpPr>
          <p:spPr>
            <a:xfrm>
              <a:off x="6292999" y="1898393"/>
              <a:ext cx="964841" cy="35633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11617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22" grpId="0" animBg="1"/>
      <p:bldP spid="22" grpId="1" animBg="1"/>
      <p:bldP spid="31" grpId="0" animBg="1"/>
      <p:bldP spid="31" grpId="1" animBg="1"/>
      <p:bldP spid="36" grpId="0" animBg="1"/>
      <p:bldP spid="40" grpId="0"/>
      <p:bldP spid="40"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proof">
            <a:extLst>
              <a:ext uri="{FF2B5EF4-FFF2-40B4-BE49-F238E27FC236}">
                <a16:creationId xmlns:a16="http://schemas.microsoft.com/office/drawing/2014/main" id="{D71549E2-DA68-633F-2C64-DCD8E65543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2016" y="4786935"/>
            <a:ext cx="1670508" cy="7855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6AC7A1-6208-DAB5-1C06-CB682524FD5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Our Solution: </a:t>
            </a:r>
            <a:r>
              <a:rPr lang="en-US" dirty="0" err="1">
                <a:latin typeface="Arial" panose="020B0604020202020204" pitchFamily="34" charset="0"/>
                <a:cs typeface="Arial" panose="020B0604020202020204" pitchFamily="34" charset="0"/>
              </a:rPr>
              <a:t>zkBridge</a:t>
            </a:r>
            <a:endParaRPr lang="en-US" dirty="0">
              <a:latin typeface="Arial" panose="020B0604020202020204" pitchFamily="34" charset="0"/>
              <a:cs typeface="Arial" panose="020B0604020202020204" pitchFamily="34" charset="0"/>
            </a:endParaRPr>
          </a:p>
        </p:txBody>
      </p:sp>
      <p:sp>
        <p:nvSpPr>
          <p:cNvPr id="20" name="Vertical Scroll 19">
            <a:extLst>
              <a:ext uri="{FF2B5EF4-FFF2-40B4-BE49-F238E27FC236}">
                <a16:creationId xmlns:a16="http://schemas.microsoft.com/office/drawing/2014/main" id="{5385ACB5-C371-9250-FED2-9C999BEE8ECE}"/>
              </a:ext>
            </a:extLst>
          </p:cNvPr>
          <p:cNvSpPr/>
          <p:nvPr/>
        </p:nvSpPr>
        <p:spPr>
          <a:xfrm>
            <a:off x="2761824" y="2056855"/>
            <a:ext cx="1670508" cy="1678757"/>
          </a:xfrm>
          <a:prstGeom prst="vertic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solidFill>
                <a:latin typeface="Arial" panose="020B0604020202020204" pitchFamily="34" charset="0"/>
                <a:cs typeface="Arial" panose="020B0604020202020204" pitchFamily="34" charset="0"/>
              </a:rPr>
              <a:t>transaction</a:t>
            </a:r>
          </a:p>
        </p:txBody>
      </p:sp>
      <p:sp>
        <p:nvSpPr>
          <p:cNvPr id="22" name="Right Arrow 21">
            <a:extLst>
              <a:ext uri="{FF2B5EF4-FFF2-40B4-BE49-F238E27FC236}">
                <a16:creationId xmlns:a16="http://schemas.microsoft.com/office/drawing/2014/main" id="{A623BA9D-3D7A-AE34-582E-565E438949C6}"/>
              </a:ext>
            </a:extLst>
          </p:cNvPr>
          <p:cNvSpPr/>
          <p:nvPr/>
        </p:nvSpPr>
        <p:spPr>
          <a:xfrm>
            <a:off x="4315262" y="5968018"/>
            <a:ext cx="4074530" cy="59358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00C5899-ECB5-3869-8FC3-024B442910A4}"/>
              </a:ext>
            </a:extLst>
          </p:cNvPr>
          <p:cNvSpPr txBox="1"/>
          <p:nvPr/>
        </p:nvSpPr>
        <p:spPr>
          <a:xfrm>
            <a:off x="4271290" y="5439299"/>
            <a:ext cx="4074531"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ZKP for block header</a:t>
            </a:r>
          </a:p>
        </p:txBody>
      </p:sp>
      <p:pic>
        <p:nvPicPr>
          <p:cNvPr id="26" name="Google Shape;251;g1292e98cea5_1_5">
            <a:extLst>
              <a:ext uri="{FF2B5EF4-FFF2-40B4-BE49-F238E27FC236}">
                <a16:creationId xmlns:a16="http://schemas.microsoft.com/office/drawing/2014/main" id="{3DAA977B-DF5D-1C98-15A7-B76DBA05E5FD}"/>
              </a:ext>
            </a:extLst>
          </p:cNvPr>
          <p:cNvPicPr preferRelativeResize="0"/>
          <p:nvPr/>
        </p:nvPicPr>
        <p:blipFill>
          <a:blip r:embed="rId4">
            <a:alphaModFix/>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738847" y="3072135"/>
            <a:ext cx="5021888" cy="2108025"/>
          </a:xfrm>
          <a:prstGeom prst="rect">
            <a:avLst/>
          </a:prstGeom>
          <a:noFill/>
          <a:ln>
            <a:noFill/>
          </a:ln>
        </p:spPr>
      </p:pic>
      <p:sp>
        <p:nvSpPr>
          <p:cNvPr id="28" name="TextBox 27">
            <a:extLst>
              <a:ext uri="{FF2B5EF4-FFF2-40B4-BE49-F238E27FC236}">
                <a16:creationId xmlns:a16="http://schemas.microsoft.com/office/drawing/2014/main" id="{7A5616A1-D792-9D38-FF2D-CA66667955B8}"/>
              </a:ext>
            </a:extLst>
          </p:cNvPr>
          <p:cNvSpPr txBox="1"/>
          <p:nvPr/>
        </p:nvSpPr>
        <p:spPr>
          <a:xfrm>
            <a:off x="8957160" y="4793179"/>
            <a:ext cx="682778" cy="707886"/>
          </a:xfrm>
          <a:prstGeom prst="rect">
            <a:avLst/>
          </a:prstGeom>
          <a:noFill/>
        </p:spPr>
        <p:txBody>
          <a:bodyPr wrap="square">
            <a:spAutoFit/>
          </a:bodyPr>
          <a:lstStyle/>
          <a:p>
            <a:r>
              <a:rPr lang="en-US" sz="4000" b="1" dirty="0">
                <a:solidFill>
                  <a:srgbClr val="00B050"/>
                </a:solidFill>
                <a:latin typeface="Arial" panose="020B0604020202020204" pitchFamily="34" charset="0"/>
                <a:cs typeface="Arial" panose="020B0604020202020204" pitchFamily="34" charset="0"/>
                <a:sym typeface="Wingdings" panose="05000000000000000000" pitchFamily="2" charset="2"/>
              </a:rPr>
              <a:t></a:t>
            </a:r>
            <a:r>
              <a:rPr lang="en-US" sz="4000" b="1" dirty="0">
                <a:latin typeface="Arial" panose="020B0604020202020204" pitchFamily="34" charset="0"/>
                <a:cs typeface="Arial" panose="020B0604020202020204" pitchFamily="34" charset="0"/>
                <a:sym typeface="Wingdings" panose="05000000000000000000" pitchFamily="2" charset="2"/>
              </a:rPr>
              <a:t> </a:t>
            </a:r>
            <a:endParaRPr lang="en-US" sz="4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AB73FE4-364B-C026-F22F-E158AD46D410}"/>
              </a:ext>
            </a:extLst>
          </p:cNvPr>
          <p:cNvSpPr txBox="1"/>
          <p:nvPr/>
        </p:nvSpPr>
        <p:spPr>
          <a:xfrm>
            <a:off x="4952146" y="2856458"/>
            <a:ext cx="2532225"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Trustless</a:t>
            </a:r>
          </a:p>
        </p:txBody>
      </p:sp>
      <p:sp>
        <p:nvSpPr>
          <p:cNvPr id="3" name="Slide Number Placeholder 2">
            <a:extLst>
              <a:ext uri="{FF2B5EF4-FFF2-40B4-BE49-F238E27FC236}">
                <a16:creationId xmlns:a16="http://schemas.microsoft.com/office/drawing/2014/main" id="{C5A1578D-5757-E0D5-0AFA-D0F44761D58A}"/>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39</a:t>
            </a:fld>
            <a:endParaRPr lang="en-US">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81776A00-8396-F164-C7DC-6C16747BABC3}"/>
              </a:ext>
            </a:extLst>
          </p:cNvPr>
          <p:cNvCxnSpPr>
            <a:cxnSpLocks/>
          </p:cNvCxnSpPr>
          <p:nvPr/>
        </p:nvCxnSpPr>
        <p:spPr>
          <a:xfrm>
            <a:off x="5763594" y="3727282"/>
            <a:ext cx="1829115" cy="761412"/>
          </a:xfrm>
          <a:prstGeom prst="straightConnector1">
            <a:avLst/>
          </a:prstGeom>
          <a:ln w="25400">
            <a:solidFill>
              <a:schemeClr val="accent1"/>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46" name="TextBox 45">
            <a:extLst>
              <a:ext uri="{FF2B5EF4-FFF2-40B4-BE49-F238E27FC236}">
                <a16:creationId xmlns:a16="http://schemas.microsoft.com/office/drawing/2014/main" id="{1C35A592-2E02-1DC4-B597-EC95454C9D6E}"/>
              </a:ext>
            </a:extLst>
          </p:cNvPr>
          <p:cNvSpPr txBox="1"/>
          <p:nvPr/>
        </p:nvSpPr>
        <p:spPr>
          <a:xfrm>
            <a:off x="576243" y="5299544"/>
            <a:ext cx="3407079"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Sender Blockchain</a:t>
            </a:r>
          </a:p>
        </p:txBody>
      </p:sp>
      <p:sp>
        <p:nvSpPr>
          <p:cNvPr id="47" name="TextBox 46">
            <a:extLst>
              <a:ext uri="{FF2B5EF4-FFF2-40B4-BE49-F238E27FC236}">
                <a16:creationId xmlns:a16="http://schemas.microsoft.com/office/drawing/2014/main" id="{34BB83B9-5110-6789-08A2-937909D6846C}"/>
              </a:ext>
            </a:extLst>
          </p:cNvPr>
          <p:cNvSpPr txBox="1"/>
          <p:nvPr/>
        </p:nvSpPr>
        <p:spPr>
          <a:xfrm>
            <a:off x="8656090" y="5320324"/>
            <a:ext cx="3535910"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Receiver Blockchain</a:t>
            </a:r>
          </a:p>
        </p:txBody>
      </p:sp>
      <p:grpSp>
        <p:nvGrpSpPr>
          <p:cNvPr id="4" name="Group 3">
            <a:extLst>
              <a:ext uri="{FF2B5EF4-FFF2-40B4-BE49-F238E27FC236}">
                <a16:creationId xmlns:a16="http://schemas.microsoft.com/office/drawing/2014/main" id="{6A6A4C47-C0FF-B91A-07FE-5942F1ADA81E}"/>
              </a:ext>
            </a:extLst>
          </p:cNvPr>
          <p:cNvGrpSpPr/>
          <p:nvPr/>
        </p:nvGrpSpPr>
        <p:grpSpPr>
          <a:xfrm>
            <a:off x="112872" y="3875776"/>
            <a:ext cx="4020985" cy="926692"/>
            <a:chOff x="189257" y="1815921"/>
            <a:chExt cx="5643800" cy="1701315"/>
          </a:xfrm>
        </p:grpSpPr>
        <p:sp>
          <p:nvSpPr>
            <p:cNvPr id="5" name="Rectangle 4">
              <a:extLst>
                <a:ext uri="{FF2B5EF4-FFF2-40B4-BE49-F238E27FC236}">
                  <a16:creationId xmlns:a16="http://schemas.microsoft.com/office/drawing/2014/main" id="{9967A238-C0C1-9887-6F0F-8C87E45D1C02}"/>
                </a:ext>
              </a:extLst>
            </p:cNvPr>
            <p:cNvSpPr/>
            <p:nvPr/>
          </p:nvSpPr>
          <p:spPr>
            <a:xfrm>
              <a:off x="173864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Header</a:t>
              </a:r>
            </a:p>
          </p:txBody>
        </p:sp>
        <p:sp>
          <p:nvSpPr>
            <p:cNvPr id="6" name="Rectangle 5">
              <a:extLst>
                <a:ext uri="{FF2B5EF4-FFF2-40B4-BE49-F238E27FC236}">
                  <a16:creationId xmlns:a16="http://schemas.microsoft.com/office/drawing/2014/main" id="{CC6E6F2D-47A2-C426-3151-2DF224C4C44F}"/>
                </a:ext>
              </a:extLst>
            </p:cNvPr>
            <p:cNvSpPr/>
            <p:nvPr/>
          </p:nvSpPr>
          <p:spPr>
            <a:xfrm>
              <a:off x="1738648" y="2530426"/>
              <a:ext cx="1506829" cy="9864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Transactions</a:t>
              </a:r>
            </a:p>
          </p:txBody>
        </p:sp>
        <p:sp>
          <p:nvSpPr>
            <p:cNvPr id="7" name="Rectangle 6">
              <a:extLst>
                <a:ext uri="{FF2B5EF4-FFF2-40B4-BE49-F238E27FC236}">
                  <a16:creationId xmlns:a16="http://schemas.microsoft.com/office/drawing/2014/main" id="{A9426B85-DCFE-325D-6BF3-4DA6F9F270BC}"/>
                </a:ext>
              </a:extLst>
            </p:cNvPr>
            <p:cNvSpPr/>
            <p:nvPr/>
          </p:nvSpPr>
          <p:spPr>
            <a:xfrm>
              <a:off x="432622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Header</a:t>
              </a:r>
            </a:p>
          </p:txBody>
        </p:sp>
        <p:sp>
          <p:nvSpPr>
            <p:cNvPr id="8" name="Rectangle 7">
              <a:extLst>
                <a:ext uri="{FF2B5EF4-FFF2-40B4-BE49-F238E27FC236}">
                  <a16:creationId xmlns:a16="http://schemas.microsoft.com/office/drawing/2014/main" id="{C9C08DD8-A906-F0BF-09CB-CB2B40DAAF0F}"/>
                </a:ext>
              </a:extLst>
            </p:cNvPr>
            <p:cNvSpPr/>
            <p:nvPr/>
          </p:nvSpPr>
          <p:spPr>
            <a:xfrm>
              <a:off x="4326227" y="2547964"/>
              <a:ext cx="1506829" cy="96927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Arial" panose="020B0604020202020204" pitchFamily="34" charset="0"/>
                <a:cs typeface="Arial" panose="020B0604020202020204" pitchFamily="34" charset="0"/>
              </a:endParaRPr>
            </a:p>
            <a:p>
              <a:pPr algn="ctr"/>
              <a:r>
                <a:rPr lang="en-US" sz="1200" dirty="0">
                  <a:solidFill>
                    <a:schemeClr val="tx1"/>
                  </a:solidFill>
                  <a:latin typeface="Arial" panose="020B0604020202020204" pitchFamily="34" charset="0"/>
                  <a:cs typeface="Arial" panose="020B0604020202020204" pitchFamily="34" charset="0"/>
                </a:rPr>
                <a:t>Transactions</a:t>
              </a:r>
            </a:p>
            <a:p>
              <a:pPr algn="ctr"/>
              <a:endParaRPr lang="en-US" sz="1200" dirty="0">
                <a:solidFill>
                  <a:schemeClr val="tx1"/>
                </a:solidFill>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80E5945C-BF73-2C4B-8CA7-E90A06192240}"/>
                </a:ext>
              </a:extLst>
            </p:cNvPr>
            <p:cNvCxnSpPr>
              <a:cxnSpLocks/>
            </p:cNvCxnSpPr>
            <p:nvPr/>
          </p:nvCxnSpPr>
          <p:spPr>
            <a:xfrm flipH="1">
              <a:off x="3245476" y="2195848"/>
              <a:ext cx="10807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94E61F1-3FBC-1BC7-9F41-A9627FE9D9DE}"/>
                </a:ext>
              </a:extLst>
            </p:cNvPr>
            <p:cNvCxnSpPr>
              <a:cxnSpLocks/>
            </p:cNvCxnSpPr>
            <p:nvPr/>
          </p:nvCxnSpPr>
          <p:spPr>
            <a:xfrm flipH="1" flipV="1">
              <a:off x="838198" y="2169353"/>
              <a:ext cx="900450" cy="9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377900B-1705-6DB2-1402-FA3A6FC413C4}"/>
                </a:ext>
              </a:extLst>
            </p:cNvPr>
            <p:cNvSpPr txBox="1"/>
            <p:nvPr/>
          </p:nvSpPr>
          <p:spPr>
            <a:xfrm>
              <a:off x="189257" y="1854727"/>
              <a:ext cx="964841" cy="35633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a:t>
              </a:r>
            </a:p>
          </p:txBody>
        </p:sp>
      </p:grpSp>
      <p:grpSp>
        <p:nvGrpSpPr>
          <p:cNvPr id="12" name="Group 11">
            <a:extLst>
              <a:ext uri="{FF2B5EF4-FFF2-40B4-BE49-F238E27FC236}">
                <a16:creationId xmlns:a16="http://schemas.microsoft.com/office/drawing/2014/main" id="{76E1A3CE-46D7-4895-273E-006FDD56E09B}"/>
              </a:ext>
            </a:extLst>
          </p:cNvPr>
          <p:cNvGrpSpPr/>
          <p:nvPr/>
        </p:nvGrpSpPr>
        <p:grpSpPr>
          <a:xfrm>
            <a:off x="8380160" y="3830854"/>
            <a:ext cx="3932206" cy="926692"/>
            <a:chOff x="1738648" y="1815921"/>
            <a:chExt cx="5519192" cy="1701315"/>
          </a:xfrm>
        </p:grpSpPr>
        <p:sp>
          <p:nvSpPr>
            <p:cNvPr id="13" name="Rectangle 12">
              <a:extLst>
                <a:ext uri="{FF2B5EF4-FFF2-40B4-BE49-F238E27FC236}">
                  <a16:creationId xmlns:a16="http://schemas.microsoft.com/office/drawing/2014/main" id="{B116C43B-DFCB-755F-5945-6CB0C5624733}"/>
                </a:ext>
              </a:extLst>
            </p:cNvPr>
            <p:cNvSpPr/>
            <p:nvPr/>
          </p:nvSpPr>
          <p:spPr>
            <a:xfrm>
              <a:off x="173864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Header</a:t>
              </a:r>
            </a:p>
          </p:txBody>
        </p:sp>
        <p:sp>
          <p:nvSpPr>
            <p:cNvPr id="14" name="Rectangle 13">
              <a:extLst>
                <a:ext uri="{FF2B5EF4-FFF2-40B4-BE49-F238E27FC236}">
                  <a16:creationId xmlns:a16="http://schemas.microsoft.com/office/drawing/2014/main" id="{44035F35-5F71-C3F5-EF6C-4C993789F4CE}"/>
                </a:ext>
              </a:extLst>
            </p:cNvPr>
            <p:cNvSpPr/>
            <p:nvPr/>
          </p:nvSpPr>
          <p:spPr>
            <a:xfrm>
              <a:off x="1738648" y="2530426"/>
              <a:ext cx="1506829" cy="9864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Transactions</a:t>
              </a:r>
            </a:p>
          </p:txBody>
        </p:sp>
        <p:sp>
          <p:nvSpPr>
            <p:cNvPr id="15" name="Rectangle 14">
              <a:extLst>
                <a:ext uri="{FF2B5EF4-FFF2-40B4-BE49-F238E27FC236}">
                  <a16:creationId xmlns:a16="http://schemas.microsoft.com/office/drawing/2014/main" id="{CF4A9E34-A6B9-6FCF-37AA-F8D319CA2202}"/>
                </a:ext>
              </a:extLst>
            </p:cNvPr>
            <p:cNvSpPr/>
            <p:nvPr/>
          </p:nvSpPr>
          <p:spPr>
            <a:xfrm>
              <a:off x="432622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Header</a:t>
              </a:r>
            </a:p>
          </p:txBody>
        </p:sp>
        <p:sp>
          <p:nvSpPr>
            <p:cNvPr id="16" name="Rectangle 15">
              <a:extLst>
                <a:ext uri="{FF2B5EF4-FFF2-40B4-BE49-F238E27FC236}">
                  <a16:creationId xmlns:a16="http://schemas.microsoft.com/office/drawing/2014/main" id="{49101838-DFC6-2445-1C18-42D875BC8E7F}"/>
                </a:ext>
              </a:extLst>
            </p:cNvPr>
            <p:cNvSpPr/>
            <p:nvPr/>
          </p:nvSpPr>
          <p:spPr>
            <a:xfrm>
              <a:off x="4326227" y="2547964"/>
              <a:ext cx="1506829" cy="96927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Transactions</a:t>
              </a:r>
            </a:p>
          </p:txBody>
        </p:sp>
        <p:cxnSp>
          <p:nvCxnSpPr>
            <p:cNvPr id="17" name="Straight Arrow Connector 16">
              <a:extLst>
                <a:ext uri="{FF2B5EF4-FFF2-40B4-BE49-F238E27FC236}">
                  <a16:creationId xmlns:a16="http://schemas.microsoft.com/office/drawing/2014/main" id="{2AB40A1F-209B-B2C1-05C5-87A74EC25EAF}"/>
                </a:ext>
              </a:extLst>
            </p:cNvPr>
            <p:cNvCxnSpPr>
              <a:cxnSpLocks/>
            </p:cNvCxnSpPr>
            <p:nvPr/>
          </p:nvCxnSpPr>
          <p:spPr>
            <a:xfrm flipV="1">
              <a:off x="5833056" y="2195848"/>
              <a:ext cx="727391" cy="15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48B6EFA-1D67-6575-311F-6D66BE0101BF}"/>
                </a:ext>
              </a:extLst>
            </p:cNvPr>
            <p:cNvCxnSpPr>
              <a:cxnSpLocks/>
              <a:stCxn id="13" idx="3"/>
              <a:endCxn id="15" idx="1"/>
            </p:cNvCxnSpPr>
            <p:nvPr/>
          </p:nvCxnSpPr>
          <p:spPr>
            <a:xfrm>
              <a:off x="3245477" y="2195848"/>
              <a:ext cx="10807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B0634BB-00BB-C7CA-5F95-5F6853FEE51D}"/>
                </a:ext>
              </a:extLst>
            </p:cNvPr>
            <p:cNvSpPr txBox="1"/>
            <p:nvPr/>
          </p:nvSpPr>
          <p:spPr>
            <a:xfrm>
              <a:off x="6292999" y="1898393"/>
              <a:ext cx="964841" cy="35633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a:t>
              </a:r>
            </a:p>
          </p:txBody>
        </p:sp>
      </p:grpSp>
      <p:sp>
        <p:nvSpPr>
          <p:cNvPr id="48" name="Rectangle 47">
            <a:extLst>
              <a:ext uri="{FF2B5EF4-FFF2-40B4-BE49-F238E27FC236}">
                <a16:creationId xmlns:a16="http://schemas.microsoft.com/office/drawing/2014/main" id="{5C5B30C1-215B-39E1-6522-8EDBDD10F93C}"/>
              </a:ext>
            </a:extLst>
          </p:cNvPr>
          <p:cNvSpPr/>
          <p:nvPr/>
        </p:nvSpPr>
        <p:spPr>
          <a:xfrm>
            <a:off x="3063158" y="3878600"/>
            <a:ext cx="1073556" cy="41388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Header</a:t>
            </a:r>
          </a:p>
        </p:txBody>
      </p:sp>
      <p:sp>
        <p:nvSpPr>
          <p:cNvPr id="34" name="TextBox 33">
            <a:extLst>
              <a:ext uri="{FF2B5EF4-FFF2-40B4-BE49-F238E27FC236}">
                <a16:creationId xmlns:a16="http://schemas.microsoft.com/office/drawing/2014/main" id="{86DEC26E-D607-748A-5AC0-15C3C6720BD9}"/>
              </a:ext>
            </a:extLst>
          </p:cNvPr>
          <p:cNvSpPr txBox="1"/>
          <p:nvPr/>
        </p:nvSpPr>
        <p:spPr>
          <a:xfrm>
            <a:off x="2608819" y="2972596"/>
            <a:ext cx="1883226" cy="523220"/>
          </a:xfrm>
          <a:prstGeom prst="rect">
            <a:avLst/>
          </a:prstGeom>
          <a:noFill/>
        </p:spPr>
        <p:txBody>
          <a:bodyPr wrap="square" rtlCol="0">
            <a:spAutoFit/>
          </a:bodyPr>
          <a:lstStyle/>
          <a:p>
            <a:pPr algn="ctr"/>
            <a:r>
              <a:rPr lang="en-US" sz="2800" dirty="0">
                <a:solidFill>
                  <a:srgbClr val="FF0000"/>
                </a:solidFill>
                <a:latin typeface="Arial" panose="020B0604020202020204" pitchFamily="34" charset="0"/>
                <a:cs typeface="Arial" panose="020B0604020202020204" pitchFamily="34" charset="0"/>
              </a:rPr>
              <a:t>Hash(Tx)</a:t>
            </a:r>
          </a:p>
        </p:txBody>
      </p:sp>
      <p:cxnSp>
        <p:nvCxnSpPr>
          <p:cNvPr id="36" name="Straight Arrow Connector 35">
            <a:extLst>
              <a:ext uri="{FF2B5EF4-FFF2-40B4-BE49-F238E27FC236}">
                <a16:creationId xmlns:a16="http://schemas.microsoft.com/office/drawing/2014/main" id="{B6DC1F0A-94C1-8162-7D98-5486E44741DD}"/>
              </a:ext>
            </a:extLst>
          </p:cNvPr>
          <p:cNvCxnSpPr>
            <a:cxnSpLocks/>
            <a:endCxn id="48" idx="0"/>
          </p:cNvCxnSpPr>
          <p:nvPr/>
        </p:nvCxnSpPr>
        <p:spPr>
          <a:xfrm>
            <a:off x="3597078" y="3424186"/>
            <a:ext cx="2858" cy="454414"/>
          </a:xfrm>
          <a:prstGeom prst="straightConnector1">
            <a:avLst/>
          </a:prstGeom>
          <a:ln w="25400">
            <a:solidFill>
              <a:schemeClr val="accent1"/>
            </a:solidFill>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6054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0" presetClass="path" presetSubtype="0" accel="50000" decel="50000" fill="hold" grpId="0" nodeType="withEffect">
                                  <p:stCondLst>
                                    <p:cond delay="0"/>
                                  </p:stCondLst>
                                  <p:childTnLst>
                                    <p:animMotion origin="layout" path="M 0.0444 0.00139 L 0.35664 0.1007 " pathEditMode="relative" rAng="0" ptsTypes="AA">
                                      <p:cBhvr>
                                        <p:cTn id="24" dur="2000" fill="hold"/>
                                        <p:tgtEl>
                                          <p:spTgt spid="48"/>
                                        </p:tgtEl>
                                        <p:attrNameLst>
                                          <p:attrName>ppt_x</p:attrName>
                                          <p:attrName>ppt_y</p:attrName>
                                        </p:attrNameLst>
                                      </p:cBhvr>
                                      <p:rCtr x="15612" y="4954"/>
                                    </p:animMotion>
                                  </p:childTnLst>
                                </p:cTn>
                              </p:par>
                              <p:par>
                                <p:cTn id="25" presetID="0" presetClass="path" presetSubtype="0" accel="50000" decel="50000" fill="hold" nodeType="withEffect">
                                  <p:stCondLst>
                                    <p:cond delay="0"/>
                                  </p:stCondLst>
                                  <p:childTnLst>
                                    <p:animMotion origin="layout" path="M 0.03945 -0.0037 L 0.35404 -0.00023 " pathEditMode="relative" ptsTypes="AA">
                                      <p:cBhvr>
                                        <p:cTn id="26" dur="2000" fill="hold"/>
                                        <p:tgtEl>
                                          <p:spTgt spid="21"/>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0.00482 -2.22222E-6 L 0.43959 -0.00648 " pathEditMode="relative" rAng="0" ptsTypes="AA">
                                      <p:cBhvr>
                                        <p:cTn id="38" dur="2000" fill="hold"/>
                                        <p:tgtEl>
                                          <p:spTgt spid="20"/>
                                        </p:tgtEl>
                                        <p:attrNameLst>
                                          <p:attrName>ppt_x</p:attrName>
                                          <p:attrName>ppt_y</p:attrName>
                                        </p:attrNameLst>
                                      </p:cBhvr>
                                      <p:rCtr x="21732" y="-324"/>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3" grpId="0"/>
      <p:bldP spid="28" grpId="0"/>
      <p:bldP spid="29" grpId="0"/>
      <p:bldP spid="48" grpId="0" animBg="1"/>
      <p:bldP spid="34" grpId="0"/>
      <p:bldP spid="3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48F5-632F-D439-C379-EB4DF487310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Verification and Privacy</a:t>
            </a:r>
          </a:p>
        </p:txBody>
      </p:sp>
      <p:pic>
        <p:nvPicPr>
          <p:cNvPr id="3074" name="Picture 2" descr="Drivers License Templates Images – Browse 2,906 Stock Photos, Vectors, and  Video | Adobe Stock">
            <a:extLst>
              <a:ext uri="{FF2B5EF4-FFF2-40B4-BE49-F238E27FC236}">
                <a16:creationId xmlns:a16="http://schemas.microsoft.com/office/drawing/2014/main" id="{BC01B41B-D7CF-46B7-3AA6-F8FBDBD7FD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55756" y="1827031"/>
            <a:ext cx="6956120" cy="4154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 Drinking Alcohol Under 21 Retro Design Of Vector Beer Drink Bottle And  Glass With Red Prohibition Sign. Pub, Bar And Restaurant Warning Poster  Royalty Free SVG, Cliparts, Vectors, And Stock Illustration.">
            <a:extLst>
              <a:ext uri="{FF2B5EF4-FFF2-40B4-BE49-F238E27FC236}">
                <a16:creationId xmlns:a16="http://schemas.microsoft.com/office/drawing/2014/main" id="{F13246AE-945F-36AE-3FEC-FE68D5948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74" y="2176397"/>
            <a:ext cx="440928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3A1E429-1187-DBEF-3034-25E65AA9F9CA}"/>
              </a:ext>
            </a:extLst>
          </p:cNvPr>
          <p:cNvSpPr>
            <a:spLocks noGrp="1"/>
          </p:cNvSpPr>
          <p:nvPr>
            <p:ph type="sldNum" sz="quarter" idx="12"/>
          </p:nvPr>
        </p:nvSpPr>
        <p:spPr/>
        <p:txBody>
          <a:bodyPr/>
          <a:lstStyle/>
          <a:p>
            <a:fld id="{925B9A89-1D3B-7042-A946-06694786D8F6}" type="slidenum">
              <a:rPr lang="en-US" smtClean="0"/>
              <a:t>4</a:t>
            </a:fld>
            <a:endParaRPr lang="en-US"/>
          </a:p>
        </p:txBody>
      </p:sp>
    </p:spTree>
    <p:extLst>
      <p:ext uri="{BB962C8B-B14F-4D97-AF65-F5344CB8AC3E}">
        <p14:creationId xmlns:p14="http://schemas.microsoft.com/office/powerpoint/2010/main" val="4204490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397A-4EFB-516C-581A-9FE1B513A4A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Technical Challenges</a:t>
            </a:r>
          </a:p>
        </p:txBody>
      </p:sp>
      <p:sp>
        <p:nvSpPr>
          <p:cNvPr id="3" name="Content Placeholder 2">
            <a:extLst>
              <a:ext uri="{FF2B5EF4-FFF2-40B4-BE49-F238E27FC236}">
                <a16:creationId xmlns:a16="http://schemas.microsoft.com/office/drawing/2014/main" id="{90FBA104-7C67-81D5-B5BE-AD8F0ED7E8E7}"/>
              </a:ext>
            </a:extLst>
          </p:cNvPr>
          <p:cNvSpPr>
            <a:spLocks noGrp="1"/>
          </p:cNvSpPr>
          <p:nvPr>
            <p:ph idx="1"/>
          </p:nvPr>
        </p:nvSpPr>
        <p:spPr>
          <a:xfrm>
            <a:off x="838200" y="1628997"/>
            <a:ext cx="11533909" cy="517856"/>
          </a:xfrm>
        </p:spPr>
        <p:txBody>
          <a:bodyPr>
            <a:noAutofit/>
          </a:bodyPr>
          <a:lstStyle/>
          <a:p>
            <a:pPr marL="0" indent="0">
              <a:buNone/>
            </a:pPr>
            <a:r>
              <a:rPr lang="en-US" sz="3000" dirty="0">
                <a:latin typeface="Arial" panose="020B0604020202020204" pitchFamily="34" charset="0"/>
                <a:cs typeface="Arial" panose="020B0604020202020204" pitchFamily="34" charset="0"/>
              </a:rPr>
              <a:t>Generate </a:t>
            </a:r>
            <a:r>
              <a:rPr lang="en-US" altLang="zh-CN" sz="3000" dirty="0">
                <a:latin typeface="Arial" panose="020B0604020202020204" pitchFamily="34" charset="0"/>
                <a:cs typeface="Arial" panose="020B0604020202020204" pitchFamily="34" charset="0"/>
              </a:rPr>
              <a:t>ZKP for </a:t>
            </a:r>
            <a:r>
              <a:rPr lang="en-US" altLang="zh-CN" sz="3000" dirty="0">
                <a:solidFill>
                  <a:srgbClr val="FF0000"/>
                </a:solidFill>
                <a:latin typeface="Arial" panose="020B0604020202020204" pitchFamily="34" charset="0"/>
                <a:cs typeface="Arial" panose="020B0604020202020204" pitchFamily="34" charset="0"/>
              </a:rPr>
              <a:t>100+</a:t>
            </a:r>
            <a:r>
              <a:rPr lang="zh-CN" altLang="en-US" sz="3000" dirty="0">
                <a:latin typeface="Arial" panose="020B0604020202020204" pitchFamily="34" charset="0"/>
                <a:cs typeface="Arial" panose="020B0604020202020204" pitchFamily="34" charset="0"/>
              </a:rPr>
              <a:t> </a:t>
            </a:r>
            <a:r>
              <a:rPr lang="en-US" altLang="zh-CN" sz="3000" dirty="0">
                <a:latin typeface="Arial" panose="020B0604020202020204" pitchFamily="34" charset="0"/>
                <a:cs typeface="Arial" panose="020B0604020202020204" pitchFamily="34" charset="0"/>
              </a:rPr>
              <a:t>signature validations for </a:t>
            </a:r>
            <a:r>
              <a:rPr lang="en-US" altLang="zh-CN" sz="3000" dirty="0" err="1">
                <a:latin typeface="Arial" panose="020B0604020202020204" pitchFamily="34" charset="0"/>
                <a:cs typeface="Arial" panose="020B0604020202020204" pitchFamily="34" charset="0"/>
              </a:rPr>
              <a:t>PoS</a:t>
            </a:r>
            <a:r>
              <a:rPr lang="en-US" altLang="zh-CN" sz="3000" dirty="0">
                <a:latin typeface="Arial" panose="020B0604020202020204" pitchFamily="34" charset="0"/>
                <a:cs typeface="Arial" panose="020B0604020202020204" pitchFamily="34" charset="0"/>
              </a:rPr>
              <a:t> blockchains</a:t>
            </a:r>
            <a:endParaRPr lang="en-US" sz="3000" dirty="0">
              <a:latin typeface="Arial" panose="020B0604020202020204" pitchFamily="34" charset="0"/>
              <a:cs typeface="Arial" panose="020B0604020202020204" pitchFamily="34" charset="0"/>
            </a:endParaRPr>
          </a:p>
        </p:txBody>
      </p:sp>
      <p:sp>
        <p:nvSpPr>
          <p:cNvPr id="5" name="矩形: 圆角 8">
            <a:extLst>
              <a:ext uri="{FF2B5EF4-FFF2-40B4-BE49-F238E27FC236}">
                <a16:creationId xmlns:a16="http://schemas.microsoft.com/office/drawing/2014/main" id="{C6025874-20FF-C02A-984D-F0A8E7E2DBBE}"/>
              </a:ext>
            </a:extLst>
          </p:cNvPr>
          <p:cNvSpPr/>
          <p:nvPr/>
        </p:nvSpPr>
        <p:spPr>
          <a:xfrm>
            <a:off x="2767623" y="3516085"/>
            <a:ext cx="4794911" cy="9159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dirty="0">
                <a:solidFill>
                  <a:srgbClr val="FF0000"/>
                </a:solidFill>
                <a:latin typeface="Arial" panose="020B0604020202020204" pitchFamily="34" charset="0"/>
                <a:ea typeface="宋体"/>
                <a:cs typeface="Arial" panose="020B0604020202020204" pitchFamily="34" charset="0"/>
              </a:rPr>
              <a:t>2M</a:t>
            </a:r>
            <a:r>
              <a:rPr lang="zh-CN" altLang="en-US" sz="3000" dirty="0">
                <a:solidFill>
                  <a:schemeClr val="tx1"/>
                </a:solidFill>
                <a:latin typeface="Arial" panose="020B0604020202020204" pitchFamily="34" charset="0"/>
                <a:ea typeface="宋体"/>
                <a:cs typeface="Arial" panose="020B0604020202020204" pitchFamily="34" charset="0"/>
              </a:rPr>
              <a:t> gates per signature</a:t>
            </a:r>
            <a:endParaRPr lang="zh-CN" altLang="en-US" sz="3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algn="ctr"/>
            <a:r>
              <a:rPr lang="zh-CN" altLang="en-US" sz="3000" dirty="0">
                <a:solidFill>
                  <a:srgbClr val="FF0000"/>
                </a:solidFill>
                <a:latin typeface="Arial" panose="020B0604020202020204" pitchFamily="34" charset="0"/>
                <a:ea typeface="宋体"/>
                <a:cs typeface="Arial" panose="020B0604020202020204" pitchFamily="34" charset="0"/>
              </a:rPr>
              <a:t>0.2</a:t>
            </a:r>
            <a:r>
              <a:rPr lang="en-US" altLang="zh-CN" sz="3000" dirty="0">
                <a:solidFill>
                  <a:srgbClr val="FF0000"/>
                </a:solidFill>
                <a:latin typeface="Arial" panose="020B0604020202020204" pitchFamily="34" charset="0"/>
                <a:ea typeface="宋体"/>
                <a:cs typeface="Arial" panose="020B0604020202020204" pitchFamily="34" charset="0"/>
              </a:rPr>
              <a:t>B</a:t>
            </a:r>
            <a:r>
              <a:rPr lang="en-US" altLang="zh-CN" sz="3000" dirty="0">
                <a:solidFill>
                  <a:schemeClr val="tx1"/>
                </a:solidFill>
                <a:latin typeface="Arial" panose="020B0604020202020204" pitchFamily="34" charset="0"/>
                <a:ea typeface="宋体"/>
                <a:cs typeface="Arial" panose="020B0604020202020204" pitchFamily="34" charset="0"/>
              </a:rPr>
              <a:t> </a:t>
            </a:r>
            <a:r>
              <a:rPr lang="zh-CN" altLang="en-US" sz="3000" dirty="0">
                <a:solidFill>
                  <a:schemeClr val="tx1"/>
                </a:solidFill>
                <a:latin typeface="Arial" panose="020B0604020202020204" pitchFamily="34" charset="0"/>
                <a:ea typeface="宋体"/>
                <a:cs typeface="Arial" panose="020B0604020202020204" pitchFamily="34" charset="0"/>
              </a:rPr>
              <a:t>gates in total</a:t>
            </a:r>
          </a:p>
        </p:txBody>
      </p:sp>
      <p:sp>
        <p:nvSpPr>
          <p:cNvPr id="7" name="TextBox 6">
            <a:extLst>
              <a:ext uri="{FF2B5EF4-FFF2-40B4-BE49-F238E27FC236}">
                <a16:creationId xmlns:a16="http://schemas.microsoft.com/office/drawing/2014/main" id="{BD5E909C-7433-2A7F-5524-8EA385C754BA}"/>
              </a:ext>
            </a:extLst>
          </p:cNvPr>
          <p:cNvSpPr txBox="1"/>
          <p:nvPr/>
        </p:nvSpPr>
        <p:spPr>
          <a:xfrm>
            <a:off x="3583841" y="4420952"/>
            <a:ext cx="3531960" cy="553998"/>
          </a:xfrm>
          <a:prstGeom prst="rect">
            <a:avLst/>
          </a:prstGeom>
          <a:noFill/>
        </p:spPr>
        <p:txBody>
          <a:bodyPr wrap="square" rtlCol="0">
            <a:spAutoFit/>
          </a:bodyPr>
          <a:lstStyle/>
          <a:p>
            <a:r>
              <a:rPr lang="en-US" altLang="zh-CN" sz="3000" dirty="0">
                <a:solidFill>
                  <a:srgbClr val="FF0000"/>
                </a:solidFill>
                <a:latin typeface="Arial" panose="020B0604020202020204" pitchFamily="34" charset="0"/>
                <a:cs typeface="Arial" panose="020B0604020202020204" pitchFamily="34" charset="0"/>
              </a:rPr>
              <a:t>&gt;10</a:t>
            </a:r>
            <a:r>
              <a:rPr lang="en-US" sz="3000" dirty="0">
                <a:solidFill>
                  <a:srgbClr val="FF0000"/>
                </a:solidFill>
                <a:latin typeface="Arial" panose="020B0604020202020204" pitchFamily="34" charset="0"/>
                <a:cs typeface="Arial" panose="020B0604020202020204" pitchFamily="34" charset="0"/>
              </a:rPr>
              <a:t>00s </a:t>
            </a:r>
            <a:r>
              <a:rPr lang="en-US" sz="3000" dirty="0">
                <a:latin typeface="Arial" panose="020B0604020202020204" pitchFamily="34" charset="0"/>
                <a:cs typeface="Arial" panose="020B0604020202020204" pitchFamily="34" charset="0"/>
              </a:rPr>
              <a:t>prover time</a:t>
            </a:r>
          </a:p>
        </p:txBody>
      </p:sp>
      <p:pic>
        <p:nvPicPr>
          <p:cNvPr id="8" name="Picture 2" descr="Image result for cry emoji">
            <a:extLst>
              <a:ext uri="{FF2B5EF4-FFF2-40B4-BE49-F238E27FC236}">
                <a16:creationId xmlns:a16="http://schemas.microsoft.com/office/drawing/2014/main" id="{8AC50B10-75E3-E7AE-116F-15E193850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037" y="3341915"/>
            <a:ext cx="1818818" cy="18188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proof">
            <a:extLst>
              <a:ext uri="{FF2B5EF4-FFF2-40B4-BE49-F238E27FC236}">
                <a16:creationId xmlns:a16="http://schemas.microsoft.com/office/drawing/2014/main" id="{074FFC20-1122-0BDF-2A98-D2C794CCB5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6985" y="2090583"/>
            <a:ext cx="2147693" cy="1009943"/>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a:extLst>
              <a:ext uri="{FF2B5EF4-FFF2-40B4-BE49-F238E27FC236}">
                <a16:creationId xmlns:a16="http://schemas.microsoft.com/office/drawing/2014/main" id="{5203E9C8-1EEC-B85A-7832-A4F731AB7542}"/>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40</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0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951A7-0DFA-CE64-2DF6-C71B3AC3CC1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Parallel Circuits</a:t>
            </a:r>
          </a:p>
        </p:txBody>
      </p:sp>
      <p:grpSp>
        <p:nvGrpSpPr>
          <p:cNvPr id="50" name="Group 49">
            <a:extLst>
              <a:ext uri="{FF2B5EF4-FFF2-40B4-BE49-F238E27FC236}">
                <a16:creationId xmlns:a16="http://schemas.microsoft.com/office/drawing/2014/main" id="{0C9882C2-3188-D5B5-E758-C0DE079C5BD9}"/>
              </a:ext>
            </a:extLst>
          </p:cNvPr>
          <p:cNvGrpSpPr/>
          <p:nvPr/>
        </p:nvGrpSpPr>
        <p:grpSpPr>
          <a:xfrm>
            <a:off x="1070521" y="2223521"/>
            <a:ext cx="2438400" cy="3029643"/>
            <a:chOff x="461422" y="1500921"/>
            <a:chExt cx="2331011" cy="2799584"/>
          </a:xfrm>
        </p:grpSpPr>
        <p:sp>
          <p:nvSpPr>
            <p:cNvPr id="51" name="Oval 50">
              <a:extLst>
                <a:ext uri="{FF2B5EF4-FFF2-40B4-BE49-F238E27FC236}">
                  <a16:creationId xmlns:a16="http://schemas.microsoft.com/office/drawing/2014/main" id="{59B03134-9646-0E90-5C69-7BD99DB3C335}"/>
                </a:ext>
              </a:extLst>
            </p:cNvPr>
            <p:cNvSpPr/>
            <p:nvPr/>
          </p:nvSpPr>
          <p:spPr>
            <a:xfrm>
              <a:off x="514986" y="220146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52" name="Oval 51">
              <a:extLst>
                <a:ext uri="{FF2B5EF4-FFF2-40B4-BE49-F238E27FC236}">
                  <a16:creationId xmlns:a16="http://schemas.microsoft.com/office/drawing/2014/main" id="{EE8B76C7-BB1E-5E24-3475-395E41EF92B1}"/>
                </a:ext>
              </a:extLst>
            </p:cNvPr>
            <p:cNvSpPr/>
            <p:nvPr/>
          </p:nvSpPr>
          <p:spPr>
            <a:xfrm>
              <a:off x="1039313" y="221157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53" name="Oval 52">
              <a:extLst>
                <a:ext uri="{FF2B5EF4-FFF2-40B4-BE49-F238E27FC236}">
                  <a16:creationId xmlns:a16="http://schemas.microsoft.com/office/drawing/2014/main" id="{072B0AE9-0770-A832-3372-FA45E482C2A9}"/>
                </a:ext>
              </a:extLst>
            </p:cNvPr>
            <p:cNvSpPr/>
            <p:nvPr/>
          </p:nvSpPr>
          <p:spPr>
            <a:xfrm>
              <a:off x="2355646" y="225071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54" name="TextBox 53">
              <a:extLst>
                <a:ext uri="{FF2B5EF4-FFF2-40B4-BE49-F238E27FC236}">
                  <a16:creationId xmlns:a16="http://schemas.microsoft.com/office/drawing/2014/main" id="{1F5D22AF-C756-2E50-3ECF-654B3131CEA3}"/>
                </a:ext>
              </a:extLst>
            </p:cNvPr>
            <p:cNvSpPr txBox="1"/>
            <p:nvPr/>
          </p:nvSpPr>
          <p:spPr>
            <a:xfrm>
              <a:off x="1666557" y="2324999"/>
              <a:ext cx="564287" cy="253915"/>
            </a:xfrm>
            <a:prstGeom prst="rect">
              <a:avLst/>
            </a:prstGeom>
            <a:noFill/>
          </p:spPr>
          <p:txBody>
            <a:bodyPr wrap="square" rtlCol="0">
              <a:spAutoFit/>
            </a:bodyPr>
            <a:lstStyle/>
            <a:p>
              <a:r>
                <a:rPr lang="en-US" sz="1600" dirty="0"/>
                <a:t>……</a:t>
              </a:r>
            </a:p>
          </p:txBody>
        </p:sp>
        <p:cxnSp>
          <p:nvCxnSpPr>
            <p:cNvPr id="55" name="Straight Connector 54">
              <a:extLst>
                <a:ext uri="{FF2B5EF4-FFF2-40B4-BE49-F238E27FC236}">
                  <a16:creationId xmlns:a16="http://schemas.microsoft.com/office/drawing/2014/main" id="{171780A2-C0CB-914A-3EFE-12710E779F62}"/>
                </a:ext>
              </a:extLst>
            </p:cNvPr>
            <p:cNvCxnSpPr>
              <a:cxnSpLocks/>
              <a:stCxn id="51" idx="4"/>
            </p:cNvCxnSpPr>
            <p:nvPr/>
          </p:nvCxnSpPr>
          <p:spPr>
            <a:xfrm flipH="1">
              <a:off x="719076" y="2484080"/>
              <a:ext cx="6980" cy="206826"/>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D10062B0-9D31-5430-78F2-D3CA90A4B33B}"/>
                </a:ext>
              </a:extLst>
            </p:cNvPr>
            <p:cNvCxnSpPr>
              <a:cxnSpLocks/>
              <a:stCxn id="52" idx="4"/>
            </p:cNvCxnSpPr>
            <p:nvPr/>
          </p:nvCxnSpPr>
          <p:spPr>
            <a:xfrm flipH="1">
              <a:off x="1243403" y="2494193"/>
              <a:ext cx="6980" cy="235374"/>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0BA4A5AA-9077-2DBD-FB12-78318FE11EE9}"/>
                </a:ext>
              </a:extLst>
            </p:cNvPr>
            <p:cNvCxnSpPr>
              <a:cxnSpLocks/>
              <a:stCxn id="53" idx="4"/>
            </p:cNvCxnSpPr>
            <p:nvPr/>
          </p:nvCxnSpPr>
          <p:spPr>
            <a:xfrm>
              <a:off x="2566716" y="2533333"/>
              <a:ext cx="0" cy="196234"/>
            </a:xfrm>
            <a:prstGeom prst="line">
              <a:avLst/>
            </a:prstGeom>
          </p:spPr>
          <p:style>
            <a:lnRef idx="1">
              <a:schemeClr val="dk1"/>
            </a:lnRef>
            <a:fillRef idx="0">
              <a:schemeClr val="dk1"/>
            </a:fillRef>
            <a:effectRef idx="0">
              <a:schemeClr val="dk1"/>
            </a:effectRef>
            <a:fontRef idx="minor">
              <a:schemeClr val="tx1"/>
            </a:fontRef>
          </p:style>
        </p:cxnSp>
        <p:sp>
          <p:nvSpPr>
            <p:cNvPr id="58" name="Oval 57">
              <a:extLst>
                <a:ext uri="{FF2B5EF4-FFF2-40B4-BE49-F238E27FC236}">
                  <a16:creationId xmlns:a16="http://schemas.microsoft.com/office/drawing/2014/main" id="{A45B2A2C-EA77-89F2-7553-48A512D64086}"/>
                </a:ext>
              </a:extLst>
            </p:cNvPr>
            <p:cNvSpPr/>
            <p:nvPr/>
          </p:nvSpPr>
          <p:spPr>
            <a:xfrm>
              <a:off x="461594" y="3149033"/>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59" name="Oval 58">
              <a:extLst>
                <a:ext uri="{FF2B5EF4-FFF2-40B4-BE49-F238E27FC236}">
                  <a16:creationId xmlns:a16="http://schemas.microsoft.com/office/drawing/2014/main" id="{FAA66312-62B0-A962-465F-09B0D92CE158}"/>
                </a:ext>
              </a:extLst>
            </p:cNvPr>
            <p:cNvSpPr/>
            <p:nvPr/>
          </p:nvSpPr>
          <p:spPr>
            <a:xfrm>
              <a:off x="1053398" y="314903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60" name="Oval 59">
              <a:extLst>
                <a:ext uri="{FF2B5EF4-FFF2-40B4-BE49-F238E27FC236}">
                  <a16:creationId xmlns:a16="http://schemas.microsoft.com/office/drawing/2014/main" id="{69111646-BB38-7ED1-1AD2-B8CBDB50AEAD}"/>
                </a:ext>
              </a:extLst>
            </p:cNvPr>
            <p:cNvSpPr/>
            <p:nvPr/>
          </p:nvSpPr>
          <p:spPr>
            <a:xfrm>
              <a:off x="2370294" y="3169396"/>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cxnSp>
          <p:nvCxnSpPr>
            <p:cNvPr id="61" name="Straight Connector 60">
              <a:extLst>
                <a:ext uri="{FF2B5EF4-FFF2-40B4-BE49-F238E27FC236}">
                  <a16:creationId xmlns:a16="http://schemas.microsoft.com/office/drawing/2014/main" id="{A787711A-5AAA-9CEE-D266-9D7A178E6103}"/>
                </a:ext>
              </a:extLst>
            </p:cNvPr>
            <p:cNvCxnSpPr>
              <a:cxnSpLocks/>
              <a:endCxn id="58" idx="0"/>
            </p:cNvCxnSpPr>
            <p:nvPr/>
          </p:nvCxnSpPr>
          <p:spPr>
            <a:xfrm>
              <a:off x="672664" y="3001874"/>
              <a:ext cx="0" cy="147159"/>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77AB3830-94F8-7DB5-1679-94241FECE452}"/>
                </a:ext>
              </a:extLst>
            </p:cNvPr>
            <p:cNvCxnSpPr>
              <a:cxnSpLocks/>
              <a:stCxn id="59" idx="0"/>
            </p:cNvCxnSpPr>
            <p:nvPr/>
          </p:nvCxnSpPr>
          <p:spPr>
            <a:xfrm flipH="1" flipV="1">
              <a:off x="1258034" y="2984148"/>
              <a:ext cx="6434" cy="164884"/>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69BC402A-7CD6-AFB3-6390-20DDEA3FC7D7}"/>
                </a:ext>
              </a:extLst>
            </p:cNvPr>
            <p:cNvCxnSpPr>
              <a:cxnSpLocks/>
              <a:stCxn id="60" idx="0"/>
            </p:cNvCxnSpPr>
            <p:nvPr/>
          </p:nvCxnSpPr>
          <p:spPr>
            <a:xfrm flipV="1">
              <a:off x="2581364" y="2984148"/>
              <a:ext cx="6433" cy="185248"/>
            </a:xfrm>
            <a:prstGeom prst="line">
              <a:avLst/>
            </a:prstGeom>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4DC24000-7052-DA6D-3CD8-E15269AAC5CF}"/>
                </a:ext>
              </a:extLst>
            </p:cNvPr>
            <p:cNvSpPr txBox="1"/>
            <p:nvPr/>
          </p:nvSpPr>
          <p:spPr>
            <a:xfrm>
              <a:off x="1663742" y="3109775"/>
              <a:ext cx="564287" cy="253915"/>
            </a:xfrm>
            <a:prstGeom prst="rect">
              <a:avLst/>
            </a:prstGeom>
            <a:noFill/>
          </p:spPr>
          <p:txBody>
            <a:bodyPr wrap="square" rtlCol="0">
              <a:spAutoFit/>
            </a:bodyPr>
            <a:lstStyle/>
            <a:p>
              <a:r>
                <a:rPr lang="en-US" sz="1600" dirty="0"/>
                <a:t>……</a:t>
              </a:r>
            </a:p>
          </p:txBody>
        </p:sp>
        <p:sp>
          <p:nvSpPr>
            <p:cNvPr id="65" name="TextBox 64">
              <a:extLst>
                <a:ext uri="{FF2B5EF4-FFF2-40B4-BE49-F238E27FC236}">
                  <a16:creationId xmlns:a16="http://schemas.microsoft.com/office/drawing/2014/main" id="{F199495C-4D82-FEC6-0318-F90929AA228F}"/>
                </a:ext>
              </a:extLst>
            </p:cNvPr>
            <p:cNvSpPr txBox="1"/>
            <p:nvPr/>
          </p:nvSpPr>
          <p:spPr>
            <a:xfrm rot="5400000">
              <a:off x="1543941" y="2808611"/>
              <a:ext cx="522230" cy="253916"/>
            </a:xfrm>
            <a:prstGeom prst="rect">
              <a:avLst/>
            </a:prstGeom>
            <a:noFill/>
          </p:spPr>
          <p:txBody>
            <a:bodyPr wrap="square" rtlCol="0">
              <a:spAutoFit/>
            </a:bodyPr>
            <a:lstStyle/>
            <a:p>
              <a:r>
                <a:rPr lang="en-US" sz="1600" dirty="0"/>
                <a:t>……</a:t>
              </a:r>
            </a:p>
          </p:txBody>
        </p:sp>
        <p:cxnSp>
          <p:nvCxnSpPr>
            <p:cNvPr id="66" name="Straight Connector 65">
              <a:extLst>
                <a:ext uri="{FF2B5EF4-FFF2-40B4-BE49-F238E27FC236}">
                  <a16:creationId xmlns:a16="http://schemas.microsoft.com/office/drawing/2014/main" id="{05CCFD91-16B1-F0BE-C289-DAC7005DEF13}"/>
                </a:ext>
              </a:extLst>
            </p:cNvPr>
            <p:cNvCxnSpPr>
              <a:cxnSpLocks/>
              <a:stCxn id="58" idx="4"/>
            </p:cNvCxnSpPr>
            <p:nvPr/>
          </p:nvCxnSpPr>
          <p:spPr>
            <a:xfrm>
              <a:off x="672664" y="3431651"/>
              <a:ext cx="0" cy="243556"/>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95D21B1A-0ADC-128C-AC33-50F1CB5FB789}"/>
                </a:ext>
              </a:extLst>
            </p:cNvPr>
            <p:cNvCxnSpPr>
              <a:cxnSpLocks/>
              <a:stCxn id="58" idx="5"/>
              <a:endCxn id="70" idx="1"/>
            </p:cNvCxnSpPr>
            <p:nvPr/>
          </p:nvCxnSpPr>
          <p:spPr>
            <a:xfrm>
              <a:off x="821912" y="3390263"/>
              <a:ext cx="266885" cy="337577"/>
            </a:xfrm>
            <a:prstGeom prst="line">
              <a:avLst/>
            </a:prstGeom>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368BFD25-8EFA-5673-F74B-5AA13A627C69}"/>
                </a:ext>
              </a:extLst>
            </p:cNvPr>
            <p:cNvCxnSpPr>
              <a:cxnSpLocks/>
            </p:cNvCxnSpPr>
            <p:nvPr/>
          </p:nvCxnSpPr>
          <p:spPr>
            <a:xfrm>
              <a:off x="2578724" y="3471394"/>
              <a:ext cx="0" cy="222985"/>
            </a:xfrm>
            <a:prstGeom prst="line">
              <a:avLst/>
            </a:prstGeom>
          </p:spPr>
          <p:style>
            <a:lnRef idx="1">
              <a:schemeClr val="dk1"/>
            </a:lnRef>
            <a:fillRef idx="0">
              <a:schemeClr val="dk1"/>
            </a:fillRef>
            <a:effectRef idx="0">
              <a:schemeClr val="dk1"/>
            </a:effectRef>
            <a:fontRef idx="minor">
              <a:schemeClr val="tx1"/>
            </a:fontRef>
          </p:style>
        </p:cxnSp>
        <p:sp>
          <p:nvSpPr>
            <p:cNvPr id="69" name="Oval 68">
              <a:extLst>
                <a:ext uri="{FF2B5EF4-FFF2-40B4-BE49-F238E27FC236}">
                  <a16:creationId xmlns:a16="http://schemas.microsoft.com/office/drawing/2014/main" id="{5F9AFED1-EB03-DE25-EADB-F12F077E3379}"/>
                </a:ext>
              </a:extLst>
            </p:cNvPr>
            <p:cNvSpPr/>
            <p:nvPr/>
          </p:nvSpPr>
          <p:spPr>
            <a:xfrm>
              <a:off x="461594" y="3679406"/>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70" name="Oval 69">
              <a:extLst>
                <a:ext uri="{FF2B5EF4-FFF2-40B4-BE49-F238E27FC236}">
                  <a16:creationId xmlns:a16="http://schemas.microsoft.com/office/drawing/2014/main" id="{4092F6E5-C554-C680-AFF6-000BEF502A6F}"/>
                </a:ext>
              </a:extLst>
            </p:cNvPr>
            <p:cNvSpPr/>
            <p:nvPr/>
          </p:nvSpPr>
          <p:spPr>
            <a:xfrm>
              <a:off x="1026976" y="368645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71" name="Oval 70">
              <a:extLst>
                <a:ext uri="{FF2B5EF4-FFF2-40B4-BE49-F238E27FC236}">
                  <a16:creationId xmlns:a16="http://schemas.microsoft.com/office/drawing/2014/main" id="{77D43E80-F01E-0884-B75A-D693946EF6EF}"/>
                </a:ext>
              </a:extLst>
            </p:cNvPr>
            <p:cNvSpPr/>
            <p:nvPr/>
          </p:nvSpPr>
          <p:spPr>
            <a:xfrm>
              <a:off x="2355434" y="368801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cxnSp>
          <p:nvCxnSpPr>
            <p:cNvPr id="72" name="Straight Connector 71">
              <a:extLst>
                <a:ext uri="{FF2B5EF4-FFF2-40B4-BE49-F238E27FC236}">
                  <a16:creationId xmlns:a16="http://schemas.microsoft.com/office/drawing/2014/main" id="{E4DD88DA-4802-8957-8B35-D0AB17A81CB2}"/>
                </a:ext>
              </a:extLst>
            </p:cNvPr>
            <p:cNvCxnSpPr>
              <a:cxnSpLocks/>
              <a:stCxn id="59" idx="3"/>
              <a:endCxn id="69" idx="7"/>
            </p:cNvCxnSpPr>
            <p:nvPr/>
          </p:nvCxnSpPr>
          <p:spPr>
            <a:xfrm flipH="1">
              <a:off x="821912" y="3390262"/>
              <a:ext cx="293307" cy="330532"/>
            </a:xfrm>
            <a:prstGeom prst="line">
              <a:avLst/>
            </a:prstGeom>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A60DF887-C97A-DF82-74AC-2D52A74701D9}"/>
                </a:ext>
              </a:extLst>
            </p:cNvPr>
            <p:cNvCxnSpPr>
              <a:cxnSpLocks/>
              <a:endCxn id="59" idx="4"/>
            </p:cNvCxnSpPr>
            <p:nvPr/>
          </p:nvCxnSpPr>
          <p:spPr>
            <a:xfrm flipV="1">
              <a:off x="1264468" y="3431650"/>
              <a:ext cx="0" cy="243557"/>
            </a:xfrm>
            <a:prstGeom prst="line">
              <a:avLst/>
            </a:prstGeom>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DCFB020F-F357-2376-4468-0D83D5FAB1E9}"/>
                </a:ext>
              </a:extLst>
            </p:cNvPr>
            <p:cNvCxnSpPr>
              <a:cxnSpLocks/>
              <a:stCxn id="71" idx="1"/>
            </p:cNvCxnSpPr>
            <p:nvPr/>
          </p:nvCxnSpPr>
          <p:spPr>
            <a:xfrm flipH="1" flipV="1">
              <a:off x="2131614" y="3483499"/>
              <a:ext cx="285641" cy="245904"/>
            </a:xfrm>
            <a:prstGeom prst="line">
              <a:avLst/>
            </a:prstGeom>
          </p:spPr>
          <p:style>
            <a:lnRef idx="1">
              <a:schemeClr val="dk1"/>
            </a:lnRef>
            <a:fillRef idx="0">
              <a:schemeClr val="dk1"/>
            </a:fillRef>
            <a:effectRef idx="0">
              <a:schemeClr val="dk1"/>
            </a:effectRef>
            <a:fontRef idx="minor">
              <a:schemeClr val="tx1"/>
            </a:fontRef>
          </p:style>
        </p:cxnSp>
        <p:sp>
          <p:nvSpPr>
            <p:cNvPr id="75" name="TextBox 74">
              <a:extLst>
                <a:ext uri="{FF2B5EF4-FFF2-40B4-BE49-F238E27FC236}">
                  <a16:creationId xmlns:a16="http://schemas.microsoft.com/office/drawing/2014/main" id="{EC1F8A1A-6B4A-57B2-0AA3-6A346604ACC0}"/>
                </a:ext>
              </a:extLst>
            </p:cNvPr>
            <p:cNvSpPr txBox="1"/>
            <p:nvPr/>
          </p:nvSpPr>
          <p:spPr>
            <a:xfrm>
              <a:off x="1663742" y="3846591"/>
              <a:ext cx="564287" cy="253915"/>
            </a:xfrm>
            <a:prstGeom prst="rect">
              <a:avLst/>
            </a:prstGeom>
            <a:noFill/>
          </p:spPr>
          <p:txBody>
            <a:bodyPr wrap="square" rtlCol="0">
              <a:spAutoFit/>
            </a:bodyPr>
            <a:lstStyle/>
            <a:p>
              <a:r>
                <a:rPr lang="en-US" sz="1600" dirty="0"/>
                <a:t>……</a:t>
              </a:r>
            </a:p>
          </p:txBody>
        </p:sp>
        <p:cxnSp>
          <p:nvCxnSpPr>
            <p:cNvPr id="76" name="Straight Connector 75">
              <a:extLst>
                <a:ext uri="{FF2B5EF4-FFF2-40B4-BE49-F238E27FC236}">
                  <a16:creationId xmlns:a16="http://schemas.microsoft.com/office/drawing/2014/main" id="{9D4BEF74-E32A-0B82-A5CB-8516E1502D29}"/>
                </a:ext>
              </a:extLst>
            </p:cNvPr>
            <p:cNvCxnSpPr>
              <a:cxnSpLocks/>
              <a:endCxn id="79" idx="3"/>
            </p:cNvCxnSpPr>
            <p:nvPr/>
          </p:nvCxnSpPr>
          <p:spPr>
            <a:xfrm flipV="1">
              <a:off x="766676" y="2008208"/>
              <a:ext cx="72239" cy="186991"/>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12F7DAE9-3EA2-6326-37E9-532636534E5B}"/>
                </a:ext>
              </a:extLst>
            </p:cNvPr>
            <p:cNvCxnSpPr>
              <a:cxnSpLocks/>
              <a:endCxn id="79" idx="5"/>
            </p:cNvCxnSpPr>
            <p:nvPr/>
          </p:nvCxnSpPr>
          <p:spPr>
            <a:xfrm flipH="1" flipV="1">
              <a:off x="1137412" y="2008208"/>
              <a:ext cx="60540" cy="186991"/>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D266B0D1-6027-716E-326F-F06288AFBE9C}"/>
                </a:ext>
              </a:extLst>
            </p:cNvPr>
            <p:cNvCxnSpPr>
              <a:endCxn id="80" idx="0"/>
            </p:cNvCxnSpPr>
            <p:nvPr/>
          </p:nvCxnSpPr>
          <p:spPr>
            <a:xfrm>
              <a:off x="2305363" y="1500921"/>
              <a:ext cx="377" cy="289886"/>
            </a:xfrm>
            <a:prstGeom prst="line">
              <a:avLst/>
            </a:prstGeom>
          </p:spPr>
          <p:style>
            <a:lnRef idx="1">
              <a:schemeClr val="dk1"/>
            </a:lnRef>
            <a:fillRef idx="0">
              <a:schemeClr val="dk1"/>
            </a:fillRef>
            <a:effectRef idx="0">
              <a:schemeClr val="dk1"/>
            </a:effectRef>
            <a:fontRef idx="minor">
              <a:schemeClr val="tx1"/>
            </a:fontRef>
          </p:style>
        </p:cxnSp>
        <p:sp>
          <p:nvSpPr>
            <p:cNvPr id="79" name="Oval 78">
              <a:extLst>
                <a:ext uri="{FF2B5EF4-FFF2-40B4-BE49-F238E27FC236}">
                  <a16:creationId xmlns:a16="http://schemas.microsoft.com/office/drawing/2014/main" id="{5A46F519-BCF3-436A-3E67-75BF69321C33}"/>
                </a:ext>
              </a:extLst>
            </p:cNvPr>
            <p:cNvSpPr/>
            <p:nvPr/>
          </p:nvSpPr>
          <p:spPr>
            <a:xfrm>
              <a:off x="777094" y="1766978"/>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80" name="Oval 79">
              <a:extLst>
                <a:ext uri="{FF2B5EF4-FFF2-40B4-BE49-F238E27FC236}">
                  <a16:creationId xmlns:a16="http://schemas.microsoft.com/office/drawing/2014/main" id="{2BA7B6F7-CB59-FF80-8C24-A7C5C38953C0}"/>
                </a:ext>
              </a:extLst>
            </p:cNvPr>
            <p:cNvSpPr/>
            <p:nvPr/>
          </p:nvSpPr>
          <p:spPr>
            <a:xfrm>
              <a:off x="2094670" y="1790807"/>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cxnSp>
          <p:nvCxnSpPr>
            <p:cNvPr id="81" name="Straight Connector 80">
              <a:extLst>
                <a:ext uri="{FF2B5EF4-FFF2-40B4-BE49-F238E27FC236}">
                  <a16:creationId xmlns:a16="http://schemas.microsoft.com/office/drawing/2014/main" id="{8C9E5919-1B63-DDCC-9998-E756F6D77C10}"/>
                </a:ext>
              </a:extLst>
            </p:cNvPr>
            <p:cNvCxnSpPr>
              <a:cxnSpLocks/>
              <a:endCxn id="80" idx="3"/>
            </p:cNvCxnSpPr>
            <p:nvPr/>
          </p:nvCxnSpPr>
          <p:spPr>
            <a:xfrm flipV="1">
              <a:off x="2001196" y="2032037"/>
              <a:ext cx="155295" cy="253350"/>
            </a:xfrm>
            <a:prstGeom prst="line">
              <a:avLst/>
            </a:prstGeom>
          </p:spPr>
          <p:style>
            <a:lnRef idx="1">
              <a:schemeClr val="dk1"/>
            </a:lnRef>
            <a:fillRef idx="0">
              <a:schemeClr val="dk1"/>
            </a:fillRef>
            <a:effectRef idx="0">
              <a:schemeClr val="dk1"/>
            </a:effectRef>
            <a:fontRef idx="minor">
              <a:schemeClr val="tx1"/>
            </a:fontRef>
          </p:style>
        </p:cxnSp>
        <p:sp>
          <p:nvSpPr>
            <p:cNvPr id="82" name="TextBox 81">
              <a:extLst>
                <a:ext uri="{FF2B5EF4-FFF2-40B4-BE49-F238E27FC236}">
                  <a16:creationId xmlns:a16="http://schemas.microsoft.com/office/drawing/2014/main" id="{049FEE03-4CC6-F964-A04A-84D7BDF8A432}"/>
                </a:ext>
              </a:extLst>
            </p:cNvPr>
            <p:cNvSpPr txBox="1"/>
            <p:nvPr/>
          </p:nvSpPr>
          <p:spPr>
            <a:xfrm>
              <a:off x="1435834" y="1655117"/>
              <a:ext cx="564287" cy="253915"/>
            </a:xfrm>
            <a:prstGeom prst="rect">
              <a:avLst/>
            </a:prstGeom>
            <a:noFill/>
          </p:spPr>
          <p:txBody>
            <a:bodyPr wrap="square" rtlCol="0">
              <a:spAutoFit/>
            </a:bodyPr>
            <a:lstStyle/>
            <a:p>
              <a:r>
                <a:rPr lang="en-US" sz="1600" dirty="0"/>
                <a:t>……</a:t>
              </a:r>
            </a:p>
          </p:txBody>
        </p:sp>
        <p:cxnSp>
          <p:nvCxnSpPr>
            <p:cNvPr id="83" name="Straight Connector 82">
              <a:extLst>
                <a:ext uri="{FF2B5EF4-FFF2-40B4-BE49-F238E27FC236}">
                  <a16:creationId xmlns:a16="http://schemas.microsoft.com/office/drawing/2014/main" id="{1A981844-83FA-2D99-76B6-BDFB24ED94EB}"/>
                </a:ext>
              </a:extLst>
            </p:cNvPr>
            <p:cNvCxnSpPr>
              <a:endCxn id="79" idx="0"/>
            </p:cNvCxnSpPr>
            <p:nvPr/>
          </p:nvCxnSpPr>
          <p:spPr>
            <a:xfrm flipH="1">
              <a:off x="988164" y="1520484"/>
              <a:ext cx="2902" cy="246494"/>
            </a:xfrm>
            <a:prstGeom prst="line">
              <a:avLst/>
            </a:prstGeom>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B5665F57-583F-5BF6-A90A-3A419C7160E7}"/>
                </a:ext>
              </a:extLst>
            </p:cNvPr>
            <p:cNvCxnSpPr>
              <a:cxnSpLocks/>
              <a:stCxn id="80" idx="5"/>
            </p:cNvCxnSpPr>
            <p:nvPr/>
          </p:nvCxnSpPr>
          <p:spPr>
            <a:xfrm>
              <a:off x="2454988" y="2032037"/>
              <a:ext cx="70535" cy="246323"/>
            </a:xfrm>
            <a:prstGeom prst="line">
              <a:avLst/>
            </a:prstGeom>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5BF7F1B1-E9CF-4761-2BCC-D7172FC76C75}"/>
                </a:ext>
              </a:extLst>
            </p:cNvPr>
            <p:cNvCxnSpPr>
              <a:cxnSpLocks/>
              <a:stCxn id="69" idx="3"/>
            </p:cNvCxnSpPr>
            <p:nvPr/>
          </p:nvCxnSpPr>
          <p:spPr>
            <a:xfrm flipH="1">
              <a:off x="461422" y="3920636"/>
              <a:ext cx="61993" cy="249329"/>
            </a:xfrm>
            <a:prstGeom prst="line">
              <a:avLst/>
            </a:prstGeom>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190B56C4-FD5E-DA70-FD50-7789627E57BC}"/>
                </a:ext>
              </a:extLst>
            </p:cNvPr>
            <p:cNvCxnSpPr>
              <a:cxnSpLocks/>
              <a:stCxn id="69" idx="5"/>
            </p:cNvCxnSpPr>
            <p:nvPr/>
          </p:nvCxnSpPr>
          <p:spPr>
            <a:xfrm>
              <a:off x="821912" y="3920636"/>
              <a:ext cx="53392" cy="325064"/>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A82693FC-19A6-214C-C2FD-2ECC3C69B80F}"/>
                </a:ext>
              </a:extLst>
            </p:cNvPr>
            <p:cNvCxnSpPr>
              <a:cxnSpLocks/>
              <a:stCxn id="70" idx="3"/>
            </p:cNvCxnSpPr>
            <p:nvPr/>
          </p:nvCxnSpPr>
          <p:spPr>
            <a:xfrm flipH="1">
              <a:off x="1011138" y="3927682"/>
              <a:ext cx="77659" cy="318018"/>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10F94D5E-0045-83AE-0F40-75A369E07BDA}"/>
                </a:ext>
              </a:extLst>
            </p:cNvPr>
            <p:cNvCxnSpPr>
              <a:cxnSpLocks/>
              <a:stCxn id="70" idx="5"/>
            </p:cNvCxnSpPr>
            <p:nvPr/>
          </p:nvCxnSpPr>
          <p:spPr>
            <a:xfrm>
              <a:off x="1387294" y="3927682"/>
              <a:ext cx="71384" cy="318018"/>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9905ABA1-7D5D-E013-DABF-718641432743}"/>
                </a:ext>
              </a:extLst>
            </p:cNvPr>
            <p:cNvCxnSpPr>
              <a:cxnSpLocks/>
              <a:stCxn id="71" idx="3"/>
            </p:cNvCxnSpPr>
            <p:nvPr/>
          </p:nvCxnSpPr>
          <p:spPr>
            <a:xfrm flipH="1">
              <a:off x="2342566" y="3929245"/>
              <a:ext cx="74689" cy="277389"/>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87899D7D-DA30-3E65-E256-BDFDC1B8B2EA}"/>
                </a:ext>
              </a:extLst>
            </p:cNvPr>
            <p:cNvCxnSpPr>
              <a:cxnSpLocks/>
              <a:stCxn id="71" idx="5"/>
            </p:cNvCxnSpPr>
            <p:nvPr/>
          </p:nvCxnSpPr>
          <p:spPr>
            <a:xfrm>
              <a:off x="2715752" y="3929245"/>
              <a:ext cx="61821" cy="371260"/>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22C48B32-3137-C744-A1A1-AA4F194B9197}"/>
                </a:ext>
              </a:extLst>
            </p:cNvPr>
            <p:cNvCxnSpPr>
              <a:cxnSpLocks/>
              <a:stCxn id="60" idx="3"/>
            </p:cNvCxnSpPr>
            <p:nvPr/>
          </p:nvCxnSpPr>
          <p:spPr>
            <a:xfrm flipH="1">
              <a:off x="2156491" y="3410626"/>
              <a:ext cx="275624" cy="310168"/>
            </a:xfrm>
            <a:prstGeom prst="line">
              <a:avLst/>
            </a:prstGeom>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676485F3-7D79-DDE5-AAE3-181ABE93D6DC}"/>
                </a:ext>
              </a:extLst>
            </p:cNvPr>
            <p:cNvCxnSpPr>
              <a:cxnSpLocks/>
              <a:stCxn id="51" idx="5"/>
            </p:cNvCxnSpPr>
            <p:nvPr/>
          </p:nvCxnSpPr>
          <p:spPr>
            <a:xfrm>
              <a:off x="875304" y="2442692"/>
              <a:ext cx="110693" cy="248214"/>
            </a:xfrm>
            <a:prstGeom prst="line">
              <a:avLst/>
            </a:prstGeom>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DC2C94C0-0462-A70D-F6C2-A324B8A0F5DA}"/>
                </a:ext>
              </a:extLst>
            </p:cNvPr>
            <p:cNvCxnSpPr>
              <a:cxnSpLocks/>
              <a:stCxn id="52" idx="5"/>
            </p:cNvCxnSpPr>
            <p:nvPr/>
          </p:nvCxnSpPr>
          <p:spPr>
            <a:xfrm>
              <a:off x="1399631" y="2452805"/>
              <a:ext cx="140536" cy="252976"/>
            </a:xfrm>
            <a:prstGeom prst="line">
              <a:avLst/>
            </a:prstGeom>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704C3035-288B-70B7-1FDE-1F4C3F8E5909}"/>
                </a:ext>
              </a:extLst>
            </p:cNvPr>
            <p:cNvCxnSpPr>
              <a:cxnSpLocks/>
              <a:stCxn id="53" idx="3"/>
            </p:cNvCxnSpPr>
            <p:nvPr/>
          </p:nvCxnSpPr>
          <p:spPr>
            <a:xfrm flipH="1">
              <a:off x="2230844" y="2491945"/>
              <a:ext cx="186623" cy="218678"/>
            </a:xfrm>
            <a:prstGeom prst="line">
              <a:avLst/>
            </a:prstGeom>
          </p:spPr>
          <p:style>
            <a:lnRef idx="1">
              <a:schemeClr val="dk1"/>
            </a:lnRef>
            <a:fillRef idx="0">
              <a:schemeClr val="dk1"/>
            </a:fillRef>
            <a:effectRef idx="0">
              <a:schemeClr val="dk1"/>
            </a:effectRef>
            <a:fontRef idx="minor">
              <a:schemeClr val="tx1"/>
            </a:fontRef>
          </p:style>
        </p:cxnSp>
      </p:grpSp>
      <p:grpSp>
        <p:nvGrpSpPr>
          <p:cNvPr id="140" name="Group 139">
            <a:extLst>
              <a:ext uri="{FF2B5EF4-FFF2-40B4-BE49-F238E27FC236}">
                <a16:creationId xmlns:a16="http://schemas.microsoft.com/office/drawing/2014/main" id="{8C5454C2-C39F-4341-7D82-3245F7904CE5}"/>
              </a:ext>
            </a:extLst>
          </p:cNvPr>
          <p:cNvGrpSpPr/>
          <p:nvPr/>
        </p:nvGrpSpPr>
        <p:grpSpPr>
          <a:xfrm>
            <a:off x="4168672" y="2261241"/>
            <a:ext cx="2438400" cy="3029643"/>
            <a:chOff x="461422" y="1500921"/>
            <a:chExt cx="2331011" cy="2799584"/>
          </a:xfrm>
        </p:grpSpPr>
        <p:sp>
          <p:nvSpPr>
            <p:cNvPr id="141" name="Oval 140">
              <a:extLst>
                <a:ext uri="{FF2B5EF4-FFF2-40B4-BE49-F238E27FC236}">
                  <a16:creationId xmlns:a16="http://schemas.microsoft.com/office/drawing/2014/main" id="{3864751C-5FF7-D6B2-9D7E-90990561863A}"/>
                </a:ext>
              </a:extLst>
            </p:cNvPr>
            <p:cNvSpPr/>
            <p:nvPr/>
          </p:nvSpPr>
          <p:spPr>
            <a:xfrm>
              <a:off x="514986" y="220146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142" name="Oval 141">
              <a:extLst>
                <a:ext uri="{FF2B5EF4-FFF2-40B4-BE49-F238E27FC236}">
                  <a16:creationId xmlns:a16="http://schemas.microsoft.com/office/drawing/2014/main" id="{FABB36D5-3048-A03A-F98B-EC6807577AC6}"/>
                </a:ext>
              </a:extLst>
            </p:cNvPr>
            <p:cNvSpPr/>
            <p:nvPr/>
          </p:nvSpPr>
          <p:spPr>
            <a:xfrm>
              <a:off x="1039313" y="221157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143" name="Oval 142">
              <a:extLst>
                <a:ext uri="{FF2B5EF4-FFF2-40B4-BE49-F238E27FC236}">
                  <a16:creationId xmlns:a16="http://schemas.microsoft.com/office/drawing/2014/main" id="{EA1E18DC-EA60-0403-D578-0744C7F36779}"/>
                </a:ext>
              </a:extLst>
            </p:cNvPr>
            <p:cNvSpPr/>
            <p:nvPr/>
          </p:nvSpPr>
          <p:spPr>
            <a:xfrm>
              <a:off x="2355646" y="225071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144" name="TextBox 143">
              <a:extLst>
                <a:ext uri="{FF2B5EF4-FFF2-40B4-BE49-F238E27FC236}">
                  <a16:creationId xmlns:a16="http://schemas.microsoft.com/office/drawing/2014/main" id="{F64CC850-559D-1B3F-C573-A9BA312E5743}"/>
                </a:ext>
              </a:extLst>
            </p:cNvPr>
            <p:cNvSpPr txBox="1"/>
            <p:nvPr/>
          </p:nvSpPr>
          <p:spPr>
            <a:xfrm>
              <a:off x="1666557" y="2324999"/>
              <a:ext cx="564287" cy="253915"/>
            </a:xfrm>
            <a:prstGeom prst="rect">
              <a:avLst/>
            </a:prstGeom>
            <a:noFill/>
          </p:spPr>
          <p:txBody>
            <a:bodyPr wrap="square" rtlCol="0">
              <a:spAutoFit/>
            </a:bodyPr>
            <a:lstStyle/>
            <a:p>
              <a:r>
                <a:rPr lang="en-US" sz="1600" dirty="0"/>
                <a:t>……</a:t>
              </a:r>
            </a:p>
          </p:txBody>
        </p:sp>
        <p:cxnSp>
          <p:nvCxnSpPr>
            <p:cNvPr id="145" name="Straight Connector 144">
              <a:extLst>
                <a:ext uri="{FF2B5EF4-FFF2-40B4-BE49-F238E27FC236}">
                  <a16:creationId xmlns:a16="http://schemas.microsoft.com/office/drawing/2014/main" id="{EE95F44A-8401-82CD-24AE-ADE8F2355144}"/>
                </a:ext>
              </a:extLst>
            </p:cNvPr>
            <p:cNvCxnSpPr>
              <a:cxnSpLocks/>
              <a:stCxn id="141" idx="4"/>
            </p:cNvCxnSpPr>
            <p:nvPr/>
          </p:nvCxnSpPr>
          <p:spPr>
            <a:xfrm flipH="1">
              <a:off x="719076" y="2484080"/>
              <a:ext cx="6980" cy="206826"/>
            </a:xfrm>
            <a:prstGeom prst="line">
              <a:avLst/>
            </a:prstGeom>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583D0355-33C4-47C3-4DAA-20A99F267302}"/>
                </a:ext>
              </a:extLst>
            </p:cNvPr>
            <p:cNvCxnSpPr>
              <a:cxnSpLocks/>
              <a:stCxn id="142" idx="4"/>
            </p:cNvCxnSpPr>
            <p:nvPr/>
          </p:nvCxnSpPr>
          <p:spPr>
            <a:xfrm flipH="1">
              <a:off x="1243403" y="2494193"/>
              <a:ext cx="6980" cy="235374"/>
            </a:xfrm>
            <a:prstGeom prst="line">
              <a:avLst/>
            </a:prstGeom>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00FDC860-E790-A199-836C-7DF31A61030E}"/>
                </a:ext>
              </a:extLst>
            </p:cNvPr>
            <p:cNvCxnSpPr>
              <a:cxnSpLocks/>
              <a:stCxn id="143" idx="4"/>
            </p:cNvCxnSpPr>
            <p:nvPr/>
          </p:nvCxnSpPr>
          <p:spPr>
            <a:xfrm>
              <a:off x="2566716" y="2533333"/>
              <a:ext cx="0" cy="196234"/>
            </a:xfrm>
            <a:prstGeom prst="line">
              <a:avLst/>
            </a:prstGeom>
          </p:spPr>
          <p:style>
            <a:lnRef idx="1">
              <a:schemeClr val="dk1"/>
            </a:lnRef>
            <a:fillRef idx="0">
              <a:schemeClr val="dk1"/>
            </a:fillRef>
            <a:effectRef idx="0">
              <a:schemeClr val="dk1"/>
            </a:effectRef>
            <a:fontRef idx="minor">
              <a:schemeClr val="tx1"/>
            </a:fontRef>
          </p:style>
        </p:cxnSp>
        <p:sp>
          <p:nvSpPr>
            <p:cNvPr id="148" name="Oval 147">
              <a:extLst>
                <a:ext uri="{FF2B5EF4-FFF2-40B4-BE49-F238E27FC236}">
                  <a16:creationId xmlns:a16="http://schemas.microsoft.com/office/drawing/2014/main" id="{4FBA9186-14BC-3012-8B14-E6188BDDD229}"/>
                </a:ext>
              </a:extLst>
            </p:cNvPr>
            <p:cNvSpPr/>
            <p:nvPr/>
          </p:nvSpPr>
          <p:spPr>
            <a:xfrm>
              <a:off x="461594" y="3149033"/>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149" name="Oval 148">
              <a:extLst>
                <a:ext uri="{FF2B5EF4-FFF2-40B4-BE49-F238E27FC236}">
                  <a16:creationId xmlns:a16="http://schemas.microsoft.com/office/drawing/2014/main" id="{E59864B0-2B5D-7683-AB42-C103F39C6C9C}"/>
                </a:ext>
              </a:extLst>
            </p:cNvPr>
            <p:cNvSpPr/>
            <p:nvPr/>
          </p:nvSpPr>
          <p:spPr>
            <a:xfrm>
              <a:off x="1053398" y="314903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150" name="Oval 149">
              <a:extLst>
                <a:ext uri="{FF2B5EF4-FFF2-40B4-BE49-F238E27FC236}">
                  <a16:creationId xmlns:a16="http://schemas.microsoft.com/office/drawing/2014/main" id="{0B71FF58-FF8B-1C0D-2E76-BE7A38D49E41}"/>
                </a:ext>
              </a:extLst>
            </p:cNvPr>
            <p:cNvSpPr/>
            <p:nvPr/>
          </p:nvSpPr>
          <p:spPr>
            <a:xfrm>
              <a:off x="2370294" y="3169396"/>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cxnSp>
          <p:nvCxnSpPr>
            <p:cNvPr id="151" name="Straight Connector 150">
              <a:extLst>
                <a:ext uri="{FF2B5EF4-FFF2-40B4-BE49-F238E27FC236}">
                  <a16:creationId xmlns:a16="http://schemas.microsoft.com/office/drawing/2014/main" id="{6A1C1D9E-1E27-86DA-C353-7A8F3D06FE14}"/>
                </a:ext>
              </a:extLst>
            </p:cNvPr>
            <p:cNvCxnSpPr>
              <a:cxnSpLocks/>
              <a:endCxn id="148" idx="0"/>
            </p:cNvCxnSpPr>
            <p:nvPr/>
          </p:nvCxnSpPr>
          <p:spPr>
            <a:xfrm>
              <a:off x="672664" y="3001874"/>
              <a:ext cx="0" cy="147159"/>
            </a:xfrm>
            <a:prstGeom prst="line">
              <a:avLst/>
            </a:prstGeom>
          </p:spPr>
          <p:style>
            <a:lnRef idx="1">
              <a:schemeClr val="dk1"/>
            </a:lnRef>
            <a:fillRef idx="0">
              <a:schemeClr val="dk1"/>
            </a:fillRef>
            <a:effectRef idx="0">
              <a:schemeClr val="dk1"/>
            </a:effectRef>
            <a:fontRef idx="minor">
              <a:schemeClr val="tx1"/>
            </a:fontRef>
          </p:style>
        </p:cxnSp>
        <p:cxnSp>
          <p:nvCxnSpPr>
            <p:cNvPr id="152" name="Straight Connector 151">
              <a:extLst>
                <a:ext uri="{FF2B5EF4-FFF2-40B4-BE49-F238E27FC236}">
                  <a16:creationId xmlns:a16="http://schemas.microsoft.com/office/drawing/2014/main" id="{338E3CF1-87F1-8286-321E-0D3B6895C1A8}"/>
                </a:ext>
              </a:extLst>
            </p:cNvPr>
            <p:cNvCxnSpPr>
              <a:cxnSpLocks/>
              <a:stCxn id="149" idx="0"/>
            </p:cNvCxnSpPr>
            <p:nvPr/>
          </p:nvCxnSpPr>
          <p:spPr>
            <a:xfrm flipH="1" flipV="1">
              <a:off x="1258034" y="2984148"/>
              <a:ext cx="6434" cy="164884"/>
            </a:xfrm>
            <a:prstGeom prst="line">
              <a:avLst/>
            </a:prstGeom>
          </p:spPr>
          <p:style>
            <a:lnRef idx="1">
              <a:schemeClr val="dk1"/>
            </a:lnRef>
            <a:fillRef idx="0">
              <a:schemeClr val="dk1"/>
            </a:fillRef>
            <a:effectRef idx="0">
              <a:schemeClr val="dk1"/>
            </a:effectRef>
            <a:fontRef idx="minor">
              <a:schemeClr val="tx1"/>
            </a:fontRef>
          </p:style>
        </p:cxnSp>
        <p:cxnSp>
          <p:nvCxnSpPr>
            <p:cNvPr id="153" name="Straight Connector 152">
              <a:extLst>
                <a:ext uri="{FF2B5EF4-FFF2-40B4-BE49-F238E27FC236}">
                  <a16:creationId xmlns:a16="http://schemas.microsoft.com/office/drawing/2014/main" id="{B5F2D06A-5F8F-22FF-A770-BA698AC5CF19}"/>
                </a:ext>
              </a:extLst>
            </p:cNvPr>
            <p:cNvCxnSpPr>
              <a:cxnSpLocks/>
              <a:stCxn id="150" idx="0"/>
            </p:cNvCxnSpPr>
            <p:nvPr/>
          </p:nvCxnSpPr>
          <p:spPr>
            <a:xfrm flipV="1">
              <a:off x="2581364" y="2984148"/>
              <a:ext cx="6433" cy="185248"/>
            </a:xfrm>
            <a:prstGeom prst="line">
              <a:avLst/>
            </a:prstGeom>
          </p:spPr>
          <p:style>
            <a:lnRef idx="1">
              <a:schemeClr val="dk1"/>
            </a:lnRef>
            <a:fillRef idx="0">
              <a:schemeClr val="dk1"/>
            </a:fillRef>
            <a:effectRef idx="0">
              <a:schemeClr val="dk1"/>
            </a:effectRef>
            <a:fontRef idx="minor">
              <a:schemeClr val="tx1"/>
            </a:fontRef>
          </p:style>
        </p:cxnSp>
        <p:sp>
          <p:nvSpPr>
            <p:cNvPr id="154" name="TextBox 153">
              <a:extLst>
                <a:ext uri="{FF2B5EF4-FFF2-40B4-BE49-F238E27FC236}">
                  <a16:creationId xmlns:a16="http://schemas.microsoft.com/office/drawing/2014/main" id="{9E7917EE-64FD-ED37-266E-20627603D4A0}"/>
                </a:ext>
              </a:extLst>
            </p:cNvPr>
            <p:cNvSpPr txBox="1"/>
            <p:nvPr/>
          </p:nvSpPr>
          <p:spPr>
            <a:xfrm>
              <a:off x="1663742" y="3109775"/>
              <a:ext cx="564287" cy="253915"/>
            </a:xfrm>
            <a:prstGeom prst="rect">
              <a:avLst/>
            </a:prstGeom>
            <a:noFill/>
          </p:spPr>
          <p:txBody>
            <a:bodyPr wrap="square" rtlCol="0">
              <a:spAutoFit/>
            </a:bodyPr>
            <a:lstStyle/>
            <a:p>
              <a:r>
                <a:rPr lang="en-US" sz="1600" dirty="0"/>
                <a:t>……</a:t>
              </a:r>
            </a:p>
          </p:txBody>
        </p:sp>
        <p:sp>
          <p:nvSpPr>
            <p:cNvPr id="155" name="TextBox 154">
              <a:extLst>
                <a:ext uri="{FF2B5EF4-FFF2-40B4-BE49-F238E27FC236}">
                  <a16:creationId xmlns:a16="http://schemas.microsoft.com/office/drawing/2014/main" id="{A2342814-6BD8-D9CB-C2B6-EC0E17CFE3EF}"/>
                </a:ext>
              </a:extLst>
            </p:cNvPr>
            <p:cNvSpPr txBox="1"/>
            <p:nvPr/>
          </p:nvSpPr>
          <p:spPr>
            <a:xfrm rot="5400000">
              <a:off x="1543941" y="2808611"/>
              <a:ext cx="522230" cy="253916"/>
            </a:xfrm>
            <a:prstGeom prst="rect">
              <a:avLst/>
            </a:prstGeom>
            <a:noFill/>
          </p:spPr>
          <p:txBody>
            <a:bodyPr wrap="square" rtlCol="0">
              <a:spAutoFit/>
            </a:bodyPr>
            <a:lstStyle/>
            <a:p>
              <a:r>
                <a:rPr lang="en-US" sz="1600" dirty="0"/>
                <a:t>……</a:t>
              </a:r>
            </a:p>
          </p:txBody>
        </p:sp>
        <p:cxnSp>
          <p:nvCxnSpPr>
            <p:cNvPr id="156" name="Straight Connector 155">
              <a:extLst>
                <a:ext uri="{FF2B5EF4-FFF2-40B4-BE49-F238E27FC236}">
                  <a16:creationId xmlns:a16="http://schemas.microsoft.com/office/drawing/2014/main" id="{FA4304BD-9B22-54FE-14CD-0B04ADBC9320}"/>
                </a:ext>
              </a:extLst>
            </p:cNvPr>
            <p:cNvCxnSpPr>
              <a:cxnSpLocks/>
              <a:stCxn id="148" idx="4"/>
            </p:cNvCxnSpPr>
            <p:nvPr/>
          </p:nvCxnSpPr>
          <p:spPr>
            <a:xfrm>
              <a:off x="672664" y="3431651"/>
              <a:ext cx="0" cy="243556"/>
            </a:xfrm>
            <a:prstGeom prst="line">
              <a:avLst/>
            </a:prstGeom>
          </p:spPr>
          <p:style>
            <a:lnRef idx="1">
              <a:schemeClr val="dk1"/>
            </a:lnRef>
            <a:fillRef idx="0">
              <a:schemeClr val="dk1"/>
            </a:fillRef>
            <a:effectRef idx="0">
              <a:schemeClr val="dk1"/>
            </a:effectRef>
            <a:fontRef idx="minor">
              <a:schemeClr val="tx1"/>
            </a:fontRef>
          </p:style>
        </p:cxnSp>
        <p:cxnSp>
          <p:nvCxnSpPr>
            <p:cNvPr id="157" name="Straight Connector 156">
              <a:extLst>
                <a:ext uri="{FF2B5EF4-FFF2-40B4-BE49-F238E27FC236}">
                  <a16:creationId xmlns:a16="http://schemas.microsoft.com/office/drawing/2014/main" id="{0B41443D-1AB0-B098-C0C2-EA3271DD5818}"/>
                </a:ext>
              </a:extLst>
            </p:cNvPr>
            <p:cNvCxnSpPr>
              <a:cxnSpLocks/>
              <a:stCxn id="148" idx="5"/>
              <a:endCxn id="160" idx="1"/>
            </p:cNvCxnSpPr>
            <p:nvPr/>
          </p:nvCxnSpPr>
          <p:spPr>
            <a:xfrm>
              <a:off x="821912" y="3390263"/>
              <a:ext cx="266885" cy="337577"/>
            </a:xfrm>
            <a:prstGeom prst="line">
              <a:avLst/>
            </a:prstGeom>
          </p:spPr>
          <p:style>
            <a:lnRef idx="1">
              <a:schemeClr val="dk1"/>
            </a:lnRef>
            <a:fillRef idx="0">
              <a:schemeClr val="dk1"/>
            </a:fillRef>
            <a:effectRef idx="0">
              <a:schemeClr val="dk1"/>
            </a:effectRef>
            <a:fontRef idx="minor">
              <a:schemeClr val="tx1"/>
            </a:fontRef>
          </p:style>
        </p:cxnSp>
        <p:cxnSp>
          <p:nvCxnSpPr>
            <p:cNvPr id="158" name="Straight Connector 157">
              <a:extLst>
                <a:ext uri="{FF2B5EF4-FFF2-40B4-BE49-F238E27FC236}">
                  <a16:creationId xmlns:a16="http://schemas.microsoft.com/office/drawing/2014/main" id="{B85F7662-A982-FD2C-3BAD-047F0D589A72}"/>
                </a:ext>
              </a:extLst>
            </p:cNvPr>
            <p:cNvCxnSpPr>
              <a:cxnSpLocks/>
            </p:cNvCxnSpPr>
            <p:nvPr/>
          </p:nvCxnSpPr>
          <p:spPr>
            <a:xfrm>
              <a:off x="2578724" y="3471394"/>
              <a:ext cx="0" cy="222985"/>
            </a:xfrm>
            <a:prstGeom prst="line">
              <a:avLst/>
            </a:prstGeom>
          </p:spPr>
          <p:style>
            <a:lnRef idx="1">
              <a:schemeClr val="dk1"/>
            </a:lnRef>
            <a:fillRef idx="0">
              <a:schemeClr val="dk1"/>
            </a:fillRef>
            <a:effectRef idx="0">
              <a:schemeClr val="dk1"/>
            </a:effectRef>
            <a:fontRef idx="minor">
              <a:schemeClr val="tx1"/>
            </a:fontRef>
          </p:style>
        </p:cxnSp>
        <p:sp>
          <p:nvSpPr>
            <p:cNvPr id="159" name="Oval 158">
              <a:extLst>
                <a:ext uri="{FF2B5EF4-FFF2-40B4-BE49-F238E27FC236}">
                  <a16:creationId xmlns:a16="http://schemas.microsoft.com/office/drawing/2014/main" id="{12C70B22-AE0F-7737-1170-3FBF040E4F9F}"/>
                </a:ext>
              </a:extLst>
            </p:cNvPr>
            <p:cNvSpPr/>
            <p:nvPr/>
          </p:nvSpPr>
          <p:spPr>
            <a:xfrm>
              <a:off x="461594" y="3679406"/>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160" name="Oval 159">
              <a:extLst>
                <a:ext uri="{FF2B5EF4-FFF2-40B4-BE49-F238E27FC236}">
                  <a16:creationId xmlns:a16="http://schemas.microsoft.com/office/drawing/2014/main" id="{95C599DA-78A0-B1E4-D7CA-CE1907A4760C}"/>
                </a:ext>
              </a:extLst>
            </p:cNvPr>
            <p:cNvSpPr/>
            <p:nvPr/>
          </p:nvSpPr>
          <p:spPr>
            <a:xfrm>
              <a:off x="1026976" y="368645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161" name="Oval 160">
              <a:extLst>
                <a:ext uri="{FF2B5EF4-FFF2-40B4-BE49-F238E27FC236}">
                  <a16:creationId xmlns:a16="http://schemas.microsoft.com/office/drawing/2014/main" id="{B4DF7BD8-354D-57B6-6971-87705380167C}"/>
                </a:ext>
              </a:extLst>
            </p:cNvPr>
            <p:cNvSpPr/>
            <p:nvPr/>
          </p:nvSpPr>
          <p:spPr>
            <a:xfrm>
              <a:off x="2355434" y="368801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cxnSp>
          <p:nvCxnSpPr>
            <p:cNvPr id="162" name="Straight Connector 161">
              <a:extLst>
                <a:ext uri="{FF2B5EF4-FFF2-40B4-BE49-F238E27FC236}">
                  <a16:creationId xmlns:a16="http://schemas.microsoft.com/office/drawing/2014/main" id="{84C9E0E5-5E24-A438-E7CB-95C520B24167}"/>
                </a:ext>
              </a:extLst>
            </p:cNvPr>
            <p:cNvCxnSpPr>
              <a:cxnSpLocks/>
              <a:stCxn id="149" idx="3"/>
              <a:endCxn id="159" idx="7"/>
            </p:cNvCxnSpPr>
            <p:nvPr/>
          </p:nvCxnSpPr>
          <p:spPr>
            <a:xfrm flipH="1">
              <a:off x="821912" y="3390262"/>
              <a:ext cx="293307" cy="330532"/>
            </a:xfrm>
            <a:prstGeom prst="line">
              <a:avLst/>
            </a:prstGeom>
          </p:spPr>
          <p:style>
            <a:lnRef idx="1">
              <a:schemeClr val="dk1"/>
            </a:lnRef>
            <a:fillRef idx="0">
              <a:schemeClr val="dk1"/>
            </a:fillRef>
            <a:effectRef idx="0">
              <a:schemeClr val="dk1"/>
            </a:effectRef>
            <a:fontRef idx="minor">
              <a:schemeClr val="tx1"/>
            </a:fontRef>
          </p:style>
        </p:cxnSp>
        <p:cxnSp>
          <p:nvCxnSpPr>
            <p:cNvPr id="163" name="Straight Connector 162">
              <a:extLst>
                <a:ext uri="{FF2B5EF4-FFF2-40B4-BE49-F238E27FC236}">
                  <a16:creationId xmlns:a16="http://schemas.microsoft.com/office/drawing/2014/main" id="{65EBD2AE-D117-B715-B9D7-68BCE658EA51}"/>
                </a:ext>
              </a:extLst>
            </p:cNvPr>
            <p:cNvCxnSpPr>
              <a:cxnSpLocks/>
              <a:endCxn id="149" idx="4"/>
            </p:cNvCxnSpPr>
            <p:nvPr/>
          </p:nvCxnSpPr>
          <p:spPr>
            <a:xfrm flipV="1">
              <a:off x="1264468" y="3431650"/>
              <a:ext cx="0" cy="243557"/>
            </a:xfrm>
            <a:prstGeom prst="line">
              <a:avLst/>
            </a:prstGeom>
          </p:spPr>
          <p:style>
            <a:lnRef idx="1">
              <a:schemeClr val="dk1"/>
            </a:lnRef>
            <a:fillRef idx="0">
              <a:schemeClr val="dk1"/>
            </a:fillRef>
            <a:effectRef idx="0">
              <a:schemeClr val="dk1"/>
            </a:effectRef>
            <a:fontRef idx="minor">
              <a:schemeClr val="tx1"/>
            </a:fontRef>
          </p:style>
        </p:cxnSp>
        <p:cxnSp>
          <p:nvCxnSpPr>
            <p:cNvPr id="164" name="Straight Connector 163">
              <a:extLst>
                <a:ext uri="{FF2B5EF4-FFF2-40B4-BE49-F238E27FC236}">
                  <a16:creationId xmlns:a16="http://schemas.microsoft.com/office/drawing/2014/main" id="{445C71CE-A753-9258-ED21-AAA33BBEE4C6}"/>
                </a:ext>
              </a:extLst>
            </p:cNvPr>
            <p:cNvCxnSpPr>
              <a:cxnSpLocks/>
              <a:stCxn id="161" idx="1"/>
            </p:cNvCxnSpPr>
            <p:nvPr/>
          </p:nvCxnSpPr>
          <p:spPr>
            <a:xfrm flipH="1" flipV="1">
              <a:off x="2131614" y="3483499"/>
              <a:ext cx="285641" cy="245904"/>
            </a:xfrm>
            <a:prstGeom prst="line">
              <a:avLst/>
            </a:prstGeom>
          </p:spPr>
          <p:style>
            <a:lnRef idx="1">
              <a:schemeClr val="dk1"/>
            </a:lnRef>
            <a:fillRef idx="0">
              <a:schemeClr val="dk1"/>
            </a:fillRef>
            <a:effectRef idx="0">
              <a:schemeClr val="dk1"/>
            </a:effectRef>
            <a:fontRef idx="minor">
              <a:schemeClr val="tx1"/>
            </a:fontRef>
          </p:style>
        </p:cxnSp>
        <p:sp>
          <p:nvSpPr>
            <p:cNvPr id="165" name="TextBox 164">
              <a:extLst>
                <a:ext uri="{FF2B5EF4-FFF2-40B4-BE49-F238E27FC236}">
                  <a16:creationId xmlns:a16="http://schemas.microsoft.com/office/drawing/2014/main" id="{7611042A-6D2B-4240-9C03-85F9801BA739}"/>
                </a:ext>
              </a:extLst>
            </p:cNvPr>
            <p:cNvSpPr txBox="1"/>
            <p:nvPr/>
          </p:nvSpPr>
          <p:spPr>
            <a:xfrm>
              <a:off x="1663742" y="3846591"/>
              <a:ext cx="564287" cy="253915"/>
            </a:xfrm>
            <a:prstGeom prst="rect">
              <a:avLst/>
            </a:prstGeom>
            <a:noFill/>
          </p:spPr>
          <p:txBody>
            <a:bodyPr wrap="square" rtlCol="0">
              <a:spAutoFit/>
            </a:bodyPr>
            <a:lstStyle/>
            <a:p>
              <a:r>
                <a:rPr lang="en-US" sz="1600" dirty="0"/>
                <a:t>……</a:t>
              </a:r>
            </a:p>
          </p:txBody>
        </p:sp>
        <p:cxnSp>
          <p:nvCxnSpPr>
            <p:cNvPr id="166" name="Straight Connector 165">
              <a:extLst>
                <a:ext uri="{FF2B5EF4-FFF2-40B4-BE49-F238E27FC236}">
                  <a16:creationId xmlns:a16="http://schemas.microsoft.com/office/drawing/2014/main" id="{E3E72104-9567-048B-7732-3574A5F9FBCD}"/>
                </a:ext>
              </a:extLst>
            </p:cNvPr>
            <p:cNvCxnSpPr>
              <a:cxnSpLocks/>
              <a:endCxn id="169" idx="3"/>
            </p:cNvCxnSpPr>
            <p:nvPr/>
          </p:nvCxnSpPr>
          <p:spPr>
            <a:xfrm flipV="1">
              <a:off x="766676" y="2008208"/>
              <a:ext cx="72239" cy="186991"/>
            </a:xfrm>
            <a:prstGeom prst="line">
              <a:avLst/>
            </a:prstGeom>
          </p:spPr>
          <p:style>
            <a:lnRef idx="1">
              <a:schemeClr val="dk1"/>
            </a:lnRef>
            <a:fillRef idx="0">
              <a:schemeClr val="dk1"/>
            </a:fillRef>
            <a:effectRef idx="0">
              <a:schemeClr val="dk1"/>
            </a:effectRef>
            <a:fontRef idx="minor">
              <a:schemeClr val="tx1"/>
            </a:fontRef>
          </p:style>
        </p:cxnSp>
        <p:cxnSp>
          <p:nvCxnSpPr>
            <p:cNvPr id="167" name="Straight Connector 166">
              <a:extLst>
                <a:ext uri="{FF2B5EF4-FFF2-40B4-BE49-F238E27FC236}">
                  <a16:creationId xmlns:a16="http://schemas.microsoft.com/office/drawing/2014/main" id="{F5A3583E-8144-D803-6C1E-8C385BFD68BC}"/>
                </a:ext>
              </a:extLst>
            </p:cNvPr>
            <p:cNvCxnSpPr>
              <a:cxnSpLocks/>
              <a:endCxn id="169" idx="5"/>
            </p:cNvCxnSpPr>
            <p:nvPr/>
          </p:nvCxnSpPr>
          <p:spPr>
            <a:xfrm flipH="1" flipV="1">
              <a:off x="1137412" y="2008208"/>
              <a:ext cx="60540" cy="186991"/>
            </a:xfrm>
            <a:prstGeom prst="line">
              <a:avLst/>
            </a:prstGeom>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3082B676-06D5-5D7F-AEF5-7C7FDB37E45F}"/>
                </a:ext>
              </a:extLst>
            </p:cNvPr>
            <p:cNvCxnSpPr>
              <a:endCxn id="170" idx="0"/>
            </p:cNvCxnSpPr>
            <p:nvPr/>
          </p:nvCxnSpPr>
          <p:spPr>
            <a:xfrm>
              <a:off x="2305363" y="1500921"/>
              <a:ext cx="377" cy="289886"/>
            </a:xfrm>
            <a:prstGeom prst="line">
              <a:avLst/>
            </a:prstGeom>
          </p:spPr>
          <p:style>
            <a:lnRef idx="1">
              <a:schemeClr val="dk1"/>
            </a:lnRef>
            <a:fillRef idx="0">
              <a:schemeClr val="dk1"/>
            </a:fillRef>
            <a:effectRef idx="0">
              <a:schemeClr val="dk1"/>
            </a:effectRef>
            <a:fontRef idx="minor">
              <a:schemeClr val="tx1"/>
            </a:fontRef>
          </p:style>
        </p:cxnSp>
        <p:sp>
          <p:nvSpPr>
            <p:cNvPr id="169" name="Oval 168">
              <a:extLst>
                <a:ext uri="{FF2B5EF4-FFF2-40B4-BE49-F238E27FC236}">
                  <a16:creationId xmlns:a16="http://schemas.microsoft.com/office/drawing/2014/main" id="{F387D679-978E-0C92-9626-08D790861318}"/>
                </a:ext>
              </a:extLst>
            </p:cNvPr>
            <p:cNvSpPr/>
            <p:nvPr/>
          </p:nvSpPr>
          <p:spPr>
            <a:xfrm>
              <a:off x="777094" y="1766978"/>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170" name="Oval 169">
              <a:extLst>
                <a:ext uri="{FF2B5EF4-FFF2-40B4-BE49-F238E27FC236}">
                  <a16:creationId xmlns:a16="http://schemas.microsoft.com/office/drawing/2014/main" id="{2786DCF3-DD91-31B2-889A-69B04AADC295}"/>
                </a:ext>
              </a:extLst>
            </p:cNvPr>
            <p:cNvSpPr/>
            <p:nvPr/>
          </p:nvSpPr>
          <p:spPr>
            <a:xfrm>
              <a:off x="2094670" y="1790807"/>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cxnSp>
          <p:nvCxnSpPr>
            <p:cNvPr id="171" name="Straight Connector 170">
              <a:extLst>
                <a:ext uri="{FF2B5EF4-FFF2-40B4-BE49-F238E27FC236}">
                  <a16:creationId xmlns:a16="http://schemas.microsoft.com/office/drawing/2014/main" id="{7C2A7983-BEF0-F049-0BEA-13D796FE4FCE}"/>
                </a:ext>
              </a:extLst>
            </p:cNvPr>
            <p:cNvCxnSpPr>
              <a:cxnSpLocks/>
              <a:endCxn id="170" idx="3"/>
            </p:cNvCxnSpPr>
            <p:nvPr/>
          </p:nvCxnSpPr>
          <p:spPr>
            <a:xfrm flipV="1">
              <a:off x="2001196" y="2032037"/>
              <a:ext cx="155295" cy="253350"/>
            </a:xfrm>
            <a:prstGeom prst="line">
              <a:avLst/>
            </a:prstGeom>
          </p:spPr>
          <p:style>
            <a:lnRef idx="1">
              <a:schemeClr val="dk1"/>
            </a:lnRef>
            <a:fillRef idx="0">
              <a:schemeClr val="dk1"/>
            </a:fillRef>
            <a:effectRef idx="0">
              <a:schemeClr val="dk1"/>
            </a:effectRef>
            <a:fontRef idx="minor">
              <a:schemeClr val="tx1"/>
            </a:fontRef>
          </p:style>
        </p:cxnSp>
        <p:sp>
          <p:nvSpPr>
            <p:cNvPr id="172" name="TextBox 171">
              <a:extLst>
                <a:ext uri="{FF2B5EF4-FFF2-40B4-BE49-F238E27FC236}">
                  <a16:creationId xmlns:a16="http://schemas.microsoft.com/office/drawing/2014/main" id="{B11EDF53-447E-3C7E-ECE9-6A385CDE1A76}"/>
                </a:ext>
              </a:extLst>
            </p:cNvPr>
            <p:cNvSpPr txBox="1"/>
            <p:nvPr/>
          </p:nvSpPr>
          <p:spPr>
            <a:xfrm>
              <a:off x="1435834" y="1655117"/>
              <a:ext cx="564287" cy="253915"/>
            </a:xfrm>
            <a:prstGeom prst="rect">
              <a:avLst/>
            </a:prstGeom>
            <a:noFill/>
          </p:spPr>
          <p:txBody>
            <a:bodyPr wrap="square" rtlCol="0">
              <a:spAutoFit/>
            </a:bodyPr>
            <a:lstStyle/>
            <a:p>
              <a:r>
                <a:rPr lang="en-US" sz="1600" dirty="0"/>
                <a:t>……</a:t>
              </a:r>
            </a:p>
          </p:txBody>
        </p:sp>
        <p:cxnSp>
          <p:nvCxnSpPr>
            <p:cNvPr id="173" name="Straight Connector 172">
              <a:extLst>
                <a:ext uri="{FF2B5EF4-FFF2-40B4-BE49-F238E27FC236}">
                  <a16:creationId xmlns:a16="http://schemas.microsoft.com/office/drawing/2014/main" id="{012A6B43-E2E3-CB79-0390-0B2F96DEFA3E}"/>
                </a:ext>
              </a:extLst>
            </p:cNvPr>
            <p:cNvCxnSpPr>
              <a:endCxn id="169" idx="0"/>
            </p:cNvCxnSpPr>
            <p:nvPr/>
          </p:nvCxnSpPr>
          <p:spPr>
            <a:xfrm flipH="1">
              <a:off x="988164" y="1520484"/>
              <a:ext cx="2902" cy="246494"/>
            </a:xfrm>
            <a:prstGeom prst="line">
              <a:avLst/>
            </a:prstGeom>
          </p:spPr>
          <p:style>
            <a:lnRef idx="1">
              <a:schemeClr val="dk1"/>
            </a:lnRef>
            <a:fillRef idx="0">
              <a:schemeClr val="dk1"/>
            </a:fillRef>
            <a:effectRef idx="0">
              <a:schemeClr val="dk1"/>
            </a:effectRef>
            <a:fontRef idx="minor">
              <a:schemeClr val="tx1"/>
            </a:fontRef>
          </p:style>
        </p:cxnSp>
        <p:cxnSp>
          <p:nvCxnSpPr>
            <p:cNvPr id="174" name="Straight Connector 173">
              <a:extLst>
                <a:ext uri="{FF2B5EF4-FFF2-40B4-BE49-F238E27FC236}">
                  <a16:creationId xmlns:a16="http://schemas.microsoft.com/office/drawing/2014/main" id="{301B6383-9DDF-A7AF-A851-2BA919E6D610}"/>
                </a:ext>
              </a:extLst>
            </p:cNvPr>
            <p:cNvCxnSpPr>
              <a:cxnSpLocks/>
              <a:stCxn id="170" idx="5"/>
            </p:cNvCxnSpPr>
            <p:nvPr/>
          </p:nvCxnSpPr>
          <p:spPr>
            <a:xfrm>
              <a:off x="2454988" y="2032037"/>
              <a:ext cx="70535" cy="246323"/>
            </a:xfrm>
            <a:prstGeom prst="line">
              <a:avLst/>
            </a:prstGeom>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E962CA26-6104-8661-C5AA-B52BF9BD2922}"/>
                </a:ext>
              </a:extLst>
            </p:cNvPr>
            <p:cNvCxnSpPr>
              <a:cxnSpLocks/>
              <a:stCxn id="159" idx="3"/>
            </p:cNvCxnSpPr>
            <p:nvPr/>
          </p:nvCxnSpPr>
          <p:spPr>
            <a:xfrm flipH="1">
              <a:off x="461422" y="3920636"/>
              <a:ext cx="61993" cy="249329"/>
            </a:xfrm>
            <a:prstGeom prst="line">
              <a:avLst/>
            </a:prstGeom>
          </p:spPr>
          <p:style>
            <a:lnRef idx="1">
              <a:schemeClr val="dk1"/>
            </a:lnRef>
            <a:fillRef idx="0">
              <a:schemeClr val="dk1"/>
            </a:fillRef>
            <a:effectRef idx="0">
              <a:schemeClr val="dk1"/>
            </a:effectRef>
            <a:fontRef idx="minor">
              <a:schemeClr val="tx1"/>
            </a:fontRef>
          </p:style>
        </p:cxnSp>
        <p:cxnSp>
          <p:nvCxnSpPr>
            <p:cNvPr id="176" name="Straight Connector 175">
              <a:extLst>
                <a:ext uri="{FF2B5EF4-FFF2-40B4-BE49-F238E27FC236}">
                  <a16:creationId xmlns:a16="http://schemas.microsoft.com/office/drawing/2014/main" id="{97915794-E1DF-5BC2-4681-75BFB866639D}"/>
                </a:ext>
              </a:extLst>
            </p:cNvPr>
            <p:cNvCxnSpPr>
              <a:cxnSpLocks/>
              <a:stCxn id="159" idx="5"/>
            </p:cNvCxnSpPr>
            <p:nvPr/>
          </p:nvCxnSpPr>
          <p:spPr>
            <a:xfrm>
              <a:off x="821912" y="3920636"/>
              <a:ext cx="53392" cy="325064"/>
            </a:xfrm>
            <a:prstGeom prst="line">
              <a:avLst/>
            </a:prstGeom>
          </p:spPr>
          <p:style>
            <a:lnRef idx="1">
              <a:schemeClr val="dk1"/>
            </a:lnRef>
            <a:fillRef idx="0">
              <a:schemeClr val="dk1"/>
            </a:fillRef>
            <a:effectRef idx="0">
              <a:schemeClr val="dk1"/>
            </a:effectRef>
            <a:fontRef idx="minor">
              <a:schemeClr val="tx1"/>
            </a:fontRef>
          </p:style>
        </p:cxnSp>
        <p:cxnSp>
          <p:nvCxnSpPr>
            <p:cNvPr id="177" name="Straight Connector 176">
              <a:extLst>
                <a:ext uri="{FF2B5EF4-FFF2-40B4-BE49-F238E27FC236}">
                  <a16:creationId xmlns:a16="http://schemas.microsoft.com/office/drawing/2014/main" id="{A769E7EA-9138-43E7-8015-A6BBF3B2B1F0}"/>
                </a:ext>
              </a:extLst>
            </p:cNvPr>
            <p:cNvCxnSpPr>
              <a:cxnSpLocks/>
              <a:stCxn id="160" idx="3"/>
            </p:cNvCxnSpPr>
            <p:nvPr/>
          </p:nvCxnSpPr>
          <p:spPr>
            <a:xfrm flipH="1">
              <a:off x="1011138" y="3927682"/>
              <a:ext cx="77659" cy="318018"/>
            </a:xfrm>
            <a:prstGeom prst="line">
              <a:avLst/>
            </a:prstGeom>
          </p:spPr>
          <p:style>
            <a:lnRef idx="1">
              <a:schemeClr val="dk1"/>
            </a:lnRef>
            <a:fillRef idx="0">
              <a:schemeClr val="dk1"/>
            </a:fillRef>
            <a:effectRef idx="0">
              <a:schemeClr val="dk1"/>
            </a:effectRef>
            <a:fontRef idx="minor">
              <a:schemeClr val="tx1"/>
            </a:fontRef>
          </p:style>
        </p:cxnSp>
        <p:cxnSp>
          <p:nvCxnSpPr>
            <p:cNvPr id="178" name="Straight Connector 177">
              <a:extLst>
                <a:ext uri="{FF2B5EF4-FFF2-40B4-BE49-F238E27FC236}">
                  <a16:creationId xmlns:a16="http://schemas.microsoft.com/office/drawing/2014/main" id="{171E2727-20C7-0A7E-6E78-CB17358596D0}"/>
                </a:ext>
              </a:extLst>
            </p:cNvPr>
            <p:cNvCxnSpPr>
              <a:cxnSpLocks/>
              <a:stCxn id="160" idx="5"/>
            </p:cNvCxnSpPr>
            <p:nvPr/>
          </p:nvCxnSpPr>
          <p:spPr>
            <a:xfrm>
              <a:off x="1387294" y="3927682"/>
              <a:ext cx="71384" cy="318018"/>
            </a:xfrm>
            <a:prstGeom prst="line">
              <a:avLst/>
            </a:prstGeom>
          </p:spPr>
          <p:style>
            <a:lnRef idx="1">
              <a:schemeClr val="dk1"/>
            </a:lnRef>
            <a:fillRef idx="0">
              <a:schemeClr val="dk1"/>
            </a:fillRef>
            <a:effectRef idx="0">
              <a:schemeClr val="dk1"/>
            </a:effectRef>
            <a:fontRef idx="minor">
              <a:schemeClr val="tx1"/>
            </a:fontRef>
          </p:style>
        </p:cxnSp>
        <p:cxnSp>
          <p:nvCxnSpPr>
            <p:cNvPr id="179" name="Straight Connector 178">
              <a:extLst>
                <a:ext uri="{FF2B5EF4-FFF2-40B4-BE49-F238E27FC236}">
                  <a16:creationId xmlns:a16="http://schemas.microsoft.com/office/drawing/2014/main" id="{6512781B-B6C6-EF3F-462B-E2425556452D}"/>
                </a:ext>
              </a:extLst>
            </p:cNvPr>
            <p:cNvCxnSpPr>
              <a:cxnSpLocks/>
              <a:stCxn id="161" idx="3"/>
            </p:cNvCxnSpPr>
            <p:nvPr/>
          </p:nvCxnSpPr>
          <p:spPr>
            <a:xfrm flipH="1">
              <a:off x="2342566" y="3929245"/>
              <a:ext cx="74689" cy="277389"/>
            </a:xfrm>
            <a:prstGeom prst="line">
              <a:avLst/>
            </a:prstGeom>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B437E86A-AAD9-41A1-74E7-B0FA6BDCCE90}"/>
                </a:ext>
              </a:extLst>
            </p:cNvPr>
            <p:cNvCxnSpPr>
              <a:cxnSpLocks/>
              <a:stCxn id="161" idx="5"/>
            </p:cNvCxnSpPr>
            <p:nvPr/>
          </p:nvCxnSpPr>
          <p:spPr>
            <a:xfrm>
              <a:off x="2715752" y="3929245"/>
              <a:ext cx="61821" cy="371260"/>
            </a:xfrm>
            <a:prstGeom prst="line">
              <a:avLst/>
            </a:prstGeom>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D52461C7-B3AD-EB07-B6DA-0DC9C95D2343}"/>
                </a:ext>
              </a:extLst>
            </p:cNvPr>
            <p:cNvCxnSpPr>
              <a:cxnSpLocks/>
              <a:stCxn id="150" idx="3"/>
            </p:cNvCxnSpPr>
            <p:nvPr/>
          </p:nvCxnSpPr>
          <p:spPr>
            <a:xfrm flipH="1">
              <a:off x="2156491" y="3410626"/>
              <a:ext cx="275624" cy="310168"/>
            </a:xfrm>
            <a:prstGeom prst="line">
              <a:avLst/>
            </a:prstGeom>
          </p:spPr>
          <p:style>
            <a:lnRef idx="1">
              <a:schemeClr val="dk1"/>
            </a:lnRef>
            <a:fillRef idx="0">
              <a:schemeClr val="dk1"/>
            </a:fillRef>
            <a:effectRef idx="0">
              <a:schemeClr val="dk1"/>
            </a:effectRef>
            <a:fontRef idx="minor">
              <a:schemeClr val="tx1"/>
            </a:fontRef>
          </p:style>
        </p:cxnSp>
        <p:cxnSp>
          <p:nvCxnSpPr>
            <p:cNvPr id="182" name="Straight Connector 181">
              <a:extLst>
                <a:ext uri="{FF2B5EF4-FFF2-40B4-BE49-F238E27FC236}">
                  <a16:creationId xmlns:a16="http://schemas.microsoft.com/office/drawing/2014/main" id="{68C50375-613B-2991-AB7E-875C78B843CC}"/>
                </a:ext>
              </a:extLst>
            </p:cNvPr>
            <p:cNvCxnSpPr>
              <a:cxnSpLocks/>
              <a:stCxn id="141" idx="5"/>
            </p:cNvCxnSpPr>
            <p:nvPr/>
          </p:nvCxnSpPr>
          <p:spPr>
            <a:xfrm>
              <a:off x="875304" y="2442692"/>
              <a:ext cx="110693" cy="248214"/>
            </a:xfrm>
            <a:prstGeom prst="line">
              <a:avLst/>
            </a:prstGeom>
          </p:spPr>
          <p:style>
            <a:lnRef idx="1">
              <a:schemeClr val="dk1"/>
            </a:lnRef>
            <a:fillRef idx="0">
              <a:schemeClr val="dk1"/>
            </a:fillRef>
            <a:effectRef idx="0">
              <a:schemeClr val="dk1"/>
            </a:effectRef>
            <a:fontRef idx="minor">
              <a:schemeClr val="tx1"/>
            </a:fontRef>
          </p:style>
        </p:cxnSp>
        <p:cxnSp>
          <p:nvCxnSpPr>
            <p:cNvPr id="183" name="Straight Connector 182">
              <a:extLst>
                <a:ext uri="{FF2B5EF4-FFF2-40B4-BE49-F238E27FC236}">
                  <a16:creationId xmlns:a16="http://schemas.microsoft.com/office/drawing/2014/main" id="{610DA36D-CF5D-2E74-0AD1-51F871B50A3F}"/>
                </a:ext>
              </a:extLst>
            </p:cNvPr>
            <p:cNvCxnSpPr>
              <a:cxnSpLocks/>
              <a:stCxn id="142" idx="5"/>
            </p:cNvCxnSpPr>
            <p:nvPr/>
          </p:nvCxnSpPr>
          <p:spPr>
            <a:xfrm>
              <a:off x="1399631" y="2452805"/>
              <a:ext cx="140536" cy="252976"/>
            </a:xfrm>
            <a:prstGeom prst="line">
              <a:avLst/>
            </a:prstGeom>
          </p:spPr>
          <p:style>
            <a:lnRef idx="1">
              <a:schemeClr val="dk1"/>
            </a:lnRef>
            <a:fillRef idx="0">
              <a:schemeClr val="dk1"/>
            </a:fillRef>
            <a:effectRef idx="0">
              <a:schemeClr val="dk1"/>
            </a:effectRef>
            <a:fontRef idx="minor">
              <a:schemeClr val="tx1"/>
            </a:fontRef>
          </p:style>
        </p:cxnSp>
        <p:cxnSp>
          <p:nvCxnSpPr>
            <p:cNvPr id="184" name="Straight Connector 183">
              <a:extLst>
                <a:ext uri="{FF2B5EF4-FFF2-40B4-BE49-F238E27FC236}">
                  <a16:creationId xmlns:a16="http://schemas.microsoft.com/office/drawing/2014/main" id="{B79F43BD-D9B6-B7ED-1C63-BD530BA1AD11}"/>
                </a:ext>
              </a:extLst>
            </p:cNvPr>
            <p:cNvCxnSpPr>
              <a:cxnSpLocks/>
              <a:stCxn id="143" idx="3"/>
            </p:cNvCxnSpPr>
            <p:nvPr/>
          </p:nvCxnSpPr>
          <p:spPr>
            <a:xfrm flipH="1">
              <a:off x="2230844" y="2491945"/>
              <a:ext cx="186623" cy="218678"/>
            </a:xfrm>
            <a:prstGeom prst="line">
              <a:avLst/>
            </a:prstGeom>
          </p:spPr>
          <p:style>
            <a:lnRef idx="1">
              <a:schemeClr val="dk1"/>
            </a:lnRef>
            <a:fillRef idx="0">
              <a:schemeClr val="dk1"/>
            </a:fillRef>
            <a:effectRef idx="0">
              <a:schemeClr val="dk1"/>
            </a:effectRef>
            <a:fontRef idx="minor">
              <a:schemeClr val="tx1"/>
            </a:fontRef>
          </p:style>
        </p:cxnSp>
      </p:grpSp>
      <p:grpSp>
        <p:nvGrpSpPr>
          <p:cNvPr id="185" name="Group 184">
            <a:extLst>
              <a:ext uri="{FF2B5EF4-FFF2-40B4-BE49-F238E27FC236}">
                <a16:creationId xmlns:a16="http://schemas.microsoft.com/office/drawing/2014/main" id="{03B89E8C-B5D5-5E73-F301-5054B8014A60}"/>
              </a:ext>
            </a:extLst>
          </p:cNvPr>
          <p:cNvGrpSpPr/>
          <p:nvPr/>
        </p:nvGrpSpPr>
        <p:grpSpPr>
          <a:xfrm>
            <a:off x="9153671" y="2223521"/>
            <a:ext cx="2438400" cy="3029643"/>
            <a:chOff x="461422" y="1500921"/>
            <a:chExt cx="2331011" cy="2799584"/>
          </a:xfrm>
        </p:grpSpPr>
        <p:sp>
          <p:nvSpPr>
            <p:cNvPr id="186" name="Oval 185">
              <a:extLst>
                <a:ext uri="{FF2B5EF4-FFF2-40B4-BE49-F238E27FC236}">
                  <a16:creationId xmlns:a16="http://schemas.microsoft.com/office/drawing/2014/main" id="{B49DF712-41DC-2570-52F2-3820718D6474}"/>
                </a:ext>
              </a:extLst>
            </p:cNvPr>
            <p:cNvSpPr/>
            <p:nvPr/>
          </p:nvSpPr>
          <p:spPr>
            <a:xfrm>
              <a:off x="514986" y="220146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187" name="Oval 186">
              <a:extLst>
                <a:ext uri="{FF2B5EF4-FFF2-40B4-BE49-F238E27FC236}">
                  <a16:creationId xmlns:a16="http://schemas.microsoft.com/office/drawing/2014/main" id="{A5850AEE-23EF-BF51-5482-5670F9085027}"/>
                </a:ext>
              </a:extLst>
            </p:cNvPr>
            <p:cNvSpPr/>
            <p:nvPr/>
          </p:nvSpPr>
          <p:spPr>
            <a:xfrm>
              <a:off x="1039313" y="221157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188" name="Oval 187">
              <a:extLst>
                <a:ext uri="{FF2B5EF4-FFF2-40B4-BE49-F238E27FC236}">
                  <a16:creationId xmlns:a16="http://schemas.microsoft.com/office/drawing/2014/main" id="{935940BB-C173-54A3-FE53-FCBC32091919}"/>
                </a:ext>
              </a:extLst>
            </p:cNvPr>
            <p:cNvSpPr/>
            <p:nvPr/>
          </p:nvSpPr>
          <p:spPr>
            <a:xfrm>
              <a:off x="2355646" y="225071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189" name="TextBox 188">
              <a:extLst>
                <a:ext uri="{FF2B5EF4-FFF2-40B4-BE49-F238E27FC236}">
                  <a16:creationId xmlns:a16="http://schemas.microsoft.com/office/drawing/2014/main" id="{B613E67F-BC24-BEDB-0D63-A1FEAD9D30AB}"/>
                </a:ext>
              </a:extLst>
            </p:cNvPr>
            <p:cNvSpPr txBox="1"/>
            <p:nvPr/>
          </p:nvSpPr>
          <p:spPr>
            <a:xfrm>
              <a:off x="1666557" y="2324999"/>
              <a:ext cx="564287" cy="253915"/>
            </a:xfrm>
            <a:prstGeom prst="rect">
              <a:avLst/>
            </a:prstGeom>
            <a:noFill/>
          </p:spPr>
          <p:txBody>
            <a:bodyPr wrap="square" rtlCol="0">
              <a:spAutoFit/>
            </a:bodyPr>
            <a:lstStyle/>
            <a:p>
              <a:r>
                <a:rPr lang="en-US" sz="1600" dirty="0"/>
                <a:t>……</a:t>
              </a:r>
            </a:p>
          </p:txBody>
        </p:sp>
        <p:cxnSp>
          <p:nvCxnSpPr>
            <p:cNvPr id="190" name="Straight Connector 189">
              <a:extLst>
                <a:ext uri="{FF2B5EF4-FFF2-40B4-BE49-F238E27FC236}">
                  <a16:creationId xmlns:a16="http://schemas.microsoft.com/office/drawing/2014/main" id="{D61417B7-4AED-B172-1F90-7958BBFD8163}"/>
                </a:ext>
              </a:extLst>
            </p:cNvPr>
            <p:cNvCxnSpPr>
              <a:cxnSpLocks/>
              <a:stCxn id="186" idx="4"/>
            </p:cNvCxnSpPr>
            <p:nvPr/>
          </p:nvCxnSpPr>
          <p:spPr>
            <a:xfrm flipH="1">
              <a:off x="719076" y="2484080"/>
              <a:ext cx="6980" cy="206826"/>
            </a:xfrm>
            <a:prstGeom prst="line">
              <a:avLst/>
            </a:prstGeom>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650F4D98-9BCB-2BB5-7C38-7ACFE938C01A}"/>
                </a:ext>
              </a:extLst>
            </p:cNvPr>
            <p:cNvCxnSpPr>
              <a:cxnSpLocks/>
              <a:stCxn id="187" idx="4"/>
            </p:cNvCxnSpPr>
            <p:nvPr/>
          </p:nvCxnSpPr>
          <p:spPr>
            <a:xfrm flipH="1">
              <a:off x="1243403" y="2494193"/>
              <a:ext cx="6980" cy="235374"/>
            </a:xfrm>
            <a:prstGeom prst="line">
              <a:avLst/>
            </a:prstGeom>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844714B1-34A9-7A81-A040-9E4985E6F8FE}"/>
                </a:ext>
              </a:extLst>
            </p:cNvPr>
            <p:cNvCxnSpPr>
              <a:cxnSpLocks/>
              <a:stCxn id="188" idx="4"/>
            </p:cNvCxnSpPr>
            <p:nvPr/>
          </p:nvCxnSpPr>
          <p:spPr>
            <a:xfrm>
              <a:off x="2566716" y="2533333"/>
              <a:ext cx="0" cy="196234"/>
            </a:xfrm>
            <a:prstGeom prst="line">
              <a:avLst/>
            </a:prstGeom>
          </p:spPr>
          <p:style>
            <a:lnRef idx="1">
              <a:schemeClr val="dk1"/>
            </a:lnRef>
            <a:fillRef idx="0">
              <a:schemeClr val="dk1"/>
            </a:fillRef>
            <a:effectRef idx="0">
              <a:schemeClr val="dk1"/>
            </a:effectRef>
            <a:fontRef idx="minor">
              <a:schemeClr val="tx1"/>
            </a:fontRef>
          </p:style>
        </p:cxnSp>
        <p:sp>
          <p:nvSpPr>
            <p:cNvPr id="193" name="Oval 192">
              <a:extLst>
                <a:ext uri="{FF2B5EF4-FFF2-40B4-BE49-F238E27FC236}">
                  <a16:creationId xmlns:a16="http://schemas.microsoft.com/office/drawing/2014/main" id="{51AD9491-D09C-B664-0E4F-0E46955FD2FA}"/>
                </a:ext>
              </a:extLst>
            </p:cNvPr>
            <p:cNvSpPr/>
            <p:nvPr/>
          </p:nvSpPr>
          <p:spPr>
            <a:xfrm>
              <a:off x="461594" y="3149033"/>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194" name="Oval 193">
              <a:extLst>
                <a:ext uri="{FF2B5EF4-FFF2-40B4-BE49-F238E27FC236}">
                  <a16:creationId xmlns:a16="http://schemas.microsoft.com/office/drawing/2014/main" id="{385F73D4-BF7C-7936-3A18-2B103B037D92}"/>
                </a:ext>
              </a:extLst>
            </p:cNvPr>
            <p:cNvSpPr/>
            <p:nvPr/>
          </p:nvSpPr>
          <p:spPr>
            <a:xfrm>
              <a:off x="1053398" y="314903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195" name="Oval 194">
              <a:extLst>
                <a:ext uri="{FF2B5EF4-FFF2-40B4-BE49-F238E27FC236}">
                  <a16:creationId xmlns:a16="http://schemas.microsoft.com/office/drawing/2014/main" id="{1F00DD33-7221-4154-AB16-1857F32D14B4}"/>
                </a:ext>
              </a:extLst>
            </p:cNvPr>
            <p:cNvSpPr/>
            <p:nvPr/>
          </p:nvSpPr>
          <p:spPr>
            <a:xfrm>
              <a:off x="2370294" y="3169396"/>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cxnSp>
          <p:nvCxnSpPr>
            <p:cNvPr id="196" name="Straight Connector 195">
              <a:extLst>
                <a:ext uri="{FF2B5EF4-FFF2-40B4-BE49-F238E27FC236}">
                  <a16:creationId xmlns:a16="http://schemas.microsoft.com/office/drawing/2014/main" id="{D308FD10-9F47-49D2-42B2-260CAD684B5D}"/>
                </a:ext>
              </a:extLst>
            </p:cNvPr>
            <p:cNvCxnSpPr>
              <a:cxnSpLocks/>
              <a:endCxn id="193" idx="0"/>
            </p:cNvCxnSpPr>
            <p:nvPr/>
          </p:nvCxnSpPr>
          <p:spPr>
            <a:xfrm>
              <a:off x="672664" y="3001874"/>
              <a:ext cx="0" cy="147159"/>
            </a:xfrm>
            <a:prstGeom prst="line">
              <a:avLst/>
            </a:prstGeom>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a16="http://schemas.microsoft.com/office/drawing/2014/main" id="{0F093FAE-2446-4C80-9D86-95F74FC5DAC9}"/>
                </a:ext>
              </a:extLst>
            </p:cNvPr>
            <p:cNvCxnSpPr>
              <a:cxnSpLocks/>
              <a:stCxn id="194" idx="0"/>
            </p:cNvCxnSpPr>
            <p:nvPr/>
          </p:nvCxnSpPr>
          <p:spPr>
            <a:xfrm flipH="1" flipV="1">
              <a:off x="1258034" y="2984148"/>
              <a:ext cx="6434" cy="164884"/>
            </a:xfrm>
            <a:prstGeom prst="line">
              <a:avLst/>
            </a:prstGeom>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a16="http://schemas.microsoft.com/office/drawing/2014/main" id="{C45C0F8B-3701-094C-BDE5-DEA2FD26A8BA}"/>
                </a:ext>
              </a:extLst>
            </p:cNvPr>
            <p:cNvCxnSpPr>
              <a:cxnSpLocks/>
              <a:stCxn id="195" idx="0"/>
            </p:cNvCxnSpPr>
            <p:nvPr/>
          </p:nvCxnSpPr>
          <p:spPr>
            <a:xfrm flipV="1">
              <a:off x="2581364" y="2984148"/>
              <a:ext cx="6433" cy="185248"/>
            </a:xfrm>
            <a:prstGeom prst="line">
              <a:avLst/>
            </a:prstGeom>
          </p:spPr>
          <p:style>
            <a:lnRef idx="1">
              <a:schemeClr val="dk1"/>
            </a:lnRef>
            <a:fillRef idx="0">
              <a:schemeClr val="dk1"/>
            </a:fillRef>
            <a:effectRef idx="0">
              <a:schemeClr val="dk1"/>
            </a:effectRef>
            <a:fontRef idx="minor">
              <a:schemeClr val="tx1"/>
            </a:fontRef>
          </p:style>
        </p:cxnSp>
        <p:sp>
          <p:nvSpPr>
            <p:cNvPr id="199" name="TextBox 198">
              <a:extLst>
                <a:ext uri="{FF2B5EF4-FFF2-40B4-BE49-F238E27FC236}">
                  <a16:creationId xmlns:a16="http://schemas.microsoft.com/office/drawing/2014/main" id="{B0B0B93D-98EC-A223-6940-5335E6A659FC}"/>
                </a:ext>
              </a:extLst>
            </p:cNvPr>
            <p:cNvSpPr txBox="1"/>
            <p:nvPr/>
          </p:nvSpPr>
          <p:spPr>
            <a:xfrm>
              <a:off x="1663742" y="3109775"/>
              <a:ext cx="564287" cy="253915"/>
            </a:xfrm>
            <a:prstGeom prst="rect">
              <a:avLst/>
            </a:prstGeom>
            <a:noFill/>
          </p:spPr>
          <p:txBody>
            <a:bodyPr wrap="square" rtlCol="0">
              <a:spAutoFit/>
            </a:bodyPr>
            <a:lstStyle/>
            <a:p>
              <a:r>
                <a:rPr lang="en-US" sz="1600" dirty="0"/>
                <a:t>……</a:t>
              </a:r>
            </a:p>
          </p:txBody>
        </p:sp>
        <p:sp>
          <p:nvSpPr>
            <p:cNvPr id="200" name="TextBox 199">
              <a:extLst>
                <a:ext uri="{FF2B5EF4-FFF2-40B4-BE49-F238E27FC236}">
                  <a16:creationId xmlns:a16="http://schemas.microsoft.com/office/drawing/2014/main" id="{183218E6-EDBA-12A8-60EF-2F028AB2EE77}"/>
                </a:ext>
              </a:extLst>
            </p:cNvPr>
            <p:cNvSpPr txBox="1"/>
            <p:nvPr/>
          </p:nvSpPr>
          <p:spPr>
            <a:xfrm rot="5400000">
              <a:off x="1543941" y="2808611"/>
              <a:ext cx="522230" cy="253916"/>
            </a:xfrm>
            <a:prstGeom prst="rect">
              <a:avLst/>
            </a:prstGeom>
            <a:noFill/>
          </p:spPr>
          <p:txBody>
            <a:bodyPr wrap="square" rtlCol="0">
              <a:spAutoFit/>
            </a:bodyPr>
            <a:lstStyle/>
            <a:p>
              <a:r>
                <a:rPr lang="en-US" sz="1600" dirty="0"/>
                <a:t>……</a:t>
              </a:r>
            </a:p>
          </p:txBody>
        </p:sp>
        <p:cxnSp>
          <p:nvCxnSpPr>
            <p:cNvPr id="201" name="Straight Connector 200">
              <a:extLst>
                <a:ext uri="{FF2B5EF4-FFF2-40B4-BE49-F238E27FC236}">
                  <a16:creationId xmlns:a16="http://schemas.microsoft.com/office/drawing/2014/main" id="{51D16A21-419E-E18B-4E0E-CD0D18CCCED0}"/>
                </a:ext>
              </a:extLst>
            </p:cNvPr>
            <p:cNvCxnSpPr>
              <a:cxnSpLocks/>
              <a:stCxn id="193" idx="4"/>
            </p:cNvCxnSpPr>
            <p:nvPr/>
          </p:nvCxnSpPr>
          <p:spPr>
            <a:xfrm>
              <a:off x="672664" y="3431651"/>
              <a:ext cx="0" cy="243556"/>
            </a:xfrm>
            <a:prstGeom prst="line">
              <a:avLst/>
            </a:prstGeom>
          </p:spPr>
          <p:style>
            <a:lnRef idx="1">
              <a:schemeClr val="dk1"/>
            </a:lnRef>
            <a:fillRef idx="0">
              <a:schemeClr val="dk1"/>
            </a:fillRef>
            <a:effectRef idx="0">
              <a:schemeClr val="dk1"/>
            </a:effectRef>
            <a:fontRef idx="minor">
              <a:schemeClr val="tx1"/>
            </a:fontRef>
          </p:style>
        </p:cxnSp>
        <p:cxnSp>
          <p:nvCxnSpPr>
            <p:cNvPr id="202" name="Straight Connector 201">
              <a:extLst>
                <a:ext uri="{FF2B5EF4-FFF2-40B4-BE49-F238E27FC236}">
                  <a16:creationId xmlns:a16="http://schemas.microsoft.com/office/drawing/2014/main" id="{573B23BE-D997-A25E-67C1-1EF1003D87DC}"/>
                </a:ext>
              </a:extLst>
            </p:cNvPr>
            <p:cNvCxnSpPr>
              <a:cxnSpLocks/>
              <a:stCxn id="193" idx="5"/>
              <a:endCxn id="205" idx="1"/>
            </p:cNvCxnSpPr>
            <p:nvPr/>
          </p:nvCxnSpPr>
          <p:spPr>
            <a:xfrm>
              <a:off x="821912" y="3390263"/>
              <a:ext cx="266885" cy="337577"/>
            </a:xfrm>
            <a:prstGeom prst="line">
              <a:avLst/>
            </a:prstGeom>
          </p:spPr>
          <p:style>
            <a:lnRef idx="1">
              <a:schemeClr val="dk1"/>
            </a:lnRef>
            <a:fillRef idx="0">
              <a:schemeClr val="dk1"/>
            </a:fillRef>
            <a:effectRef idx="0">
              <a:schemeClr val="dk1"/>
            </a:effectRef>
            <a:fontRef idx="minor">
              <a:schemeClr val="tx1"/>
            </a:fontRef>
          </p:style>
        </p:cxnSp>
        <p:cxnSp>
          <p:nvCxnSpPr>
            <p:cNvPr id="203" name="Straight Connector 202">
              <a:extLst>
                <a:ext uri="{FF2B5EF4-FFF2-40B4-BE49-F238E27FC236}">
                  <a16:creationId xmlns:a16="http://schemas.microsoft.com/office/drawing/2014/main" id="{98E804AE-CE80-04FF-C2D8-34A0F0DAD153}"/>
                </a:ext>
              </a:extLst>
            </p:cNvPr>
            <p:cNvCxnSpPr>
              <a:cxnSpLocks/>
            </p:cNvCxnSpPr>
            <p:nvPr/>
          </p:nvCxnSpPr>
          <p:spPr>
            <a:xfrm>
              <a:off x="2578724" y="3471394"/>
              <a:ext cx="0" cy="222985"/>
            </a:xfrm>
            <a:prstGeom prst="line">
              <a:avLst/>
            </a:prstGeom>
          </p:spPr>
          <p:style>
            <a:lnRef idx="1">
              <a:schemeClr val="dk1"/>
            </a:lnRef>
            <a:fillRef idx="0">
              <a:schemeClr val="dk1"/>
            </a:fillRef>
            <a:effectRef idx="0">
              <a:schemeClr val="dk1"/>
            </a:effectRef>
            <a:fontRef idx="minor">
              <a:schemeClr val="tx1"/>
            </a:fontRef>
          </p:style>
        </p:cxnSp>
        <p:sp>
          <p:nvSpPr>
            <p:cNvPr id="204" name="Oval 203">
              <a:extLst>
                <a:ext uri="{FF2B5EF4-FFF2-40B4-BE49-F238E27FC236}">
                  <a16:creationId xmlns:a16="http://schemas.microsoft.com/office/drawing/2014/main" id="{E057A87A-8709-8386-BA80-696FD6C6704C}"/>
                </a:ext>
              </a:extLst>
            </p:cNvPr>
            <p:cNvSpPr/>
            <p:nvPr/>
          </p:nvSpPr>
          <p:spPr>
            <a:xfrm>
              <a:off x="461594" y="3679406"/>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205" name="Oval 204">
              <a:extLst>
                <a:ext uri="{FF2B5EF4-FFF2-40B4-BE49-F238E27FC236}">
                  <a16:creationId xmlns:a16="http://schemas.microsoft.com/office/drawing/2014/main" id="{B6267F8E-FDAD-523A-76F1-5708CC6AD9AD}"/>
                </a:ext>
              </a:extLst>
            </p:cNvPr>
            <p:cNvSpPr/>
            <p:nvPr/>
          </p:nvSpPr>
          <p:spPr>
            <a:xfrm>
              <a:off x="1026976" y="368645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206" name="Oval 205">
              <a:extLst>
                <a:ext uri="{FF2B5EF4-FFF2-40B4-BE49-F238E27FC236}">
                  <a16:creationId xmlns:a16="http://schemas.microsoft.com/office/drawing/2014/main" id="{ED796BDE-16E8-A1A8-9E0F-5DF03D8122D1}"/>
                </a:ext>
              </a:extLst>
            </p:cNvPr>
            <p:cNvSpPr/>
            <p:nvPr/>
          </p:nvSpPr>
          <p:spPr>
            <a:xfrm>
              <a:off x="2355434" y="368801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cxnSp>
          <p:nvCxnSpPr>
            <p:cNvPr id="207" name="Straight Connector 206">
              <a:extLst>
                <a:ext uri="{FF2B5EF4-FFF2-40B4-BE49-F238E27FC236}">
                  <a16:creationId xmlns:a16="http://schemas.microsoft.com/office/drawing/2014/main" id="{B820C436-FE3C-A1B7-FADE-974B3DA12C9F}"/>
                </a:ext>
              </a:extLst>
            </p:cNvPr>
            <p:cNvCxnSpPr>
              <a:cxnSpLocks/>
              <a:stCxn id="194" idx="3"/>
              <a:endCxn id="204" idx="7"/>
            </p:cNvCxnSpPr>
            <p:nvPr/>
          </p:nvCxnSpPr>
          <p:spPr>
            <a:xfrm flipH="1">
              <a:off x="821912" y="3390262"/>
              <a:ext cx="293307" cy="330532"/>
            </a:xfrm>
            <a:prstGeom prst="line">
              <a:avLst/>
            </a:prstGeom>
          </p:spPr>
          <p:style>
            <a:lnRef idx="1">
              <a:schemeClr val="dk1"/>
            </a:lnRef>
            <a:fillRef idx="0">
              <a:schemeClr val="dk1"/>
            </a:fillRef>
            <a:effectRef idx="0">
              <a:schemeClr val="dk1"/>
            </a:effectRef>
            <a:fontRef idx="minor">
              <a:schemeClr val="tx1"/>
            </a:fontRef>
          </p:style>
        </p:cxnSp>
        <p:cxnSp>
          <p:nvCxnSpPr>
            <p:cNvPr id="208" name="Straight Connector 207">
              <a:extLst>
                <a:ext uri="{FF2B5EF4-FFF2-40B4-BE49-F238E27FC236}">
                  <a16:creationId xmlns:a16="http://schemas.microsoft.com/office/drawing/2014/main" id="{BB0B4889-F9CA-4A30-3367-BF8FD7CC8AEC}"/>
                </a:ext>
              </a:extLst>
            </p:cNvPr>
            <p:cNvCxnSpPr>
              <a:cxnSpLocks/>
              <a:endCxn id="194" idx="4"/>
            </p:cNvCxnSpPr>
            <p:nvPr/>
          </p:nvCxnSpPr>
          <p:spPr>
            <a:xfrm flipV="1">
              <a:off x="1264468" y="3431650"/>
              <a:ext cx="0" cy="243557"/>
            </a:xfrm>
            <a:prstGeom prst="line">
              <a:avLst/>
            </a:prstGeom>
          </p:spPr>
          <p:style>
            <a:lnRef idx="1">
              <a:schemeClr val="dk1"/>
            </a:lnRef>
            <a:fillRef idx="0">
              <a:schemeClr val="dk1"/>
            </a:fillRef>
            <a:effectRef idx="0">
              <a:schemeClr val="dk1"/>
            </a:effectRef>
            <a:fontRef idx="minor">
              <a:schemeClr val="tx1"/>
            </a:fontRef>
          </p:style>
        </p:cxnSp>
        <p:cxnSp>
          <p:nvCxnSpPr>
            <p:cNvPr id="209" name="Straight Connector 208">
              <a:extLst>
                <a:ext uri="{FF2B5EF4-FFF2-40B4-BE49-F238E27FC236}">
                  <a16:creationId xmlns:a16="http://schemas.microsoft.com/office/drawing/2014/main" id="{2A236C0A-5F59-829C-A31F-256B62FE7604}"/>
                </a:ext>
              </a:extLst>
            </p:cNvPr>
            <p:cNvCxnSpPr>
              <a:cxnSpLocks/>
              <a:stCxn id="206" idx="1"/>
            </p:cNvCxnSpPr>
            <p:nvPr/>
          </p:nvCxnSpPr>
          <p:spPr>
            <a:xfrm flipH="1" flipV="1">
              <a:off x="2131614" y="3483499"/>
              <a:ext cx="285641" cy="245904"/>
            </a:xfrm>
            <a:prstGeom prst="line">
              <a:avLst/>
            </a:prstGeom>
          </p:spPr>
          <p:style>
            <a:lnRef idx="1">
              <a:schemeClr val="dk1"/>
            </a:lnRef>
            <a:fillRef idx="0">
              <a:schemeClr val="dk1"/>
            </a:fillRef>
            <a:effectRef idx="0">
              <a:schemeClr val="dk1"/>
            </a:effectRef>
            <a:fontRef idx="minor">
              <a:schemeClr val="tx1"/>
            </a:fontRef>
          </p:style>
        </p:cxnSp>
        <p:sp>
          <p:nvSpPr>
            <p:cNvPr id="210" name="TextBox 209">
              <a:extLst>
                <a:ext uri="{FF2B5EF4-FFF2-40B4-BE49-F238E27FC236}">
                  <a16:creationId xmlns:a16="http://schemas.microsoft.com/office/drawing/2014/main" id="{5F3E8956-8653-AB88-643B-BB0958A62D70}"/>
                </a:ext>
              </a:extLst>
            </p:cNvPr>
            <p:cNvSpPr txBox="1"/>
            <p:nvPr/>
          </p:nvSpPr>
          <p:spPr>
            <a:xfrm>
              <a:off x="1663742" y="3846591"/>
              <a:ext cx="564287" cy="253915"/>
            </a:xfrm>
            <a:prstGeom prst="rect">
              <a:avLst/>
            </a:prstGeom>
            <a:noFill/>
          </p:spPr>
          <p:txBody>
            <a:bodyPr wrap="square" rtlCol="0">
              <a:spAutoFit/>
            </a:bodyPr>
            <a:lstStyle/>
            <a:p>
              <a:r>
                <a:rPr lang="en-US" sz="1600" dirty="0"/>
                <a:t>……</a:t>
              </a:r>
            </a:p>
          </p:txBody>
        </p:sp>
        <p:cxnSp>
          <p:nvCxnSpPr>
            <p:cNvPr id="211" name="Straight Connector 210">
              <a:extLst>
                <a:ext uri="{FF2B5EF4-FFF2-40B4-BE49-F238E27FC236}">
                  <a16:creationId xmlns:a16="http://schemas.microsoft.com/office/drawing/2014/main" id="{5DFE3D9F-AC9F-2655-D3A4-9A3504FDF39C}"/>
                </a:ext>
              </a:extLst>
            </p:cNvPr>
            <p:cNvCxnSpPr>
              <a:cxnSpLocks/>
              <a:endCxn id="214" idx="3"/>
            </p:cNvCxnSpPr>
            <p:nvPr/>
          </p:nvCxnSpPr>
          <p:spPr>
            <a:xfrm flipV="1">
              <a:off x="766676" y="2008208"/>
              <a:ext cx="72239" cy="186991"/>
            </a:xfrm>
            <a:prstGeom prst="line">
              <a:avLst/>
            </a:prstGeom>
          </p:spPr>
          <p:style>
            <a:lnRef idx="1">
              <a:schemeClr val="dk1"/>
            </a:lnRef>
            <a:fillRef idx="0">
              <a:schemeClr val="dk1"/>
            </a:fillRef>
            <a:effectRef idx="0">
              <a:schemeClr val="dk1"/>
            </a:effectRef>
            <a:fontRef idx="minor">
              <a:schemeClr val="tx1"/>
            </a:fontRef>
          </p:style>
        </p:cxnSp>
        <p:cxnSp>
          <p:nvCxnSpPr>
            <p:cNvPr id="212" name="Straight Connector 211">
              <a:extLst>
                <a:ext uri="{FF2B5EF4-FFF2-40B4-BE49-F238E27FC236}">
                  <a16:creationId xmlns:a16="http://schemas.microsoft.com/office/drawing/2014/main" id="{08AE1E79-8E05-AC26-394C-47F0741189E2}"/>
                </a:ext>
              </a:extLst>
            </p:cNvPr>
            <p:cNvCxnSpPr>
              <a:cxnSpLocks/>
              <a:endCxn id="214" idx="5"/>
            </p:cNvCxnSpPr>
            <p:nvPr/>
          </p:nvCxnSpPr>
          <p:spPr>
            <a:xfrm flipH="1" flipV="1">
              <a:off x="1137412" y="2008208"/>
              <a:ext cx="60540" cy="186991"/>
            </a:xfrm>
            <a:prstGeom prst="line">
              <a:avLst/>
            </a:prstGeom>
          </p:spPr>
          <p:style>
            <a:lnRef idx="1">
              <a:schemeClr val="dk1"/>
            </a:lnRef>
            <a:fillRef idx="0">
              <a:schemeClr val="dk1"/>
            </a:fillRef>
            <a:effectRef idx="0">
              <a:schemeClr val="dk1"/>
            </a:effectRef>
            <a:fontRef idx="minor">
              <a:schemeClr val="tx1"/>
            </a:fontRef>
          </p:style>
        </p:cxnSp>
        <p:cxnSp>
          <p:nvCxnSpPr>
            <p:cNvPr id="213" name="Straight Connector 212">
              <a:extLst>
                <a:ext uri="{FF2B5EF4-FFF2-40B4-BE49-F238E27FC236}">
                  <a16:creationId xmlns:a16="http://schemas.microsoft.com/office/drawing/2014/main" id="{1A160428-C519-ED1D-C502-0D80354A4AC7}"/>
                </a:ext>
              </a:extLst>
            </p:cNvPr>
            <p:cNvCxnSpPr>
              <a:endCxn id="215" idx="0"/>
            </p:cNvCxnSpPr>
            <p:nvPr/>
          </p:nvCxnSpPr>
          <p:spPr>
            <a:xfrm>
              <a:off x="2305363" y="1500921"/>
              <a:ext cx="377" cy="289886"/>
            </a:xfrm>
            <a:prstGeom prst="line">
              <a:avLst/>
            </a:prstGeom>
          </p:spPr>
          <p:style>
            <a:lnRef idx="1">
              <a:schemeClr val="dk1"/>
            </a:lnRef>
            <a:fillRef idx="0">
              <a:schemeClr val="dk1"/>
            </a:fillRef>
            <a:effectRef idx="0">
              <a:schemeClr val="dk1"/>
            </a:effectRef>
            <a:fontRef idx="minor">
              <a:schemeClr val="tx1"/>
            </a:fontRef>
          </p:style>
        </p:cxnSp>
        <p:sp>
          <p:nvSpPr>
            <p:cNvPr id="214" name="Oval 213">
              <a:extLst>
                <a:ext uri="{FF2B5EF4-FFF2-40B4-BE49-F238E27FC236}">
                  <a16:creationId xmlns:a16="http://schemas.microsoft.com/office/drawing/2014/main" id="{C1DA461E-F4ED-C0FD-8AA5-648953063371}"/>
                </a:ext>
              </a:extLst>
            </p:cNvPr>
            <p:cNvSpPr/>
            <p:nvPr/>
          </p:nvSpPr>
          <p:spPr>
            <a:xfrm>
              <a:off x="777094" y="1766978"/>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sp>
          <p:nvSpPr>
            <p:cNvPr id="215" name="Oval 214">
              <a:extLst>
                <a:ext uri="{FF2B5EF4-FFF2-40B4-BE49-F238E27FC236}">
                  <a16:creationId xmlns:a16="http://schemas.microsoft.com/office/drawing/2014/main" id="{57D34585-C0A9-8C85-0958-C3CC91BECAC9}"/>
                </a:ext>
              </a:extLst>
            </p:cNvPr>
            <p:cNvSpPr/>
            <p:nvPr/>
          </p:nvSpPr>
          <p:spPr>
            <a:xfrm>
              <a:off x="2094670" y="1790807"/>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rPr>
                <a:t>×</a:t>
              </a:r>
            </a:p>
          </p:txBody>
        </p:sp>
        <p:cxnSp>
          <p:nvCxnSpPr>
            <p:cNvPr id="216" name="Straight Connector 215">
              <a:extLst>
                <a:ext uri="{FF2B5EF4-FFF2-40B4-BE49-F238E27FC236}">
                  <a16:creationId xmlns:a16="http://schemas.microsoft.com/office/drawing/2014/main" id="{E494793E-9855-24AC-0DA3-83725693E9FC}"/>
                </a:ext>
              </a:extLst>
            </p:cNvPr>
            <p:cNvCxnSpPr>
              <a:cxnSpLocks/>
              <a:endCxn id="215" idx="3"/>
            </p:cNvCxnSpPr>
            <p:nvPr/>
          </p:nvCxnSpPr>
          <p:spPr>
            <a:xfrm flipV="1">
              <a:off x="2001196" y="2032037"/>
              <a:ext cx="155295" cy="253350"/>
            </a:xfrm>
            <a:prstGeom prst="line">
              <a:avLst/>
            </a:prstGeom>
          </p:spPr>
          <p:style>
            <a:lnRef idx="1">
              <a:schemeClr val="dk1"/>
            </a:lnRef>
            <a:fillRef idx="0">
              <a:schemeClr val="dk1"/>
            </a:fillRef>
            <a:effectRef idx="0">
              <a:schemeClr val="dk1"/>
            </a:effectRef>
            <a:fontRef idx="minor">
              <a:schemeClr val="tx1"/>
            </a:fontRef>
          </p:style>
        </p:cxnSp>
        <p:sp>
          <p:nvSpPr>
            <p:cNvPr id="217" name="TextBox 216">
              <a:extLst>
                <a:ext uri="{FF2B5EF4-FFF2-40B4-BE49-F238E27FC236}">
                  <a16:creationId xmlns:a16="http://schemas.microsoft.com/office/drawing/2014/main" id="{BADDD087-2935-FAFA-09FB-9A24363DB83C}"/>
                </a:ext>
              </a:extLst>
            </p:cNvPr>
            <p:cNvSpPr txBox="1"/>
            <p:nvPr/>
          </p:nvSpPr>
          <p:spPr>
            <a:xfrm>
              <a:off x="1435834" y="1655117"/>
              <a:ext cx="564287" cy="253915"/>
            </a:xfrm>
            <a:prstGeom prst="rect">
              <a:avLst/>
            </a:prstGeom>
            <a:noFill/>
          </p:spPr>
          <p:txBody>
            <a:bodyPr wrap="square" rtlCol="0">
              <a:spAutoFit/>
            </a:bodyPr>
            <a:lstStyle/>
            <a:p>
              <a:r>
                <a:rPr lang="en-US" sz="1600" dirty="0"/>
                <a:t>……</a:t>
              </a:r>
            </a:p>
          </p:txBody>
        </p:sp>
        <p:cxnSp>
          <p:nvCxnSpPr>
            <p:cNvPr id="218" name="Straight Connector 217">
              <a:extLst>
                <a:ext uri="{FF2B5EF4-FFF2-40B4-BE49-F238E27FC236}">
                  <a16:creationId xmlns:a16="http://schemas.microsoft.com/office/drawing/2014/main" id="{4CFF1CCD-4CB6-00BA-0FDB-084450923300}"/>
                </a:ext>
              </a:extLst>
            </p:cNvPr>
            <p:cNvCxnSpPr>
              <a:endCxn id="214" idx="0"/>
            </p:cNvCxnSpPr>
            <p:nvPr/>
          </p:nvCxnSpPr>
          <p:spPr>
            <a:xfrm flipH="1">
              <a:off x="988164" y="1520484"/>
              <a:ext cx="2902" cy="246494"/>
            </a:xfrm>
            <a:prstGeom prst="line">
              <a:avLst/>
            </a:prstGeom>
          </p:spPr>
          <p:style>
            <a:lnRef idx="1">
              <a:schemeClr val="dk1"/>
            </a:lnRef>
            <a:fillRef idx="0">
              <a:schemeClr val="dk1"/>
            </a:fillRef>
            <a:effectRef idx="0">
              <a:schemeClr val="dk1"/>
            </a:effectRef>
            <a:fontRef idx="minor">
              <a:schemeClr val="tx1"/>
            </a:fontRef>
          </p:style>
        </p:cxnSp>
        <p:cxnSp>
          <p:nvCxnSpPr>
            <p:cNvPr id="219" name="Straight Connector 218">
              <a:extLst>
                <a:ext uri="{FF2B5EF4-FFF2-40B4-BE49-F238E27FC236}">
                  <a16:creationId xmlns:a16="http://schemas.microsoft.com/office/drawing/2014/main" id="{2027A8E5-B8F7-14D2-A7F3-30FB6FEC668F}"/>
                </a:ext>
              </a:extLst>
            </p:cNvPr>
            <p:cNvCxnSpPr>
              <a:cxnSpLocks/>
              <a:stCxn id="215" idx="5"/>
            </p:cNvCxnSpPr>
            <p:nvPr/>
          </p:nvCxnSpPr>
          <p:spPr>
            <a:xfrm>
              <a:off x="2454988" y="2032037"/>
              <a:ext cx="70535" cy="246323"/>
            </a:xfrm>
            <a:prstGeom prst="line">
              <a:avLst/>
            </a:prstGeom>
          </p:spPr>
          <p:style>
            <a:lnRef idx="1">
              <a:schemeClr val="dk1"/>
            </a:lnRef>
            <a:fillRef idx="0">
              <a:schemeClr val="dk1"/>
            </a:fillRef>
            <a:effectRef idx="0">
              <a:schemeClr val="dk1"/>
            </a:effectRef>
            <a:fontRef idx="minor">
              <a:schemeClr val="tx1"/>
            </a:fontRef>
          </p:style>
        </p:cxnSp>
        <p:cxnSp>
          <p:nvCxnSpPr>
            <p:cNvPr id="220" name="Straight Connector 219">
              <a:extLst>
                <a:ext uri="{FF2B5EF4-FFF2-40B4-BE49-F238E27FC236}">
                  <a16:creationId xmlns:a16="http://schemas.microsoft.com/office/drawing/2014/main" id="{BEE5B15B-3B14-6A97-664E-C8F813C55F99}"/>
                </a:ext>
              </a:extLst>
            </p:cNvPr>
            <p:cNvCxnSpPr>
              <a:cxnSpLocks/>
              <a:stCxn id="204" idx="3"/>
            </p:cNvCxnSpPr>
            <p:nvPr/>
          </p:nvCxnSpPr>
          <p:spPr>
            <a:xfrm flipH="1">
              <a:off x="461422" y="3920636"/>
              <a:ext cx="61993" cy="249329"/>
            </a:xfrm>
            <a:prstGeom prst="line">
              <a:avLst/>
            </a:prstGeom>
          </p:spPr>
          <p:style>
            <a:lnRef idx="1">
              <a:schemeClr val="dk1"/>
            </a:lnRef>
            <a:fillRef idx="0">
              <a:schemeClr val="dk1"/>
            </a:fillRef>
            <a:effectRef idx="0">
              <a:schemeClr val="dk1"/>
            </a:effectRef>
            <a:fontRef idx="minor">
              <a:schemeClr val="tx1"/>
            </a:fontRef>
          </p:style>
        </p:cxnSp>
        <p:cxnSp>
          <p:nvCxnSpPr>
            <p:cNvPr id="221" name="Straight Connector 220">
              <a:extLst>
                <a:ext uri="{FF2B5EF4-FFF2-40B4-BE49-F238E27FC236}">
                  <a16:creationId xmlns:a16="http://schemas.microsoft.com/office/drawing/2014/main" id="{E27898B8-C50D-1A5E-1B72-A3B7EBD88CEF}"/>
                </a:ext>
              </a:extLst>
            </p:cNvPr>
            <p:cNvCxnSpPr>
              <a:cxnSpLocks/>
              <a:stCxn id="204" idx="5"/>
            </p:cNvCxnSpPr>
            <p:nvPr/>
          </p:nvCxnSpPr>
          <p:spPr>
            <a:xfrm>
              <a:off x="821912" y="3920636"/>
              <a:ext cx="53392" cy="325064"/>
            </a:xfrm>
            <a:prstGeom prst="line">
              <a:avLst/>
            </a:prstGeom>
          </p:spPr>
          <p:style>
            <a:lnRef idx="1">
              <a:schemeClr val="dk1"/>
            </a:lnRef>
            <a:fillRef idx="0">
              <a:schemeClr val="dk1"/>
            </a:fillRef>
            <a:effectRef idx="0">
              <a:schemeClr val="dk1"/>
            </a:effectRef>
            <a:fontRef idx="minor">
              <a:schemeClr val="tx1"/>
            </a:fontRef>
          </p:style>
        </p:cxnSp>
        <p:cxnSp>
          <p:nvCxnSpPr>
            <p:cNvPr id="222" name="Straight Connector 221">
              <a:extLst>
                <a:ext uri="{FF2B5EF4-FFF2-40B4-BE49-F238E27FC236}">
                  <a16:creationId xmlns:a16="http://schemas.microsoft.com/office/drawing/2014/main" id="{7B8EC0B9-128F-C401-3F18-5A675BA75524}"/>
                </a:ext>
              </a:extLst>
            </p:cNvPr>
            <p:cNvCxnSpPr>
              <a:cxnSpLocks/>
              <a:stCxn id="205" idx="3"/>
            </p:cNvCxnSpPr>
            <p:nvPr/>
          </p:nvCxnSpPr>
          <p:spPr>
            <a:xfrm flipH="1">
              <a:off x="1011138" y="3927682"/>
              <a:ext cx="77659" cy="318018"/>
            </a:xfrm>
            <a:prstGeom prst="line">
              <a:avLst/>
            </a:prstGeom>
          </p:spPr>
          <p:style>
            <a:lnRef idx="1">
              <a:schemeClr val="dk1"/>
            </a:lnRef>
            <a:fillRef idx="0">
              <a:schemeClr val="dk1"/>
            </a:fillRef>
            <a:effectRef idx="0">
              <a:schemeClr val="dk1"/>
            </a:effectRef>
            <a:fontRef idx="minor">
              <a:schemeClr val="tx1"/>
            </a:fontRef>
          </p:style>
        </p:cxnSp>
        <p:cxnSp>
          <p:nvCxnSpPr>
            <p:cNvPr id="223" name="Straight Connector 222">
              <a:extLst>
                <a:ext uri="{FF2B5EF4-FFF2-40B4-BE49-F238E27FC236}">
                  <a16:creationId xmlns:a16="http://schemas.microsoft.com/office/drawing/2014/main" id="{3D736335-8447-5456-6A24-4EBD8A97187B}"/>
                </a:ext>
              </a:extLst>
            </p:cNvPr>
            <p:cNvCxnSpPr>
              <a:cxnSpLocks/>
              <a:stCxn id="205" idx="5"/>
            </p:cNvCxnSpPr>
            <p:nvPr/>
          </p:nvCxnSpPr>
          <p:spPr>
            <a:xfrm>
              <a:off x="1387294" y="3927682"/>
              <a:ext cx="71384" cy="318018"/>
            </a:xfrm>
            <a:prstGeom prst="line">
              <a:avLst/>
            </a:prstGeom>
          </p:spPr>
          <p:style>
            <a:lnRef idx="1">
              <a:schemeClr val="dk1"/>
            </a:lnRef>
            <a:fillRef idx="0">
              <a:schemeClr val="dk1"/>
            </a:fillRef>
            <a:effectRef idx="0">
              <a:schemeClr val="dk1"/>
            </a:effectRef>
            <a:fontRef idx="minor">
              <a:schemeClr val="tx1"/>
            </a:fontRef>
          </p:style>
        </p:cxnSp>
        <p:cxnSp>
          <p:nvCxnSpPr>
            <p:cNvPr id="224" name="Straight Connector 223">
              <a:extLst>
                <a:ext uri="{FF2B5EF4-FFF2-40B4-BE49-F238E27FC236}">
                  <a16:creationId xmlns:a16="http://schemas.microsoft.com/office/drawing/2014/main" id="{E2017267-1C08-A4E3-A404-6A525BDFD440}"/>
                </a:ext>
              </a:extLst>
            </p:cNvPr>
            <p:cNvCxnSpPr>
              <a:cxnSpLocks/>
              <a:stCxn id="206" idx="3"/>
            </p:cNvCxnSpPr>
            <p:nvPr/>
          </p:nvCxnSpPr>
          <p:spPr>
            <a:xfrm flipH="1">
              <a:off x="2342566" y="3929245"/>
              <a:ext cx="74689" cy="277389"/>
            </a:xfrm>
            <a:prstGeom prst="line">
              <a:avLst/>
            </a:prstGeom>
          </p:spPr>
          <p:style>
            <a:lnRef idx="1">
              <a:schemeClr val="dk1"/>
            </a:lnRef>
            <a:fillRef idx="0">
              <a:schemeClr val="dk1"/>
            </a:fillRef>
            <a:effectRef idx="0">
              <a:schemeClr val="dk1"/>
            </a:effectRef>
            <a:fontRef idx="minor">
              <a:schemeClr val="tx1"/>
            </a:fontRef>
          </p:style>
        </p:cxnSp>
        <p:cxnSp>
          <p:nvCxnSpPr>
            <p:cNvPr id="225" name="Straight Connector 224">
              <a:extLst>
                <a:ext uri="{FF2B5EF4-FFF2-40B4-BE49-F238E27FC236}">
                  <a16:creationId xmlns:a16="http://schemas.microsoft.com/office/drawing/2014/main" id="{804CAAB0-DE61-779B-E54D-64C0FED1ADCC}"/>
                </a:ext>
              </a:extLst>
            </p:cNvPr>
            <p:cNvCxnSpPr>
              <a:cxnSpLocks/>
              <a:stCxn id="206" idx="5"/>
            </p:cNvCxnSpPr>
            <p:nvPr/>
          </p:nvCxnSpPr>
          <p:spPr>
            <a:xfrm>
              <a:off x="2715752" y="3929245"/>
              <a:ext cx="61821" cy="371260"/>
            </a:xfrm>
            <a:prstGeom prst="line">
              <a:avLst/>
            </a:prstGeom>
          </p:spPr>
          <p:style>
            <a:lnRef idx="1">
              <a:schemeClr val="dk1"/>
            </a:lnRef>
            <a:fillRef idx="0">
              <a:schemeClr val="dk1"/>
            </a:fillRef>
            <a:effectRef idx="0">
              <a:schemeClr val="dk1"/>
            </a:effectRef>
            <a:fontRef idx="minor">
              <a:schemeClr val="tx1"/>
            </a:fontRef>
          </p:style>
        </p:cxnSp>
        <p:cxnSp>
          <p:nvCxnSpPr>
            <p:cNvPr id="226" name="Straight Connector 225">
              <a:extLst>
                <a:ext uri="{FF2B5EF4-FFF2-40B4-BE49-F238E27FC236}">
                  <a16:creationId xmlns:a16="http://schemas.microsoft.com/office/drawing/2014/main" id="{C7C76F81-CF88-09C8-71B9-19B1AE20ACD7}"/>
                </a:ext>
              </a:extLst>
            </p:cNvPr>
            <p:cNvCxnSpPr>
              <a:cxnSpLocks/>
              <a:stCxn id="195" idx="3"/>
            </p:cNvCxnSpPr>
            <p:nvPr/>
          </p:nvCxnSpPr>
          <p:spPr>
            <a:xfrm flipH="1">
              <a:off x="2156491" y="3410626"/>
              <a:ext cx="275624" cy="310168"/>
            </a:xfrm>
            <a:prstGeom prst="line">
              <a:avLst/>
            </a:prstGeom>
          </p:spPr>
          <p:style>
            <a:lnRef idx="1">
              <a:schemeClr val="dk1"/>
            </a:lnRef>
            <a:fillRef idx="0">
              <a:schemeClr val="dk1"/>
            </a:fillRef>
            <a:effectRef idx="0">
              <a:schemeClr val="dk1"/>
            </a:effectRef>
            <a:fontRef idx="minor">
              <a:schemeClr val="tx1"/>
            </a:fontRef>
          </p:style>
        </p:cxnSp>
        <p:cxnSp>
          <p:nvCxnSpPr>
            <p:cNvPr id="227" name="Straight Connector 226">
              <a:extLst>
                <a:ext uri="{FF2B5EF4-FFF2-40B4-BE49-F238E27FC236}">
                  <a16:creationId xmlns:a16="http://schemas.microsoft.com/office/drawing/2014/main" id="{0B33A8BA-FF6A-F011-4292-23D74C66DC7D}"/>
                </a:ext>
              </a:extLst>
            </p:cNvPr>
            <p:cNvCxnSpPr>
              <a:cxnSpLocks/>
              <a:stCxn id="186" idx="5"/>
            </p:cNvCxnSpPr>
            <p:nvPr/>
          </p:nvCxnSpPr>
          <p:spPr>
            <a:xfrm>
              <a:off x="875304" y="2442692"/>
              <a:ext cx="110693" cy="248214"/>
            </a:xfrm>
            <a:prstGeom prst="line">
              <a:avLst/>
            </a:prstGeom>
          </p:spPr>
          <p:style>
            <a:lnRef idx="1">
              <a:schemeClr val="dk1"/>
            </a:lnRef>
            <a:fillRef idx="0">
              <a:schemeClr val="dk1"/>
            </a:fillRef>
            <a:effectRef idx="0">
              <a:schemeClr val="dk1"/>
            </a:effectRef>
            <a:fontRef idx="minor">
              <a:schemeClr val="tx1"/>
            </a:fontRef>
          </p:style>
        </p:cxnSp>
        <p:cxnSp>
          <p:nvCxnSpPr>
            <p:cNvPr id="228" name="Straight Connector 227">
              <a:extLst>
                <a:ext uri="{FF2B5EF4-FFF2-40B4-BE49-F238E27FC236}">
                  <a16:creationId xmlns:a16="http://schemas.microsoft.com/office/drawing/2014/main" id="{FE2A4F0A-5815-9B1B-57A1-D18D005E35A0}"/>
                </a:ext>
              </a:extLst>
            </p:cNvPr>
            <p:cNvCxnSpPr>
              <a:cxnSpLocks/>
              <a:stCxn id="187" idx="5"/>
            </p:cNvCxnSpPr>
            <p:nvPr/>
          </p:nvCxnSpPr>
          <p:spPr>
            <a:xfrm>
              <a:off x="1399631" y="2452805"/>
              <a:ext cx="140536" cy="252976"/>
            </a:xfrm>
            <a:prstGeom prst="line">
              <a:avLst/>
            </a:prstGeom>
          </p:spPr>
          <p:style>
            <a:lnRef idx="1">
              <a:schemeClr val="dk1"/>
            </a:lnRef>
            <a:fillRef idx="0">
              <a:schemeClr val="dk1"/>
            </a:fillRef>
            <a:effectRef idx="0">
              <a:schemeClr val="dk1"/>
            </a:effectRef>
            <a:fontRef idx="minor">
              <a:schemeClr val="tx1"/>
            </a:fontRef>
          </p:style>
        </p:cxnSp>
        <p:cxnSp>
          <p:nvCxnSpPr>
            <p:cNvPr id="229" name="Straight Connector 228">
              <a:extLst>
                <a:ext uri="{FF2B5EF4-FFF2-40B4-BE49-F238E27FC236}">
                  <a16:creationId xmlns:a16="http://schemas.microsoft.com/office/drawing/2014/main" id="{F3106BDE-805B-7FBA-3A9B-0FAB15977BC2}"/>
                </a:ext>
              </a:extLst>
            </p:cNvPr>
            <p:cNvCxnSpPr>
              <a:cxnSpLocks/>
              <a:stCxn id="188" idx="3"/>
            </p:cNvCxnSpPr>
            <p:nvPr/>
          </p:nvCxnSpPr>
          <p:spPr>
            <a:xfrm flipH="1">
              <a:off x="2230844" y="2491945"/>
              <a:ext cx="186623" cy="218678"/>
            </a:xfrm>
            <a:prstGeom prst="line">
              <a:avLst/>
            </a:prstGeom>
          </p:spPr>
          <p:style>
            <a:lnRef idx="1">
              <a:schemeClr val="dk1"/>
            </a:lnRef>
            <a:fillRef idx="0">
              <a:schemeClr val="dk1"/>
            </a:fillRef>
            <a:effectRef idx="0">
              <a:schemeClr val="dk1"/>
            </a:effectRef>
            <a:fontRef idx="minor">
              <a:schemeClr val="tx1"/>
            </a:fontRef>
          </p:style>
        </p:cxnSp>
      </p:grpSp>
      <p:sp>
        <p:nvSpPr>
          <p:cNvPr id="3" name="TextBox 2">
            <a:extLst>
              <a:ext uri="{FF2B5EF4-FFF2-40B4-BE49-F238E27FC236}">
                <a16:creationId xmlns:a16="http://schemas.microsoft.com/office/drawing/2014/main" id="{3EA2F214-9CFF-C90F-4EDC-546FBFCA1349}"/>
              </a:ext>
            </a:extLst>
          </p:cNvPr>
          <p:cNvSpPr txBox="1"/>
          <p:nvPr/>
        </p:nvSpPr>
        <p:spPr>
          <a:xfrm>
            <a:off x="7129742" y="3473861"/>
            <a:ext cx="1637814" cy="584775"/>
          </a:xfrm>
          <a:prstGeom prst="rect">
            <a:avLst/>
          </a:prstGeom>
          <a:noFill/>
        </p:spPr>
        <p:txBody>
          <a:bodyPr wrap="square" rtlCol="0">
            <a:spAutoFit/>
          </a:bodyPr>
          <a:lstStyle/>
          <a:p>
            <a:pPr algn="ctr"/>
            <a:r>
              <a:rPr lang="en-US" sz="3200" dirty="0"/>
              <a:t>……</a:t>
            </a:r>
          </a:p>
        </p:txBody>
      </p:sp>
      <p:sp>
        <p:nvSpPr>
          <p:cNvPr id="6" name="TextBox 5">
            <a:extLst>
              <a:ext uri="{FF2B5EF4-FFF2-40B4-BE49-F238E27FC236}">
                <a16:creationId xmlns:a16="http://schemas.microsoft.com/office/drawing/2014/main" id="{EE7EA940-AAF1-D213-4D88-D69302A2C143}"/>
              </a:ext>
            </a:extLst>
          </p:cNvPr>
          <p:cNvSpPr txBox="1"/>
          <p:nvPr/>
        </p:nvSpPr>
        <p:spPr>
          <a:xfrm>
            <a:off x="852535" y="2044512"/>
            <a:ext cx="2898468" cy="3491583"/>
          </a:xfrm>
          <a:prstGeom prst="rect">
            <a:avLst/>
          </a:prstGeom>
          <a:noFill/>
          <a:ln>
            <a:solidFill>
              <a:srgbClr val="FF0000"/>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AF69998F-CEFC-9BCA-EAD6-BD24A573146F}"/>
              </a:ext>
            </a:extLst>
          </p:cNvPr>
          <p:cNvSpPr txBox="1"/>
          <p:nvPr/>
        </p:nvSpPr>
        <p:spPr>
          <a:xfrm>
            <a:off x="4852590" y="1330988"/>
            <a:ext cx="3595340" cy="584775"/>
          </a:xfrm>
          <a:prstGeom prst="rect">
            <a:avLst/>
          </a:prstGeom>
          <a:noFill/>
        </p:spPr>
        <p:txBody>
          <a:bodyPr wrap="square" rtlCol="0">
            <a:spAutoFit/>
          </a:bodyPr>
          <a:lstStyle/>
          <a:p>
            <a:r>
              <a:rPr lang="en-US" sz="3200" dirty="0"/>
              <a:t>Signature validation</a:t>
            </a:r>
          </a:p>
        </p:txBody>
      </p:sp>
      <p:pic>
        <p:nvPicPr>
          <p:cNvPr id="1026" name="Picture 2" descr="Computer | History, Parts, Networking, Operating Systems, &amp; Facts |  Britannica">
            <a:extLst>
              <a:ext uri="{FF2B5EF4-FFF2-40B4-BE49-F238E27FC236}">
                <a16:creationId xmlns:a16="http://schemas.microsoft.com/office/drawing/2014/main" id="{220C4176-4E1F-984F-9026-B2E1C00FC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147" y="5642237"/>
            <a:ext cx="1538961" cy="10551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mputer | History, Parts, Networking, Operating Systems, &amp; Facts |  Britannica">
            <a:extLst>
              <a:ext uri="{FF2B5EF4-FFF2-40B4-BE49-F238E27FC236}">
                <a16:creationId xmlns:a16="http://schemas.microsoft.com/office/drawing/2014/main" id="{6AB855ED-6988-CA72-96A3-0E104A5F8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391" y="5690236"/>
            <a:ext cx="1538961" cy="1055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mputer | History, Parts, Networking, Operating Systems, &amp; Facts |  Britannica">
            <a:extLst>
              <a:ext uri="{FF2B5EF4-FFF2-40B4-BE49-F238E27FC236}">
                <a16:creationId xmlns:a16="http://schemas.microsoft.com/office/drawing/2014/main" id="{52D6B68A-C95E-EFF8-A9E7-21440D8B3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179" y="5705483"/>
            <a:ext cx="1538961" cy="10551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4828CB3-A695-8E4A-AE29-95764706FFC1}"/>
              </a:ext>
            </a:extLst>
          </p:cNvPr>
          <p:cNvSpPr txBox="1"/>
          <p:nvPr/>
        </p:nvSpPr>
        <p:spPr>
          <a:xfrm>
            <a:off x="6463791" y="5905045"/>
            <a:ext cx="3084764" cy="584775"/>
          </a:xfrm>
          <a:prstGeom prst="rect">
            <a:avLst/>
          </a:prstGeom>
          <a:noFill/>
        </p:spPr>
        <p:txBody>
          <a:bodyPr wrap="square" rtlCol="0">
            <a:spAutoFit/>
          </a:bodyPr>
          <a:lstStyle/>
          <a:p>
            <a:pPr algn="ctr"/>
            <a:r>
              <a:rPr lang="en-US" sz="3200" dirty="0"/>
              <a:t>Distributed ZKP</a:t>
            </a:r>
          </a:p>
        </p:txBody>
      </p:sp>
      <p:sp>
        <p:nvSpPr>
          <p:cNvPr id="14" name="TextBox 13">
            <a:extLst>
              <a:ext uri="{FF2B5EF4-FFF2-40B4-BE49-F238E27FC236}">
                <a16:creationId xmlns:a16="http://schemas.microsoft.com/office/drawing/2014/main" id="{865AE958-4255-874D-7BDC-04C8D90038F0}"/>
              </a:ext>
            </a:extLst>
          </p:cNvPr>
          <p:cNvSpPr txBox="1"/>
          <p:nvPr/>
        </p:nvSpPr>
        <p:spPr>
          <a:xfrm>
            <a:off x="4056592" y="2055762"/>
            <a:ext cx="2898468" cy="3491583"/>
          </a:xfrm>
          <a:prstGeom prst="rect">
            <a:avLst/>
          </a:prstGeom>
          <a:noFill/>
          <a:ln>
            <a:solidFill>
              <a:srgbClr val="FF0000"/>
            </a:solidFill>
          </a:ln>
        </p:spPr>
        <p:txBody>
          <a:bodyPr wrap="square" rtlCol="0">
            <a:spAutoFit/>
          </a:bodyPr>
          <a:lstStyle/>
          <a:p>
            <a:endParaRPr lang="en-US" dirty="0"/>
          </a:p>
        </p:txBody>
      </p:sp>
      <p:sp>
        <p:nvSpPr>
          <p:cNvPr id="15" name="TextBox 14">
            <a:extLst>
              <a:ext uri="{FF2B5EF4-FFF2-40B4-BE49-F238E27FC236}">
                <a16:creationId xmlns:a16="http://schemas.microsoft.com/office/drawing/2014/main" id="{72188D73-CA56-BB51-94C3-85A62FC329F2}"/>
              </a:ext>
            </a:extLst>
          </p:cNvPr>
          <p:cNvSpPr txBox="1"/>
          <p:nvPr/>
        </p:nvSpPr>
        <p:spPr>
          <a:xfrm>
            <a:off x="8903584" y="2131009"/>
            <a:ext cx="2898468" cy="3491583"/>
          </a:xfrm>
          <a:prstGeom prst="rect">
            <a:avLst/>
          </a:prstGeom>
          <a:noFill/>
          <a:ln>
            <a:solidFill>
              <a:srgbClr val="FF0000"/>
            </a:solidFill>
          </a:ln>
        </p:spPr>
        <p:txBody>
          <a:bodyPr wrap="square" rtlCol="0">
            <a:spAutoFit/>
          </a:bodyPr>
          <a:lstStyle/>
          <a:p>
            <a:endParaRPr lang="en-US" dirty="0"/>
          </a:p>
        </p:txBody>
      </p:sp>
      <p:sp>
        <p:nvSpPr>
          <p:cNvPr id="17" name="Slide Number Placeholder 16">
            <a:extLst>
              <a:ext uri="{FF2B5EF4-FFF2-40B4-BE49-F238E27FC236}">
                <a16:creationId xmlns:a16="http://schemas.microsoft.com/office/drawing/2014/main" id="{0261C6ED-C655-7D40-F5E1-0D5E7B143B56}"/>
              </a:ext>
            </a:extLst>
          </p:cNvPr>
          <p:cNvSpPr>
            <a:spLocks noGrp="1"/>
          </p:cNvSpPr>
          <p:nvPr>
            <p:ph type="sldNum" sz="quarter" idx="12"/>
          </p:nvPr>
        </p:nvSpPr>
        <p:spPr/>
        <p:txBody>
          <a:bodyPr/>
          <a:lstStyle/>
          <a:p>
            <a:fld id="{925B9A89-1D3B-7042-A946-06694786D8F6}" type="slidenum">
              <a:rPr lang="en-US" smtClean="0"/>
              <a:t>41</a:t>
            </a:fld>
            <a:endParaRPr lang="en-US"/>
          </a:p>
        </p:txBody>
      </p:sp>
    </p:spTree>
    <p:extLst>
      <p:ext uri="{BB962C8B-B14F-4D97-AF65-F5344CB8AC3E}">
        <p14:creationId xmlns:p14="http://schemas.microsoft.com/office/powerpoint/2010/main" val="106405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A04C-C093-2C48-748A-69A5A6954F5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Previous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W</a:t>
            </a:r>
            <a:r>
              <a:rPr lang="en-US" dirty="0">
                <a:latin typeface="Arial" panose="020B0604020202020204" pitchFamily="34" charset="0"/>
                <a:cs typeface="Arial" panose="020B0604020202020204" pitchFamily="34" charset="0"/>
              </a:rPr>
              <a:t>ork: DIZK [WZC+ 18]</a:t>
            </a:r>
          </a:p>
        </p:txBody>
      </p:sp>
      <p:sp>
        <p:nvSpPr>
          <p:cNvPr id="3" name="Content Placeholder 2">
            <a:extLst>
              <a:ext uri="{FF2B5EF4-FFF2-40B4-BE49-F238E27FC236}">
                <a16:creationId xmlns:a16="http://schemas.microsoft.com/office/drawing/2014/main" id="{94417FCD-E05E-2550-0D32-76A90D543261}"/>
              </a:ext>
            </a:extLst>
          </p:cNvPr>
          <p:cNvSpPr>
            <a:spLocks noGrp="1"/>
          </p:cNvSpPr>
          <p:nvPr>
            <p:ph idx="1"/>
          </p:nvPr>
        </p:nvSpPr>
        <p:spPr>
          <a:xfrm>
            <a:off x="838200" y="1825625"/>
            <a:ext cx="11104418" cy="4351338"/>
          </a:xfrm>
        </p:spPr>
        <p:txBody>
          <a:bodyPr/>
          <a:lstStyle/>
          <a:p>
            <a:r>
              <a:rPr lang="en-US" sz="3200" dirty="0">
                <a:latin typeface="Arial" panose="020B0604020202020204" pitchFamily="34" charset="0"/>
                <a:cs typeface="Arial" panose="020B0604020202020204" pitchFamily="34" charset="0"/>
              </a:rPr>
              <a:t>Distributed algorithm for Groth16 [protocol used in </a:t>
            </a:r>
            <a:r>
              <a:rPr lang="en-US" sz="3200" dirty="0" err="1">
                <a:latin typeface="Arial" panose="020B0604020202020204" pitchFamily="34" charset="0"/>
                <a:cs typeface="Arial" panose="020B0604020202020204" pitchFamily="34" charset="0"/>
              </a:rPr>
              <a:t>Zcash</a:t>
            </a:r>
            <a:r>
              <a:rPr lang="en-US" sz="3200" dirty="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Scale Groth16 to </a:t>
            </a:r>
            <a:r>
              <a:rPr lang="en-US" sz="3200" dirty="0">
                <a:solidFill>
                  <a:srgbClr val="00B0F0"/>
                </a:solidFill>
                <a:latin typeface="Arial" panose="020B0604020202020204" pitchFamily="34" charset="0"/>
                <a:cs typeface="Arial" panose="020B0604020202020204" pitchFamily="34" charset="0"/>
              </a:rPr>
              <a:t>100x</a:t>
            </a:r>
            <a:r>
              <a:rPr lang="en-US" sz="3200" dirty="0">
                <a:latin typeface="Arial" panose="020B0604020202020204" pitchFamily="34" charset="0"/>
                <a:cs typeface="Arial" panose="020B0604020202020204" pitchFamily="34" charset="0"/>
              </a:rPr>
              <a:t> larger circuits</a:t>
            </a:r>
          </a:p>
          <a:p>
            <a:endParaRPr lang="en-US" dirty="0"/>
          </a:p>
          <a:p>
            <a:endParaRPr lang="en-US" dirty="0"/>
          </a:p>
          <a:p>
            <a:r>
              <a:rPr lang="en-US" sz="3200" dirty="0">
                <a:solidFill>
                  <a:srgbClr val="FF0000"/>
                </a:solidFill>
                <a:latin typeface="Arial" panose="020B0604020202020204" pitchFamily="34" charset="0"/>
                <a:cs typeface="Arial" panose="020B0604020202020204" pitchFamily="34" charset="0"/>
              </a:rPr>
              <a:t>Slow for large-scale circuits</a:t>
            </a:r>
            <a:r>
              <a:rPr lang="en-US" sz="3200" dirty="0">
                <a:latin typeface="Arial" panose="020B0604020202020204" pitchFamily="34" charset="0"/>
                <a:cs typeface="Arial" panose="020B0604020202020204" pitchFamily="34" charset="0"/>
              </a:rPr>
              <a:t> </a:t>
            </a:r>
          </a:p>
          <a:p>
            <a:r>
              <a:rPr lang="en-US" sz="3200" dirty="0">
                <a:solidFill>
                  <a:srgbClr val="FF0000"/>
                </a:solidFill>
                <a:latin typeface="Arial" panose="020B0604020202020204" pitchFamily="34" charset="0"/>
                <a:cs typeface="Arial" panose="020B0604020202020204" pitchFamily="34" charset="0"/>
              </a:rPr>
              <a:t>High communication</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152F22D-BE54-8D76-6391-96961DE32E51}"/>
              </a:ext>
            </a:extLst>
          </p:cNvPr>
          <p:cNvSpPr>
            <a:spLocks noGrp="1"/>
          </p:cNvSpPr>
          <p:nvPr>
            <p:ph type="sldNum" sz="quarter" idx="12"/>
          </p:nvPr>
        </p:nvSpPr>
        <p:spPr/>
        <p:txBody>
          <a:bodyPr/>
          <a:lstStyle/>
          <a:p>
            <a:fld id="{925B9A89-1D3B-7042-A946-06694786D8F6}" type="slidenum">
              <a:rPr lang="en-US" smtClean="0"/>
              <a:t>42</a:t>
            </a:fld>
            <a:endParaRPr lang="en-US"/>
          </a:p>
        </p:txBody>
      </p:sp>
    </p:spTree>
    <p:extLst>
      <p:ext uri="{BB962C8B-B14F-4D97-AF65-F5344CB8AC3E}">
        <p14:creationId xmlns:p14="http://schemas.microsoft.com/office/powerpoint/2010/main" val="130178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5CB3-5B9B-D467-49FD-AFDFFB61423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Distributed ZKP with Perfect Scalability</a:t>
            </a:r>
          </a:p>
        </p:txBody>
      </p:sp>
      <p:pic>
        <p:nvPicPr>
          <p:cNvPr id="4" name="Picture 2" descr="Distributed Systems -1. Ok, but what do we mean by the term… | by Vishwa  Mohan | Medium">
            <a:extLst>
              <a:ext uri="{FF2B5EF4-FFF2-40B4-BE49-F238E27FC236}">
                <a16:creationId xmlns:a16="http://schemas.microsoft.com/office/drawing/2014/main" id="{E99A1C3F-5B9A-7FAD-FDC6-CF85ECE50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21" y="1527658"/>
            <a:ext cx="6929703" cy="40412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proof">
            <a:extLst>
              <a:ext uri="{FF2B5EF4-FFF2-40B4-BE49-F238E27FC236}">
                <a16:creationId xmlns:a16="http://schemas.microsoft.com/office/drawing/2014/main" id="{9695E2E4-520B-EDB3-8B6D-1DE3AA9953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1552" y="2384601"/>
            <a:ext cx="1670508" cy="785549"/>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a:extLst>
              <a:ext uri="{FF2B5EF4-FFF2-40B4-BE49-F238E27FC236}">
                <a16:creationId xmlns:a16="http://schemas.microsoft.com/office/drawing/2014/main" id="{A8F4D47B-7FF1-0F4D-4EE5-8276AAE6E038}"/>
              </a:ext>
            </a:extLst>
          </p:cNvPr>
          <p:cNvSpPr/>
          <p:nvPr/>
        </p:nvSpPr>
        <p:spPr>
          <a:xfrm>
            <a:off x="6630100" y="3573463"/>
            <a:ext cx="2593413" cy="28160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9E2E967-DE62-E7A8-7E84-FF4F2163C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7920" y="2575958"/>
            <a:ext cx="1673154" cy="228759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1063682-3DF9-CAC6-5B0B-A7CB9DFEF79B}"/>
                  </a:ext>
                </a:extLst>
              </p:cNvPr>
              <p:cNvSpPr txBox="1"/>
              <p:nvPr/>
            </p:nvSpPr>
            <p:spPr>
              <a:xfrm>
                <a:off x="665921" y="5335331"/>
                <a:ext cx="7427589" cy="1477328"/>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Optimal: </a:t>
                </a:r>
                <a:r>
                  <a:rPr lang="en-US" sz="3000" dirty="0">
                    <a:solidFill>
                      <a:srgbClr val="FF0000"/>
                    </a:solidFill>
                    <a:latin typeface="Arial" panose="020B0604020202020204" pitchFamily="34" charset="0"/>
                    <a:cs typeface="Arial" panose="020B0604020202020204" pitchFamily="34" charset="0"/>
                  </a:rPr>
                  <a:t>T</a:t>
                </a:r>
                <a14:m>
                  <m:oMath xmlns:m="http://schemas.openxmlformats.org/officeDocument/2006/math">
                    <m:r>
                      <a:rPr lang="en-US" sz="3000" b="0" i="1" dirty="0" smtClean="0">
                        <a:solidFill>
                          <a:srgbClr val="FF0000"/>
                        </a:solidFill>
                        <a:latin typeface="Cambria Math" panose="02040503050406030204" pitchFamily="18" charset="0"/>
                      </a:rPr>
                      <m:t>×</m:t>
                    </m:r>
                  </m:oMath>
                </a14:m>
                <a:r>
                  <a:rPr lang="en-US" sz="3000" dirty="0">
                    <a:latin typeface="Arial" panose="020B0604020202020204" pitchFamily="34" charset="0"/>
                    <a:cs typeface="Arial" panose="020B0604020202020204" pitchFamily="34" charset="0"/>
                  </a:rPr>
                  <a:t> speedup given </a:t>
                </a:r>
                <a:r>
                  <a:rPr lang="en-US" sz="3000" dirty="0">
                    <a:solidFill>
                      <a:srgbClr val="FF0000"/>
                    </a:solidFill>
                    <a:latin typeface="Arial" panose="020B0604020202020204" pitchFamily="34" charset="0"/>
                    <a:cs typeface="Arial" panose="020B0604020202020204" pitchFamily="34" charset="0"/>
                  </a:rPr>
                  <a:t>T</a:t>
                </a:r>
                <a:r>
                  <a:rPr lang="en-US" sz="3000" dirty="0">
                    <a:latin typeface="Arial" panose="020B0604020202020204" pitchFamily="34" charset="0"/>
                    <a:cs typeface="Arial" panose="020B0604020202020204" pitchFamily="34" charset="0"/>
                  </a:rPr>
                  <a:t> machine</a:t>
                </a:r>
              </a:p>
              <a:p>
                <a:r>
                  <a:rPr lang="en-US" sz="3000" dirty="0">
                    <a:latin typeface="Arial" panose="020B0604020202020204" pitchFamily="34" charset="0"/>
                    <a:cs typeface="Arial" panose="020B0604020202020204" pitchFamily="34" charset="0"/>
                  </a:rPr>
                  <a:t>Minimal communication for optimal GKR</a:t>
                </a:r>
              </a:p>
              <a:p>
                <a:r>
                  <a:rPr lang="en-US" sz="3000" dirty="0">
                    <a:latin typeface="Arial" panose="020B0604020202020204" pitchFamily="34" charset="0"/>
                    <a:cs typeface="Arial" panose="020B0604020202020204" pitchFamily="34" charset="0"/>
                  </a:rPr>
                  <a:t>for polynomial commitment in [LX</a:t>
                </a:r>
                <a:r>
                  <a:rPr lang="en-US" sz="3000" dirty="0">
                    <a:solidFill>
                      <a:srgbClr val="FF0000"/>
                    </a:solidFill>
                    <a:latin typeface="Arial" panose="020B0604020202020204" pitchFamily="34" charset="0"/>
                    <a:cs typeface="Arial" panose="020B0604020202020204" pitchFamily="34" charset="0"/>
                  </a:rPr>
                  <a:t>Z</a:t>
                </a:r>
                <a:r>
                  <a:rPr lang="en-US" sz="3000" dirty="0">
                    <a:latin typeface="Arial" panose="020B0604020202020204" pitchFamily="34" charset="0"/>
                    <a:cs typeface="Arial" panose="020B0604020202020204" pitchFamily="34" charset="0"/>
                  </a:rPr>
                  <a:t>+ 22]</a:t>
                </a:r>
              </a:p>
            </p:txBody>
          </p:sp>
        </mc:Choice>
        <mc:Fallback xmlns="">
          <p:sp>
            <p:nvSpPr>
              <p:cNvPr id="9" name="TextBox 8">
                <a:extLst>
                  <a:ext uri="{FF2B5EF4-FFF2-40B4-BE49-F238E27FC236}">
                    <a16:creationId xmlns:a16="http://schemas.microsoft.com/office/drawing/2014/main" id="{11063682-3DF9-CAC6-5B0B-A7CB9DFEF79B}"/>
                  </a:ext>
                </a:extLst>
              </p:cNvPr>
              <p:cNvSpPr txBox="1">
                <a:spLocks noRot="1" noChangeAspect="1" noMove="1" noResize="1" noEditPoints="1" noAdjustHandles="1" noChangeArrowheads="1" noChangeShapeType="1" noTextEdit="1"/>
              </p:cNvSpPr>
              <p:nvPr/>
            </p:nvSpPr>
            <p:spPr>
              <a:xfrm>
                <a:off x="665921" y="5335331"/>
                <a:ext cx="7427589" cy="1477328"/>
              </a:xfrm>
              <a:prstGeom prst="rect">
                <a:avLst/>
              </a:prstGeom>
              <a:blipFill>
                <a:blip r:embed="rId6"/>
                <a:stretch>
                  <a:fillRect l="-1877" t="-5128" b="-11966"/>
                </a:stretch>
              </a:blipFill>
            </p:spPr>
            <p:txBody>
              <a:bodyPr/>
              <a:lstStyle/>
              <a:p>
                <a:r>
                  <a:rPr lang="en-US">
                    <a:noFill/>
                  </a:rPr>
                  <a:t> </a:t>
                </a:r>
              </a:p>
            </p:txBody>
          </p:sp>
        </mc:Fallback>
      </mc:AlternateContent>
      <p:sp>
        <p:nvSpPr>
          <p:cNvPr id="10" name="矩形: 圆角 8">
            <a:extLst>
              <a:ext uri="{FF2B5EF4-FFF2-40B4-BE49-F238E27FC236}">
                <a16:creationId xmlns:a16="http://schemas.microsoft.com/office/drawing/2014/main" id="{184CFF0E-0F91-3E5D-4518-47706B09D0EB}"/>
              </a:ext>
            </a:extLst>
          </p:cNvPr>
          <p:cNvSpPr/>
          <p:nvPr/>
        </p:nvSpPr>
        <p:spPr>
          <a:xfrm>
            <a:off x="7397089" y="4863548"/>
            <a:ext cx="4794911" cy="9159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dirty="0">
                <a:solidFill>
                  <a:srgbClr val="FF0000"/>
                </a:solidFill>
                <a:latin typeface="Arial" panose="020B0604020202020204" pitchFamily="34" charset="0"/>
                <a:ea typeface="宋体"/>
                <a:cs typeface="Arial" panose="020B0604020202020204" pitchFamily="34" charset="0"/>
              </a:rPr>
              <a:t>2M</a:t>
            </a:r>
            <a:r>
              <a:rPr lang="zh-CN" altLang="en-US" sz="3000" dirty="0">
                <a:solidFill>
                  <a:schemeClr val="tx1"/>
                </a:solidFill>
                <a:latin typeface="Arial" panose="020B0604020202020204" pitchFamily="34" charset="0"/>
                <a:ea typeface="宋体"/>
                <a:cs typeface="Arial" panose="020B0604020202020204" pitchFamily="34" charset="0"/>
              </a:rPr>
              <a:t> gates per signature</a:t>
            </a:r>
            <a:endParaRPr lang="zh-CN" altLang="en-US" sz="3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algn="ctr"/>
            <a:r>
              <a:rPr lang="en-US" altLang="zh-CN" sz="3000" dirty="0">
                <a:solidFill>
                  <a:srgbClr val="FF0000"/>
                </a:solidFill>
                <a:latin typeface="Arial" panose="020B0604020202020204" pitchFamily="34" charset="0"/>
                <a:ea typeface="宋体"/>
                <a:cs typeface="Arial" panose="020B0604020202020204" pitchFamily="34" charset="0"/>
              </a:rPr>
              <a:t>0.</a:t>
            </a:r>
            <a:r>
              <a:rPr lang="zh-CN" altLang="en-US" sz="3000" dirty="0">
                <a:solidFill>
                  <a:srgbClr val="FF0000"/>
                </a:solidFill>
                <a:latin typeface="Arial" panose="020B0604020202020204" pitchFamily="34" charset="0"/>
                <a:ea typeface="宋体"/>
                <a:cs typeface="Arial" panose="020B0604020202020204" pitchFamily="34" charset="0"/>
              </a:rPr>
              <a:t>2</a:t>
            </a:r>
            <a:r>
              <a:rPr lang="en-US" altLang="zh-CN" sz="3000" dirty="0">
                <a:solidFill>
                  <a:srgbClr val="FF0000"/>
                </a:solidFill>
                <a:latin typeface="Arial" panose="020B0604020202020204" pitchFamily="34" charset="0"/>
                <a:ea typeface="宋体"/>
                <a:cs typeface="Arial" panose="020B0604020202020204" pitchFamily="34" charset="0"/>
              </a:rPr>
              <a:t>B</a:t>
            </a:r>
            <a:r>
              <a:rPr lang="en-US" altLang="zh-CN" sz="3000" dirty="0">
                <a:solidFill>
                  <a:schemeClr val="tx1"/>
                </a:solidFill>
                <a:latin typeface="Arial" panose="020B0604020202020204" pitchFamily="34" charset="0"/>
                <a:ea typeface="宋体"/>
                <a:cs typeface="Arial" panose="020B0604020202020204" pitchFamily="34" charset="0"/>
              </a:rPr>
              <a:t> </a:t>
            </a:r>
            <a:r>
              <a:rPr lang="zh-CN" altLang="en-US" sz="3000" dirty="0">
                <a:solidFill>
                  <a:schemeClr val="tx1"/>
                </a:solidFill>
                <a:latin typeface="Arial" panose="020B0604020202020204" pitchFamily="34" charset="0"/>
                <a:ea typeface="宋体"/>
                <a:cs typeface="Arial" panose="020B0604020202020204" pitchFamily="34" charset="0"/>
              </a:rPr>
              <a:t>gates in total</a:t>
            </a:r>
          </a:p>
        </p:txBody>
      </p:sp>
      <p:sp>
        <p:nvSpPr>
          <p:cNvPr id="11" name="TextBox 10">
            <a:extLst>
              <a:ext uri="{FF2B5EF4-FFF2-40B4-BE49-F238E27FC236}">
                <a16:creationId xmlns:a16="http://schemas.microsoft.com/office/drawing/2014/main" id="{26EB9C50-FBBC-E915-0799-6743EBFF9B01}"/>
              </a:ext>
            </a:extLst>
          </p:cNvPr>
          <p:cNvSpPr txBox="1"/>
          <p:nvPr/>
        </p:nvSpPr>
        <p:spPr>
          <a:xfrm>
            <a:off x="8265789" y="5748818"/>
            <a:ext cx="3531960" cy="553998"/>
          </a:xfrm>
          <a:prstGeom prst="rect">
            <a:avLst/>
          </a:prstGeom>
          <a:noFill/>
        </p:spPr>
        <p:txBody>
          <a:bodyPr wrap="square" rtlCol="0">
            <a:spAutoFit/>
          </a:bodyPr>
          <a:lstStyle/>
          <a:p>
            <a:r>
              <a:rPr lang="en-US" sz="3000" dirty="0">
                <a:solidFill>
                  <a:srgbClr val="FF0000"/>
                </a:solidFill>
                <a:latin typeface="Arial" panose="020B0604020202020204" pitchFamily="34" charset="0"/>
                <a:cs typeface="Arial" panose="020B0604020202020204" pitchFamily="34" charset="0"/>
              </a:rPr>
              <a:t> &lt;10s </a:t>
            </a:r>
            <a:r>
              <a:rPr lang="en-US" sz="3000" dirty="0">
                <a:latin typeface="Arial" panose="020B0604020202020204" pitchFamily="34" charset="0"/>
                <a:cs typeface="Arial" panose="020B0604020202020204" pitchFamily="34" charset="0"/>
              </a:rPr>
              <a:t>prover time</a:t>
            </a:r>
          </a:p>
        </p:txBody>
      </p:sp>
      <p:sp>
        <p:nvSpPr>
          <p:cNvPr id="3" name="TextBox 2">
            <a:extLst>
              <a:ext uri="{FF2B5EF4-FFF2-40B4-BE49-F238E27FC236}">
                <a16:creationId xmlns:a16="http://schemas.microsoft.com/office/drawing/2014/main" id="{7A9C1C22-597E-99FF-AFF3-50B245D4D27B}"/>
              </a:ext>
            </a:extLst>
          </p:cNvPr>
          <p:cNvSpPr txBox="1"/>
          <p:nvPr/>
        </p:nvSpPr>
        <p:spPr>
          <a:xfrm>
            <a:off x="6458926" y="3007538"/>
            <a:ext cx="2938994" cy="553998"/>
          </a:xfrm>
          <a:prstGeom prst="rect">
            <a:avLst/>
          </a:prstGeom>
          <a:noFill/>
        </p:spPr>
        <p:txBody>
          <a:bodyPr wrap="square" rtlCol="0">
            <a:spAutoFit/>
          </a:bodyPr>
          <a:lstStyle/>
          <a:p>
            <a:pPr algn="ctr"/>
            <a:r>
              <a:rPr lang="en-US" sz="3000" dirty="0">
                <a:latin typeface="Arial" panose="020B0604020202020204" pitchFamily="34" charset="0"/>
                <a:cs typeface="Arial" panose="020B0604020202020204" pitchFamily="34" charset="0"/>
              </a:rPr>
              <a:t>100+ signatures</a:t>
            </a:r>
          </a:p>
        </p:txBody>
      </p:sp>
      <p:sp>
        <p:nvSpPr>
          <p:cNvPr id="5" name="Slide Number Placeholder 4">
            <a:extLst>
              <a:ext uri="{FF2B5EF4-FFF2-40B4-BE49-F238E27FC236}">
                <a16:creationId xmlns:a16="http://schemas.microsoft.com/office/drawing/2014/main" id="{7B98AB54-3E08-4236-70F7-0A3CE8A106FE}"/>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43</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08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AFA095B5-088C-B9FA-3F5B-8F57F1EFE904}"/>
              </a:ext>
            </a:extLst>
          </p:cNvPr>
          <p:cNvSpPr/>
          <p:nvPr/>
        </p:nvSpPr>
        <p:spPr>
          <a:xfrm>
            <a:off x="5891278" y="3427401"/>
            <a:ext cx="2742991" cy="168217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tx1"/>
                </a:solidFill>
                <a:latin typeface="Arial" panose="020B0604020202020204" pitchFamily="34" charset="0"/>
                <a:cs typeface="Arial" panose="020B0604020202020204" pitchFamily="34" charset="0"/>
              </a:rPr>
              <a:t>ZK Bridge</a:t>
            </a:r>
          </a:p>
          <a:p>
            <a:pPr algn="ctr">
              <a:lnSpc>
                <a:spcPct val="150000"/>
              </a:lnSpc>
            </a:pPr>
            <a:r>
              <a:rPr lang="en-US" sz="2200" dirty="0">
                <a:solidFill>
                  <a:schemeClr val="tx1"/>
                </a:solidFill>
                <a:latin typeface="Arial" panose="020B0604020202020204" pitchFamily="34" charset="0"/>
                <a:cs typeface="Arial" panose="020B0604020202020204" pitchFamily="34" charset="0"/>
              </a:rPr>
              <a:t>[X</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C+ 22]</a:t>
            </a:r>
          </a:p>
          <a:p>
            <a:pPr algn="ctr"/>
            <a:r>
              <a:rPr lang="en-US" sz="2200" dirty="0">
                <a:solidFill>
                  <a:schemeClr val="tx1"/>
                </a:solidFill>
                <a:latin typeface="Arial" panose="020B0604020202020204" pitchFamily="34" charset="0"/>
                <a:cs typeface="Arial" panose="020B0604020202020204" pitchFamily="34" charset="0"/>
              </a:rPr>
              <a:t>CCS</a:t>
            </a:r>
          </a:p>
        </p:txBody>
      </p:sp>
      <p:sp>
        <p:nvSpPr>
          <p:cNvPr id="21" name="Oval 20">
            <a:extLst>
              <a:ext uri="{FF2B5EF4-FFF2-40B4-BE49-F238E27FC236}">
                <a16:creationId xmlns:a16="http://schemas.microsoft.com/office/drawing/2014/main" id="{6998D1C2-FF2D-13B1-1160-CFB4D672B7F1}"/>
              </a:ext>
            </a:extLst>
          </p:cNvPr>
          <p:cNvSpPr/>
          <p:nvPr/>
        </p:nvSpPr>
        <p:spPr>
          <a:xfrm>
            <a:off x="5619445" y="4309936"/>
            <a:ext cx="985136" cy="930055"/>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pitchFamily="2" charset="0"/>
                <a:cs typeface="Arial" panose="020B0604020202020204" pitchFamily="34" charset="0"/>
              </a:rPr>
              <a:t>2</a:t>
            </a:r>
          </a:p>
        </p:txBody>
      </p:sp>
      <p:sp>
        <p:nvSpPr>
          <p:cNvPr id="2" name="TextBox 1">
            <a:extLst>
              <a:ext uri="{FF2B5EF4-FFF2-40B4-BE49-F238E27FC236}">
                <a16:creationId xmlns:a16="http://schemas.microsoft.com/office/drawing/2014/main" id="{B33104B9-1F46-34FC-B4B2-4856D63EBEC3}"/>
              </a:ext>
            </a:extLst>
          </p:cNvPr>
          <p:cNvSpPr txBox="1"/>
          <p:nvPr/>
        </p:nvSpPr>
        <p:spPr>
          <a:xfrm>
            <a:off x="3434405" y="579530"/>
            <a:ext cx="5355216"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Impact of </a:t>
            </a:r>
            <a:r>
              <a:rPr lang="en-US" sz="4400" dirty="0" err="1">
                <a:latin typeface="Arial" panose="020B0604020202020204" pitchFamily="34" charset="0"/>
                <a:cs typeface="Arial" panose="020B0604020202020204" pitchFamily="34" charset="0"/>
              </a:rPr>
              <a:t>zkBridge</a:t>
            </a:r>
            <a:endParaRPr lang="en-US" sz="4400" dirty="0">
              <a:latin typeface="Arial" panose="020B0604020202020204" pitchFamily="34" charset="0"/>
              <a:cs typeface="Arial" panose="020B0604020202020204" pitchFamily="34" charset="0"/>
            </a:endParaRPr>
          </a:p>
        </p:txBody>
      </p:sp>
      <p:sp>
        <p:nvSpPr>
          <p:cNvPr id="3" name="Google Shape;115;g17a006531e1_1_6">
            <a:extLst>
              <a:ext uri="{FF2B5EF4-FFF2-40B4-BE49-F238E27FC236}">
                <a16:creationId xmlns:a16="http://schemas.microsoft.com/office/drawing/2014/main" id="{15B68AC2-2BB6-1DBF-13BF-DBDBCE2FE54A}"/>
              </a:ext>
            </a:extLst>
          </p:cNvPr>
          <p:cNvSpPr txBox="1">
            <a:spLocks noGrp="1"/>
          </p:cNvSpPr>
          <p:nvPr>
            <p:ph type="title"/>
          </p:nvPr>
        </p:nvSpPr>
        <p:spPr>
          <a:xfrm>
            <a:off x="426720" y="1571515"/>
            <a:ext cx="5876545" cy="2138795"/>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Clr>
                <a:schemeClr val="lt1"/>
              </a:buClr>
              <a:buSzPts val="3960"/>
              <a:buFont typeface="Calibri"/>
              <a:buNone/>
            </a:pPr>
            <a:r>
              <a:rPr lang="en-US" sz="3200" b="1" dirty="0" err="1">
                <a:solidFill>
                  <a:srgbClr val="FF0000"/>
                </a:solidFill>
                <a:latin typeface="Montserrat"/>
                <a:ea typeface="Montserrat"/>
                <a:cs typeface="Montserrat"/>
                <a:sym typeface="Montserrat"/>
              </a:rPr>
              <a:t>zkCollective</a:t>
            </a:r>
            <a:r>
              <a:rPr lang="en-US" sz="3200" dirty="0">
                <a:solidFill>
                  <a:srgbClr val="FF0000"/>
                </a:solidFill>
                <a:latin typeface="Montserrat"/>
                <a:ea typeface="Montserrat"/>
                <a:cs typeface="Montserrat"/>
                <a:sym typeface="Montserrat"/>
              </a:rPr>
              <a:t>: </a:t>
            </a:r>
          </a:p>
          <a:p>
            <a:pPr marL="0" lvl="0" indent="0" algn="l" rtl="0">
              <a:spcBef>
                <a:spcPts val="0"/>
              </a:spcBef>
              <a:spcAft>
                <a:spcPts val="0"/>
              </a:spcAft>
              <a:buClr>
                <a:schemeClr val="lt1"/>
              </a:buClr>
              <a:buSzPts val="3960"/>
              <a:buFont typeface="Calibri"/>
              <a:buNone/>
            </a:pPr>
            <a:r>
              <a:rPr lang="en-US" sz="3200" dirty="0">
                <a:latin typeface="Montserrat"/>
                <a:ea typeface="Montserrat"/>
                <a:cs typeface="Montserrat"/>
                <a:sym typeface="Montserrat"/>
              </a:rPr>
              <a:t>building a </a:t>
            </a:r>
            <a:r>
              <a:rPr lang="en-US" sz="3200" b="1" dirty="0">
                <a:latin typeface="Montserrat"/>
                <a:ea typeface="Montserrat"/>
                <a:cs typeface="Montserrat"/>
                <a:sym typeface="Montserrat"/>
              </a:rPr>
              <a:t>secure</a:t>
            </a:r>
            <a:r>
              <a:rPr lang="en-US" sz="3200" dirty="0">
                <a:latin typeface="Montserrat"/>
                <a:ea typeface="Montserrat"/>
                <a:cs typeface="Montserrat"/>
                <a:sym typeface="Montserrat"/>
              </a:rPr>
              <a:t>, </a:t>
            </a:r>
            <a:r>
              <a:rPr lang="en-US" sz="3200" b="1" dirty="0">
                <a:latin typeface="Montserrat"/>
                <a:ea typeface="Montserrat"/>
                <a:cs typeface="Montserrat"/>
                <a:sym typeface="Montserrat"/>
              </a:rPr>
              <a:t>universal</a:t>
            </a:r>
            <a:r>
              <a:rPr lang="en-US" sz="3200" dirty="0">
                <a:latin typeface="Montserrat"/>
                <a:ea typeface="Montserrat"/>
                <a:cs typeface="Montserrat"/>
                <a:sym typeface="Montserrat"/>
              </a:rPr>
              <a:t> </a:t>
            </a:r>
            <a:r>
              <a:rPr lang="en-US" sz="3200" b="1" dirty="0">
                <a:latin typeface="Montserrat"/>
                <a:ea typeface="Montserrat"/>
                <a:cs typeface="Montserrat"/>
                <a:sym typeface="Montserrat"/>
              </a:rPr>
              <a:t>foundation</a:t>
            </a:r>
            <a:r>
              <a:rPr lang="en-US" sz="3200" dirty="0">
                <a:latin typeface="Montserrat"/>
                <a:ea typeface="Montserrat"/>
                <a:cs typeface="Montserrat"/>
                <a:sym typeface="Montserrat"/>
              </a:rPr>
              <a:t> for multichain </a:t>
            </a:r>
            <a:r>
              <a:rPr lang="en-US" sz="3200" b="1" dirty="0">
                <a:latin typeface="Montserrat"/>
                <a:ea typeface="Montserrat"/>
                <a:cs typeface="Montserrat"/>
                <a:sym typeface="Montserrat"/>
              </a:rPr>
              <a:t>interoperability</a:t>
            </a:r>
          </a:p>
        </p:txBody>
      </p:sp>
      <p:sp>
        <p:nvSpPr>
          <p:cNvPr id="12" name="TextBox 11">
            <a:extLst>
              <a:ext uri="{FF2B5EF4-FFF2-40B4-BE49-F238E27FC236}">
                <a16:creationId xmlns:a16="http://schemas.microsoft.com/office/drawing/2014/main" id="{7EB916D2-BAC9-9E3B-CB14-0820FE76F712}"/>
              </a:ext>
            </a:extLst>
          </p:cNvPr>
          <p:cNvSpPr txBox="1"/>
          <p:nvPr/>
        </p:nvSpPr>
        <p:spPr>
          <a:xfrm>
            <a:off x="1652884" y="5308974"/>
            <a:ext cx="753268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The first trustless and efficient bridge</a:t>
            </a:r>
          </a:p>
        </p:txBody>
      </p:sp>
      <p:grpSp>
        <p:nvGrpSpPr>
          <p:cNvPr id="13" name="Group 12">
            <a:extLst>
              <a:ext uri="{FF2B5EF4-FFF2-40B4-BE49-F238E27FC236}">
                <a16:creationId xmlns:a16="http://schemas.microsoft.com/office/drawing/2014/main" id="{47C995D6-8E08-2B94-5154-1C9901AD97B2}"/>
              </a:ext>
            </a:extLst>
          </p:cNvPr>
          <p:cNvGrpSpPr/>
          <p:nvPr/>
        </p:nvGrpSpPr>
        <p:grpSpPr>
          <a:xfrm>
            <a:off x="426720" y="4011072"/>
            <a:ext cx="11338560" cy="896761"/>
            <a:chOff x="426720" y="4011072"/>
            <a:chExt cx="11338560" cy="896761"/>
          </a:xfrm>
        </p:grpSpPr>
        <p:sp>
          <p:nvSpPr>
            <p:cNvPr id="14" name="TextBox 13">
              <a:extLst>
                <a:ext uri="{FF2B5EF4-FFF2-40B4-BE49-F238E27FC236}">
                  <a16:creationId xmlns:a16="http://schemas.microsoft.com/office/drawing/2014/main" id="{90DFE352-99D5-10E6-D2A6-2199D12A1B95}"/>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
          <p:nvSpPr>
            <p:cNvPr id="16" name="TextBox 15">
              <a:extLst>
                <a:ext uri="{FF2B5EF4-FFF2-40B4-BE49-F238E27FC236}">
                  <a16:creationId xmlns:a16="http://schemas.microsoft.com/office/drawing/2014/main" id="{A8B8AAA1-AB1D-21A9-272E-73C202A52493}"/>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
          <p:nvSpPr>
            <p:cNvPr id="17" name="Left-Right Arrow 16">
              <a:extLst>
                <a:ext uri="{FF2B5EF4-FFF2-40B4-BE49-F238E27FC236}">
                  <a16:creationId xmlns:a16="http://schemas.microsoft.com/office/drawing/2014/main" id="{FA5EC7C8-7220-0291-25E9-7547F08866FF}"/>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endParaRPr>
            </a:p>
          </p:txBody>
        </p:sp>
      </p:grpSp>
      <p:sp>
        <p:nvSpPr>
          <p:cNvPr id="18" name="Slide Number Placeholder 17">
            <a:extLst>
              <a:ext uri="{FF2B5EF4-FFF2-40B4-BE49-F238E27FC236}">
                <a16:creationId xmlns:a16="http://schemas.microsoft.com/office/drawing/2014/main" id="{E099513F-B571-3BB9-7E2A-8346DCC3ED06}"/>
              </a:ext>
            </a:extLst>
          </p:cNvPr>
          <p:cNvSpPr>
            <a:spLocks noGrp="1"/>
          </p:cNvSpPr>
          <p:nvPr>
            <p:ph type="sldNum" sz="quarter" idx="12"/>
          </p:nvPr>
        </p:nvSpPr>
        <p:spPr/>
        <p:txBody>
          <a:bodyPr/>
          <a:lstStyle/>
          <a:p>
            <a:fld id="{925B9A89-1D3B-7042-A946-06694786D8F6}" type="slidenum">
              <a:rPr lang="en-US" smtClean="0"/>
              <a:t>44</a:t>
            </a:fld>
            <a:endParaRPr lang="en-US" dirty="0"/>
          </a:p>
        </p:txBody>
      </p:sp>
      <p:pic>
        <p:nvPicPr>
          <p:cNvPr id="4" name="Picture 3" descr="Shape&#10;&#10;Description automatically generated with medium confidence">
            <a:extLst>
              <a:ext uri="{FF2B5EF4-FFF2-40B4-BE49-F238E27FC236}">
                <a16:creationId xmlns:a16="http://schemas.microsoft.com/office/drawing/2014/main" id="{240A033E-77C3-140E-0619-364BCE567C4F}"/>
              </a:ext>
            </a:extLst>
          </p:cNvPr>
          <p:cNvPicPr>
            <a:picLocks noChangeAspect="1"/>
          </p:cNvPicPr>
          <p:nvPr/>
        </p:nvPicPr>
        <p:blipFill>
          <a:blip r:embed="rId3"/>
          <a:stretch>
            <a:fillRect/>
          </a:stretch>
        </p:blipFill>
        <p:spPr>
          <a:xfrm>
            <a:off x="6772564" y="1110071"/>
            <a:ext cx="4826000" cy="2438400"/>
          </a:xfrm>
          <a:prstGeom prst="rect">
            <a:avLst/>
          </a:prstGeom>
        </p:spPr>
      </p:pic>
      <p:sp>
        <p:nvSpPr>
          <p:cNvPr id="7" name="TextBox 6">
            <a:extLst>
              <a:ext uri="{FF2B5EF4-FFF2-40B4-BE49-F238E27FC236}">
                <a16:creationId xmlns:a16="http://schemas.microsoft.com/office/drawing/2014/main" id="{1D52988B-18C8-4736-3C8A-3EF7778B1C9D}"/>
              </a:ext>
            </a:extLst>
          </p:cNvPr>
          <p:cNvSpPr txBox="1"/>
          <p:nvPr/>
        </p:nvSpPr>
        <p:spPr>
          <a:xfrm>
            <a:off x="6604581" y="2879488"/>
            <a:ext cx="5096666" cy="461665"/>
          </a:xfrm>
          <a:prstGeom prst="rect">
            <a:avLst/>
          </a:prstGeom>
          <a:noFill/>
        </p:spPr>
        <p:txBody>
          <a:bodyPr wrap="square" rtlCol="0">
            <a:spAutoFit/>
          </a:bodyPr>
          <a:lstStyle/>
          <a:p>
            <a:pPr algn="ctr"/>
            <a:r>
              <a:rPr lang="en-US" sz="2400" b="1" dirty="0">
                <a:latin typeface="Montserrat" pitchFamily="2" charset="77"/>
                <a:cs typeface="Arial" panose="020B0604020202020204" pitchFamily="34" charset="0"/>
              </a:rPr>
              <a:t>Raise </a:t>
            </a:r>
            <a:r>
              <a:rPr lang="en-US" sz="2400" b="1" dirty="0">
                <a:solidFill>
                  <a:srgbClr val="FF0000"/>
                </a:solidFill>
                <a:latin typeface="Montserrat" pitchFamily="2" charset="77"/>
                <a:cs typeface="Arial" panose="020B0604020202020204" pitchFamily="34" charset="0"/>
              </a:rPr>
              <a:t>25M</a:t>
            </a:r>
            <a:r>
              <a:rPr lang="en-US" sz="2400" b="1" dirty="0">
                <a:latin typeface="Montserrat" pitchFamily="2" charset="77"/>
                <a:cs typeface="Arial" panose="020B0604020202020204" pitchFamily="34" charset="0"/>
              </a:rPr>
              <a:t>+ USD with </a:t>
            </a:r>
            <a:r>
              <a:rPr lang="en-US" sz="2400" b="1" dirty="0" err="1">
                <a:latin typeface="Montserrat" pitchFamily="2" charset="77"/>
                <a:cs typeface="Arial" panose="020B0604020202020204" pitchFamily="34" charset="0"/>
              </a:rPr>
              <a:t>zkBridge</a:t>
            </a:r>
            <a:endParaRPr lang="en-US" sz="2400" b="1" dirty="0">
              <a:latin typeface="Montserrat" pitchFamily="2" charset="77"/>
              <a:cs typeface="Arial" panose="020B0604020202020204" pitchFamily="34" charset="0"/>
            </a:endParaRPr>
          </a:p>
        </p:txBody>
      </p:sp>
    </p:spTree>
    <p:extLst>
      <p:ext uri="{BB962C8B-B14F-4D97-AF65-F5344CB8AC3E}">
        <p14:creationId xmlns:p14="http://schemas.microsoft.com/office/powerpoint/2010/main" val="351002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D7C13EA-6E69-DB6B-B334-9CB7877D4988}"/>
              </a:ext>
            </a:extLst>
          </p:cNvPr>
          <p:cNvSpPr txBox="1"/>
          <p:nvPr/>
        </p:nvSpPr>
        <p:spPr>
          <a:xfrm>
            <a:off x="620972" y="2427385"/>
            <a:ext cx="7796755" cy="1015663"/>
          </a:xfrm>
          <a:prstGeom prst="rect">
            <a:avLst/>
          </a:prstGeom>
          <a:noFill/>
        </p:spPr>
        <p:txBody>
          <a:bodyPr wrap="square">
            <a:spAutoFit/>
          </a:bodyPr>
          <a:lstStyle/>
          <a:p>
            <a:pPr algn="ctr"/>
            <a:r>
              <a:rPr lang="en-US" sz="3000" b="1" i="0" dirty="0">
                <a:solidFill>
                  <a:srgbClr val="000000"/>
                </a:solidFill>
                <a:effectLst/>
                <a:latin typeface="Arial" panose="020B0604020202020204" pitchFamily="34" charset="0"/>
                <a:cs typeface="Arial" panose="020B0604020202020204" pitchFamily="34" charset="0"/>
              </a:rPr>
              <a:t>Zero Knowledge Proofs for </a:t>
            </a:r>
          </a:p>
          <a:p>
            <a:r>
              <a:rPr lang="en-US" sz="3000" b="1" i="0" dirty="0">
                <a:solidFill>
                  <a:srgbClr val="000000"/>
                </a:solidFill>
                <a:effectLst/>
                <a:latin typeface="Arial" panose="020B0604020202020204" pitchFamily="34" charset="0"/>
                <a:cs typeface="Arial" panose="020B0604020202020204" pitchFamily="34" charset="0"/>
              </a:rPr>
              <a:t>Decision Tree Predictions and Accuracy</a:t>
            </a:r>
            <a:endParaRPr lang="en-US" sz="3000" dirty="0">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17EBB0E0-E261-DBDB-6968-AA955E6A56C7}"/>
              </a:ext>
            </a:extLst>
          </p:cNvPr>
          <p:cNvSpPr>
            <a:spLocks noGrp="1"/>
          </p:cNvSpPr>
          <p:nvPr>
            <p:ph type="title"/>
          </p:nvPr>
        </p:nvSpPr>
        <p:spPr/>
        <p:txBody>
          <a:bodyPr/>
          <a:lstStyle/>
          <a:p>
            <a:endParaRPr lang="en-US"/>
          </a:p>
        </p:txBody>
      </p:sp>
      <p:grpSp>
        <p:nvGrpSpPr>
          <p:cNvPr id="3" name="Group 2">
            <a:extLst>
              <a:ext uri="{FF2B5EF4-FFF2-40B4-BE49-F238E27FC236}">
                <a16:creationId xmlns:a16="http://schemas.microsoft.com/office/drawing/2014/main" id="{2B1B8A98-E906-235D-3B13-EE17ABFB1D24}"/>
              </a:ext>
            </a:extLst>
          </p:cNvPr>
          <p:cNvGrpSpPr/>
          <p:nvPr/>
        </p:nvGrpSpPr>
        <p:grpSpPr>
          <a:xfrm>
            <a:off x="426720" y="4011072"/>
            <a:ext cx="11338560" cy="896761"/>
            <a:chOff x="426720" y="4011072"/>
            <a:chExt cx="11338560" cy="896761"/>
          </a:xfrm>
        </p:grpSpPr>
        <p:sp>
          <p:nvSpPr>
            <p:cNvPr id="5" name="TextBox 4">
              <a:extLst>
                <a:ext uri="{FF2B5EF4-FFF2-40B4-BE49-F238E27FC236}">
                  <a16:creationId xmlns:a16="http://schemas.microsoft.com/office/drawing/2014/main" id="{9F1A9CE6-89E7-790B-8AE9-65C3826C95D8}"/>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
          <p:nvSpPr>
            <p:cNvPr id="8" name="TextBox 7">
              <a:extLst>
                <a:ext uri="{FF2B5EF4-FFF2-40B4-BE49-F238E27FC236}">
                  <a16:creationId xmlns:a16="http://schemas.microsoft.com/office/drawing/2014/main" id="{3B278063-48DC-0B41-2828-F2ADCEDB3196}"/>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
          <p:nvSpPr>
            <p:cNvPr id="11" name="Left-Right Arrow 10">
              <a:extLst>
                <a:ext uri="{FF2B5EF4-FFF2-40B4-BE49-F238E27FC236}">
                  <a16:creationId xmlns:a16="http://schemas.microsoft.com/office/drawing/2014/main" id="{C6497525-E344-AFAB-8108-3FD4CA47DF0F}"/>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endParaRPr>
            </a:p>
          </p:txBody>
        </p:sp>
      </p:grpSp>
      <p:sp>
        <p:nvSpPr>
          <p:cNvPr id="13" name="Slide Number Placeholder 12">
            <a:extLst>
              <a:ext uri="{FF2B5EF4-FFF2-40B4-BE49-F238E27FC236}">
                <a16:creationId xmlns:a16="http://schemas.microsoft.com/office/drawing/2014/main" id="{B4050944-4A10-BE17-D811-C7A09EF3437A}"/>
              </a:ext>
            </a:extLst>
          </p:cNvPr>
          <p:cNvSpPr>
            <a:spLocks noGrp="1"/>
          </p:cNvSpPr>
          <p:nvPr>
            <p:ph type="sldNum" sz="quarter" idx="12"/>
          </p:nvPr>
        </p:nvSpPr>
        <p:spPr/>
        <p:txBody>
          <a:bodyPr/>
          <a:lstStyle/>
          <a:p>
            <a:fld id="{925B9A89-1D3B-7042-A946-06694786D8F6}" type="slidenum">
              <a:rPr lang="en-US" smtClean="0"/>
              <a:t>45</a:t>
            </a:fld>
            <a:endParaRPr lang="en-US" dirty="0"/>
          </a:p>
        </p:txBody>
      </p:sp>
      <p:sp>
        <p:nvSpPr>
          <p:cNvPr id="14" name="Oval 13">
            <a:extLst>
              <a:ext uri="{FF2B5EF4-FFF2-40B4-BE49-F238E27FC236}">
                <a16:creationId xmlns:a16="http://schemas.microsoft.com/office/drawing/2014/main" id="{059FF624-808C-51FB-1897-0CA8AE9504B5}"/>
              </a:ext>
            </a:extLst>
          </p:cNvPr>
          <p:cNvSpPr/>
          <p:nvPr/>
        </p:nvSpPr>
        <p:spPr>
          <a:xfrm>
            <a:off x="8340436" y="1987013"/>
            <a:ext cx="3354839" cy="190831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ZK Decision Tree</a:t>
            </a:r>
          </a:p>
          <a:p>
            <a:pPr algn="ctr"/>
            <a:r>
              <a:rPr lang="en-US" sz="2200" dirty="0">
                <a:solidFill>
                  <a:schemeClr val="tx1"/>
                </a:solidFill>
                <a:latin typeface="Arial" panose="020B0604020202020204" pitchFamily="34" charset="0"/>
                <a:cs typeface="Arial" panose="020B0604020202020204" pitchFamily="34" charset="0"/>
              </a:rPr>
              <a:t>[</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FZD 20]</a:t>
            </a:r>
          </a:p>
          <a:p>
            <a:pPr algn="ctr"/>
            <a:r>
              <a:rPr lang="en-US" sz="2200" dirty="0">
                <a:solidFill>
                  <a:schemeClr val="tx1"/>
                </a:solidFill>
                <a:latin typeface="Arial" panose="020B0604020202020204" pitchFamily="34" charset="0"/>
                <a:cs typeface="Arial" panose="020B0604020202020204" pitchFamily="34" charset="0"/>
              </a:rPr>
              <a:t>CCS</a:t>
            </a:r>
          </a:p>
        </p:txBody>
      </p:sp>
      <p:sp>
        <p:nvSpPr>
          <p:cNvPr id="16" name="Oval 15">
            <a:extLst>
              <a:ext uri="{FF2B5EF4-FFF2-40B4-BE49-F238E27FC236}">
                <a16:creationId xmlns:a16="http://schemas.microsoft.com/office/drawing/2014/main" id="{09E9E0E8-5C2C-36A1-ABBB-2ABBCFB84377}"/>
              </a:ext>
            </a:extLst>
          </p:cNvPr>
          <p:cNvSpPr/>
          <p:nvPr/>
        </p:nvSpPr>
        <p:spPr>
          <a:xfrm>
            <a:off x="10676512" y="3037109"/>
            <a:ext cx="985136" cy="9300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pitchFamily="2" charset="0"/>
                <a:cs typeface="Arial" panose="020B0604020202020204" pitchFamily="34" charset="0"/>
              </a:rPr>
              <a:t>3</a:t>
            </a:r>
          </a:p>
        </p:txBody>
      </p:sp>
    </p:spTree>
    <p:extLst>
      <p:ext uri="{BB962C8B-B14F-4D97-AF65-F5344CB8AC3E}">
        <p14:creationId xmlns:p14="http://schemas.microsoft.com/office/powerpoint/2010/main" val="2498693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6538F-84EF-8A5B-EBB3-CD37971ED5FF}"/>
              </a:ext>
            </a:extLst>
          </p:cNvPr>
          <p:cNvPicPr>
            <a:picLocks noChangeAspect="1"/>
          </p:cNvPicPr>
          <p:nvPr/>
        </p:nvPicPr>
        <p:blipFill>
          <a:blip r:embed="rId3"/>
          <a:stretch>
            <a:fillRect/>
          </a:stretch>
        </p:blipFill>
        <p:spPr>
          <a:xfrm>
            <a:off x="6575736" y="1308670"/>
            <a:ext cx="2916938" cy="1944625"/>
          </a:xfrm>
          <a:prstGeom prst="rect">
            <a:avLst/>
          </a:prstGeom>
        </p:spPr>
      </p:pic>
      <p:sp>
        <p:nvSpPr>
          <p:cNvPr id="4" name="TextBox 3">
            <a:extLst>
              <a:ext uri="{FF2B5EF4-FFF2-40B4-BE49-F238E27FC236}">
                <a16:creationId xmlns:a16="http://schemas.microsoft.com/office/drawing/2014/main" id="{CED8FE5B-FC79-F779-C7E6-C9A16FF236F5}"/>
              </a:ext>
            </a:extLst>
          </p:cNvPr>
          <p:cNvSpPr txBox="1"/>
          <p:nvPr/>
        </p:nvSpPr>
        <p:spPr>
          <a:xfrm>
            <a:off x="6136769" y="3253295"/>
            <a:ext cx="3633285"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Speech</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recognition</a:t>
            </a:r>
            <a:endParaRPr lang="en-US" sz="2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EA1D264-177C-EF29-FFF5-7CD95352BB25}"/>
              </a:ext>
            </a:extLst>
          </p:cNvPr>
          <p:cNvPicPr>
            <a:picLocks noChangeAspect="1"/>
          </p:cNvPicPr>
          <p:nvPr/>
        </p:nvPicPr>
        <p:blipFill>
          <a:blip r:embed="rId4"/>
          <a:stretch>
            <a:fillRect/>
          </a:stretch>
        </p:blipFill>
        <p:spPr>
          <a:xfrm>
            <a:off x="2588247" y="3792255"/>
            <a:ext cx="2916937" cy="1925965"/>
          </a:xfrm>
          <a:prstGeom prst="rect">
            <a:avLst/>
          </a:prstGeom>
        </p:spPr>
      </p:pic>
      <p:sp>
        <p:nvSpPr>
          <p:cNvPr id="8" name="TextBox 7">
            <a:extLst>
              <a:ext uri="{FF2B5EF4-FFF2-40B4-BE49-F238E27FC236}">
                <a16:creationId xmlns:a16="http://schemas.microsoft.com/office/drawing/2014/main" id="{7AB8FA46-B617-837F-E5B0-3CB7921A2054}"/>
              </a:ext>
            </a:extLst>
          </p:cNvPr>
          <p:cNvSpPr txBox="1"/>
          <p:nvPr/>
        </p:nvSpPr>
        <p:spPr>
          <a:xfrm>
            <a:off x="2740505" y="5833130"/>
            <a:ext cx="2743201"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Self-driving cars</a:t>
            </a:r>
          </a:p>
        </p:txBody>
      </p:sp>
      <p:pic>
        <p:nvPicPr>
          <p:cNvPr id="9" name="Picture 8">
            <a:extLst>
              <a:ext uri="{FF2B5EF4-FFF2-40B4-BE49-F238E27FC236}">
                <a16:creationId xmlns:a16="http://schemas.microsoft.com/office/drawing/2014/main" id="{5243F307-5A22-6043-82B8-902299603DC1}"/>
              </a:ext>
            </a:extLst>
          </p:cNvPr>
          <p:cNvPicPr>
            <a:picLocks noChangeAspect="1"/>
          </p:cNvPicPr>
          <p:nvPr/>
        </p:nvPicPr>
        <p:blipFill>
          <a:blip r:embed="rId5"/>
          <a:stretch>
            <a:fillRect/>
          </a:stretch>
        </p:blipFill>
        <p:spPr>
          <a:xfrm>
            <a:off x="6575734" y="3792254"/>
            <a:ext cx="2888949" cy="1925966"/>
          </a:xfrm>
          <a:prstGeom prst="rect">
            <a:avLst/>
          </a:prstGeom>
        </p:spPr>
      </p:pic>
      <p:sp>
        <p:nvSpPr>
          <p:cNvPr id="10" name="TextBox 9">
            <a:extLst>
              <a:ext uri="{FF2B5EF4-FFF2-40B4-BE49-F238E27FC236}">
                <a16:creationId xmlns:a16="http://schemas.microsoft.com/office/drawing/2014/main" id="{39A3E74A-4B22-0A0F-DCD1-8D68C3ED750D}"/>
              </a:ext>
            </a:extLst>
          </p:cNvPr>
          <p:cNvSpPr txBox="1"/>
          <p:nvPr/>
        </p:nvSpPr>
        <p:spPr>
          <a:xfrm>
            <a:off x="6461662" y="5814565"/>
            <a:ext cx="3117095"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Drug</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discovery</a:t>
            </a:r>
            <a:endParaRPr lang="en-US" sz="28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157DE21-2C41-EA4F-C459-35A20B166450}"/>
              </a:ext>
            </a:extLst>
          </p:cNvPr>
          <p:cNvPicPr>
            <a:picLocks noChangeAspect="1"/>
          </p:cNvPicPr>
          <p:nvPr/>
        </p:nvPicPr>
        <p:blipFill>
          <a:blip r:embed="rId6"/>
          <a:stretch>
            <a:fillRect/>
          </a:stretch>
        </p:blipFill>
        <p:spPr>
          <a:xfrm>
            <a:off x="2588246" y="1267971"/>
            <a:ext cx="2916938" cy="2026022"/>
          </a:xfrm>
          <a:prstGeom prst="rect">
            <a:avLst/>
          </a:prstGeom>
        </p:spPr>
      </p:pic>
      <p:sp>
        <p:nvSpPr>
          <p:cNvPr id="13" name="TextBox 12">
            <a:extLst>
              <a:ext uri="{FF2B5EF4-FFF2-40B4-BE49-F238E27FC236}">
                <a16:creationId xmlns:a16="http://schemas.microsoft.com/office/drawing/2014/main" id="{5AAF2107-B454-B2F1-02DC-AA8F160050A6}"/>
              </a:ext>
            </a:extLst>
          </p:cNvPr>
          <p:cNvSpPr txBox="1"/>
          <p:nvPr/>
        </p:nvSpPr>
        <p:spPr>
          <a:xfrm>
            <a:off x="2532239" y="3267021"/>
            <a:ext cx="3028952"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Image</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processing</a:t>
            </a:r>
            <a:endParaRPr lang="en-US" sz="2800" dirty="0">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90570742-A34A-6020-CB05-C5475AF3122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Success of Machine Learning</a:t>
            </a:r>
          </a:p>
        </p:txBody>
      </p:sp>
      <p:sp>
        <p:nvSpPr>
          <p:cNvPr id="5" name="Slide Number Placeholder 12">
            <a:extLst>
              <a:ext uri="{FF2B5EF4-FFF2-40B4-BE49-F238E27FC236}">
                <a16:creationId xmlns:a16="http://schemas.microsoft.com/office/drawing/2014/main" id="{F0201118-357A-1DB8-0279-57FC0E002DD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2"/>
                </a:solidFill>
              </a:rPr>
              <a:t>       </a:t>
            </a:r>
            <a:fld id="{925B9A89-1D3B-7042-A946-06694786D8F6}" type="slidenum">
              <a:rPr lang="en-US" sz="1200" smtClean="0">
                <a:solidFill>
                  <a:schemeClr val="tx1">
                    <a:lumMod val="50000"/>
                    <a:lumOff val="50000"/>
                  </a:schemeClr>
                </a:solidFill>
              </a:rPr>
              <a:pPr algn="r"/>
              <a:t>46</a:t>
            </a:fld>
            <a:endParaRPr lang="en-US" sz="1200" dirty="0">
              <a:solidFill>
                <a:schemeClr val="tx1">
                  <a:lumMod val="50000"/>
                  <a:lumOff val="50000"/>
                </a:schemeClr>
              </a:solidFill>
            </a:endParaRPr>
          </a:p>
        </p:txBody>
      </p:sp>
    </p:spTree>
    <p:extLst>
      <p:ext uri="{BB962C8B-B14F-4D97-AF65-F5344CB8AC3E}">
        <p14:creationId xmlns:p14="http://schemas.microsoft.com/office/powerpoint/2010/main" val="3420924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chat or text message&#10;&#10;Description automatically generated">
            <a:extLst>
              <a:ext uri="{FF2B5EF4-FFF2-40B4-BE49-F238E27FC236}">
                <a16:creationId xmlns:a16="http://schemas.microsoft.com/office/drawing/2014/main" id="{802A7AB5-F64B-E558-C10C-790CC9CC388A}"/>
              </a:ext>
            </a:extLst>
          </p:cNvPr>
          <p:cNvPicPr>
            <a:picLocks noChangeAspect="1"/>
          </p:cNvPicPr>
          <p:nvPr/>
        </p:nvPicPr>
        <p:blipFill>
          <a:blip r:embed="rId3"/>
          <a:stretch>
            <a:fillRect/>
          </a:stretch>
        </p:blipFill>
        <p:spPr>
          <a:xfrm>
            <a:off x="3870960" y="1047762"/>
            <a:ext cx="7772400" cy="2753615"/>
          </a:xfrm>
          <a:prstGeom prst="rect">
            <a:avLst/>
          </a:prstGeom>
        </p:spPr>
      </p:pic>
      <p:sp>
        <p:nvSpPr>
          <p:cNvPr id="3" name="Content Placeholder 2">
            <a:extLst>
              <a:ext uri="{FF2B5EF4-FFF2-40B4-BE49-F238E27FC236}">
                <a16:creationId xmlns:a16="http://schemas.microsoft.com/office/drawing/2014/main" id="{2121A13A-2F66-4B48-AC68-089509637329}"/>
              </a:ext>
            </a:extLst>
          </p:cNvPr>
          <p:cNvSpPr>
            <a:spLocks noGrp="1"/>
          </p:cNvSpPr>
          <p:nvPr>
            <p:ph idx="1"/>
          </p:nvPr>
        </p:nvSpPr>
        <p:spPr>
          <a:xfrm>
            <a:off x="838200" y="1666984"/>
            <a:ext cx="4075851" cy="2817030"/>
          </a:xfrm>
        </p:spPr>
        <p:txBody>
          <a:bodyPr>
            <a:noAutofit/>
          </a:bodyPr>
          <a:lstStyle/>
          <a:p>
            <a:r>
              <a:rPr lang="en-US" sz="3200" dirty="0">
                <a:latin typeface="Arial" panose="020B0604020202020204" pitchFamily="34" charset="0"/>
                <a:cs typeface="Arial" panose="020B0604020202020204" pitchFamily="34" charset="0"/>
              </a:rPr>
              <a:t>Reproducibility</a:t>
            </a:r>
          </a:p>
          <a:p>
            <a:pPr marL="0" indent="0">
              <a:buNone/>
            </a:pP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Validity</a:t>
            </a:r>
          </a:p>
          <a:p>
            <a:pPr marL="0" indent="0">
              <a:buNone/>
            </a:pPr>
            <a:endParaRPr lang="en-US"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2DAE316-B80C-4906-B7E9-68C2EBB95912}"/>
              </a:ext>
            </a:extLst>
          </p:cNvPr>
          <p:cNvPicPr>
            <a:picLocks noChangeAspect="1"/>
          </p:cNvPicPr>
          <p:nvPr/>
        </p:nvPicPr>
        <p:blipFill>
          <a:blip r:embed="rId4"/>
          <a:stretch>
            <a:fillRect/>
          </a:stretch>
        </p:blipFill>
        <p:spPr>
          <a:xfrm>
            <a:off x="4334733" y="1388864"/>
            <a:ext cx="4770244" cy="6019866"/>
          </a:xfrm>
          <a:prstGeom prst="rect">
            <a:avLst/>
          </a:prstGeom>
        </p:spPr>
      </p:pic>
      <p:sp>
        <p:nvSpPr>
          <p:cNvPr id="5" name="Slide Number Placeholder 4">
            <a:extLst>
              <a:ext uri="{FF2B5EF4-FFF2-40B4-BE49-F238E27FC236}">
                <a16:creationId xmlns:a16="http://schemas.microsoft.com/office/drawing/2014/main" id="{866FC30B-5D49-9BBA-DC30-F6724A60EA9E}"/>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47</a:t>
            </a:fld>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20914B4-F2D2-EF05-0C3C-7390FC1907FE}"/>
              </a:ext>
            </a:extLst>
          </p:cNvPr>
          <p:cNvSpPr txBox="1"/>
          <p:nvPr/>
        </p:nvSpPr>
        <p:spPr>
          <a:xfrm>
            <a:off x="4410933" y="5823304"/>
            <a:ext cx="4447310" cy="453799"/>
          </a:xfrm>
          <a:prstGeom prst="rect">
            <a:avLst/>
          </a:prstGeom>
          <a:noFill/>
          <a:ln w="25400">
            <a:solidFill>
              <a:srgbClr val="FF0000"/>
            </a:solidFill>
          </a:ln>
        </p:spPr>
        <p:txBody>
          <a:bodyPr wrap="square" rtlCol="0">
            <a:spAutoFit/>
          </a:bodyPr>
          <a:lstStyle/>
          <a:p>
            <a:endParaRPr lang="en-US" dirty="0"/>
          </a:p>
        </p:txBody>
      </p:sp>
      <p:sp>
        <p:nvSpPr>
          <p:cNvPr id="7" name="Title 1">
            <a:extLst>
              <a:ext uri="{FF2B5EF4-FFF2-40B4-BE49-F238E27FC236}">
                <a16:creationId xmlns:a16="http://schemas.microsoft.com/office/drawing/2014/main" id="{C1C0BA49-9A58-9787-FB21-490624CCD23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Integrity Issues in Machine Learning</a:t>
            </a:r>
          </a:p>
        </p:txBody>
      </p:sp>
    </p:spTree>
    <p:extLst>
      <p:ext uri="{BB962C8B-B14F-4D97-AF65-F5344CB8AC3E}">
        <p14:creationId xmlns:p14="http://schemas.microsoft.com/office/powerpoint/2010/main" val="229547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94F3-A896-464F-8396-E10CDD1F1F9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Address Issues by ZKP</a:t>
            </a:r>
          </a:p>
        </p:txBody>
      </p:sp>
      <p:sp>
        <p:nvSpPr>
          <p:cNvPr id="4" name="Slide Number Placeholder 3">
            <a:extLst>
              <a:ext uri="{FF2B5EF4-FFF2-40B4-BE49-F238E27FC236}">
                <a16:creationId xmlns:a16="http://schemas.microsoft.com/office/drawing/2014/main" id="{ADB40D61-22D3-522A-90C5-25F16AE41288}"/>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48</a:t>
            </a:fld>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FD48175-9BC2-E653-A47F-E3C3861E1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722" y="1967290"/>
            <a:ext cx="1889895" cy="2501652"/>
          </a:xfrm>
          <a:prstGeom prst="rect">
            <a:avLst/>
          </a:prstGeom>
        </p:spPr>
      </p:pic>
      <p:pic>
        <p:nvPicPr>
          <p:cNvPr id="7" name="Picture 6">
            <a:extLst>
              <a:ext uri="{FF2B5EF4-FFF2-40B4-BE49-F238E27FC236}">
                <a16:creationId xmlns:a16="http://schemas.microsoft.com/office/drawing/2014/main" id="{CA3A25DB-0323-56A3-7728-6A5AC6F61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930" y="1878026"/>
            <a:ext cx="2036532" cy="2784411"/>
          </a:xfrm>
          <a:prstGeom prst="rect">
            <a:avLst/>
          </a:prstGeom>
        </p:spPr>
      </p:pic>
      <p:pic>
        <p:nvPicPr>
          <p:cNvPr id="16" name="Picture 2" descr="Image result for proof">
            <a:extLst>
              <a:ext uri="{FF2B5EF4-FFF2-40B4-BE49-F238E27FC236}">
                <a16:creationId xmlns:a16="http://schemas.microsoft.com/office/drawing/2014/main" id="{B38A8EBE-66AB-C232-000C-14EF00E1BA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4458" y="4806167"/>
            <a:ext cx="1672284" cy="7863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FC5BFE5-A529-3FE3-D131-9C0BCC0B3C3E}"/>
                  </a:ext>
                </a:extLst>
              </p:cNvPr>
              <p:cNvSpPr/>
              <p:nvPr/>
            </p:nvSpPr>
            <p:spPr>
              <a:xfrm>
                <a:off x="5592474" y="4400545"/>
                <a:ext cx="4472250" cy="933654"/>
              </a:xfrm>
              <a:prstGeom prst="rect">
                <a:avLst/>
              </a:prstGeom>
            </p:spPr>
            <p:txBody>
              <a:bodyPr wrap="none">
                <a:spAutoFit/>
              </a:bodyPr>
              <a:lstStyle/>
              <a:p>
                <a14:m>
                  <m:oMath xmlns:m="http://schemas.openxmlformats.org/officeDocument/2006/math">
                    <m:r>
                      <m:rPr>
                        <m:sty m:val="p"/>
                      </m:rPr>
                      <a:rPr lang="en-US" sz="2800" b="0" i="0" dirty="0" smtClean="0">
                        <a:solidFill>
                          <a:srgbClr val="FF0000"/>
                        </a:solidFill>
                        <a:latin typeface="Cambria Math" panose="02040503050406030204" pitchFamily="18" charset="0"/>
                      </a:rPr>
                      <m:t>acc</m:t>
                    </m:r>
                    <m:d>
                      <m:dPr>
                        <m:ctrlPr>
                          <a:rPr lang="en-US" sz="2800" i="1" dirty="0" smtClean="0">
                            <a:latin typeface="Cambria Math" panose="02040503050406030204" pitchFamily="18" charset="0"/>
                          </a:rPr>
                        </m:ctrlPr>
                      </m:dPr>
                      <m:e>
                        <m:r>
                          <m:rPr>
                            <m:sty m:val="p"/>
                          </m:rPr>
                          <a:rPr lang="en-US" sz="2800" b="0" i="0" dirty="0" smtClean="0">
                            <a:latin typeface="Cambria Math" panose="02040503050406030204" pitchFamily="18" charset="0"/>
                          </a:rPr>
                          <m:t>dataset</m:t>
                        </m:r>
                        <m:r>
                          <a:rPr lang="en-US" sz="2800" b="0" i="0" dirty="0" smtClean="0">
                            <a:latin typeface="Cambria Math" panose="02040503050406030204" pitchFamily="18" charset="0"/>
                          </a:rPr>
                          <m:t>, </m:t>
                        </m:r>
                        <m:r>
                          <m:rPr>
                            <m:sty m:val="p"/>
                          </m:rPr>
                          <a:rPr lang="en-US" sz="2800" b="0" i="0" dirty="0" smtClean="0">
                            <a:latin typeface="Cambria Math" panose="02040503050406030204" pitchFamily="18" charset="0"/>
                          </a:rPr>
                          <m:t>model</m:t>
                        </m:r>
                      </m:e>
                    </m:d>
                    <m:r>
                      <a:rPr lang="en-US" sz="2800" b="0" i="1" dirty="0" smtClean="0">
                        <a:latin typeface="Cambria Math" panose="02040503050406030204" pitchFamily="18" charset="0"/>
                      </a:rPr>
                      <m:t>=99%</m:t>
                    </m:r>
                  </m:oMath>
                </a14:m>
                <a:r>
                  <a:rPr lang="en-US" sz="2800" dirty="0">
                    <a:latin typeface="Arial" panose="020B0604020202020204" pitchFamily="34" charset="0"/>
                    <a:cs typeface="Arial" panose="020B0604020202020204" pitchFamily="34" charset="0"/>
                  </a:rPr>
                  <a:t> </a:t>
                </a:r>
                <a:endParaRPr lang="en-US" sz="2667" dirty="0">
                  <a:latin typeface="Arial" panose="020B0604020202020204" pitchFamily="34" charset="0"/>
                  <a:cs typeface="Arial" panose="020B0604020202020204" pitchFamily="34" charset="0"/>
                </a:endParaRPr>
              </a:p>
              <a:p>
                <a:r>
                  <a:rPr lang="en-US" sz="2667" dirty="0">
                    <a:latin typeface="Arial" panose="020B0604020202020204" pitchFamily="34" charset="0"/>
                    <a:cs typeface="Arial" panose="020B0604020202020204" pitchFamily="34" charset="0"/>
                  </a:rPr>
                  <a:t>                   +</a:t>
                </a:r>
              </a:p>
            </p:txBody>
          </p:sp>
        </mc:Choice>
        <mc:Fallback xmlns="">
          <p:sp>
            <p:nvSpPr>
              <p:cNvPr id="9" name="Rectangle 8">
                <a:extLst>
                  <a:ext uri="{FF2B5EF4-FFF2-40B4-BE49-F238E27FC236}">
                    <a16:creationId xmlns:a16="http://schemas.microsoft.com/office/drawing/2014/main" id="{2FC5BFE5-A529-3FE3-D131-9C0BCC0B3C3E}"/>
                  </a:ext>
                </a:extLst>
              </p:cNvPr>
              <p:cNvSpPr>
                <a:spLocks noRot="1" noChangeAspect="1" noMove="1" noResize="1" noEditPoints="1" noAdjustHandles="1" noChangeArrowheads="1" noChangeShapeType="1" noTextEdit="1"/>
              </p:cNvSpPr>
              <p:nvPr/>
            </p:nvSpPr>
            <p:spPr>
              <a:xfrm>
                <a:off x="5592474" y="4400545"/>
                <a:ext cx="4472250" cy="933654"/>
              </a:xfrm>
              <a:prstGeom prst="rect">
                <a:avLst/>
              </a:prstGeom>
              <a:blipFill>
                <a:blip r:embed="rId6"/>
                <a:stretch>
                  <a:fillRect b="-16000"/>
                </a:stretch>
              </a:blipFill>
            </p:spPr>
            <p:txBody>
              <a:bodyPr/>
              <a:lstStyle/>
              <a:p>
                <a:r>
                  <a:rPr lang="en-US">
                    <a:noFill/>
                  </a:rPr>
                  <a:t> </a:t>
                </a:r>
              </a:p>
            </p:txBody>
          </p:sp>
        </mc:Fallback>
      </mc:AlternateContent>
      <p:sp>
        <p:nvSpPr>
          <p:cNvPr id="10" name="Right Arrow 7">
            <a:extLst>
              <a:ext uri="{FF2B5EF4-FFF2-40B4-BE49-F238E27FC236}">
                <a16:creationId xmlns:a16="http://schemas.microsoft.com/office/drawing/2014/main" id="{123DAC3C-81C7-483A-C58B-F624FC7BAD29}"/>
              </a:ext>
            </a:extLst>
          </p:cNvPr>
          <p:cNvSpPr/>
          <p:nvPr/>
        </p:nvSpPr>
        <p:spPr>
          <a:xfrm>
            <a:off x="5919500" y="2907509"/>
            <a:ext cx="3744547" cy="181769"/>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EFC61C8-5DBF-8F54-FF09-E17064DA8F17}"/>
              </a:ext>
            </a:extLst>
          </p:cNvPr>
          <p:cNvSpPr/>
          <p:nvPr/>
        </p:nvSpPr>
        <p:spPr>
          <a:xfrm>
            <a:off x="7229294" y="3457853"/>
            <a:ext cx="248786" cy="369332"/>
          </a:xfrm>
          <a:prstGeom prst="rect">
            <a:avLst/>
          </a:prstGeom>
        </p:spPr>
        <p:txBody>
          <a:bodyPr wrap="none">
            <a:spAutoFit/>
          </a:bodyPr>
          <a:lstStyle/>
          <a:p>
            <a:r>
              <a:rPr lang="en-US" dirty="0">
                <a:solidFill>
                  <a:srgbClr val="000000"/>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A567223-F942-F7E7-BE25-6DC3682078C3}"/>
              </a:ext>
            </a:extLst>
          </p:cNvPr>
          <p:cNvSpPr/>
          <p:nvPr/>
        </p:nvSpPr>
        <p:spPr>
          <a:xfrm>
            <a:off x="7229294" y="3457853"/>
            <a:ext cx="248786" cy="369332"/>
          </a:xfrm>
          <a:prstGeom prst="rect">
            <a:avLst/>
          </a:prstGeom>
        </p:spPr>
        <p:txBody>
          <a:bodyPr wrap="none">
            <a:spAutoFit/>
          </a:bodyPr>
          <a:lstStyle/>
          <a:p>
            <a:r>
              <a:rPr lang="en-US" dirty="0">
                <a:solidFill>
                  <a:srgbClr val="000000"/>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8E0FD3C-5603-AD3B-E96D-5C8E847291D2}"/>
              </a:ext>
            </a:extLst>
          </p:cNvPr>
          <p:cNvGrpSpPr/>
          <p:nvPr/>
        </p:nvGrpSpPr>
        <p:grpSpPr>
          <a:xfrm>
            <a:off x="149292" y="1666886"/>
            <a:ext cx="4178698" cy="2719808"/>
            <a:chOff x="91270" y="4185708"/>
            <a:chExt cx="4114229" cy="2719808"/>
          </a:xfrm>
        </p:grpSpPr>
        <p:pic>
          <p:nvPicPr>
            <p:cNvPr id="14" name="Picture 13">
              <a:extLst>
                <a:ext uri="{FF2B5EF4-FFF2-40B4-BE49-F238E27FC236}">
                  <a16:creationId xmlns:a16="http://schemas.microsoft.com/office/drawing/2014/main" id="{7B60FBE3-114C-DF48-6131-6B5B44C41072}"/>
                </a:ext>
              </a:extLst>
            </p:cNvPr>
            <p:cNvPicPr>
              <a:picLocks noChangeAspect="1"/>
            </p:cNvPicPr>
            <p:nvPr/>
          </p:nvPicPr>
          <p:blipFill>
            <a:blip r:embed="rId7"/>
            <a:stretch>
              <a:fillRect/>
            </a:stretch>
          </p:blipFill>
          <p:spPr>
            <a:xfrm>
              <a:off x="91270" y="4647373"/>
              <a:ext cx="3854417" cy="2258143"/>
            </a:xfrm>
            <a:prstGeom prst="rect">
              <a:avLst/>
            </a:prstGeom>
          </p:spPr>
        </p:pic>
        <p:sp>
          <p:nvSpPr>
            <p:cNvPr id="15" name="TextBox 14">
              <a:extLst>
                <a:ext uri="{FF2B5EF4-FFF2-40B4-BE49-F238E27FC236}">
                  <a16:creationId xmlns:a16="http://schemas.microsoft.com/office/drawing/2014/main" id="{45D605A4-1CD3-0CB3-029E-C1076F83D5C0}"/>
                </a:ext>
              </a:extLst>
            </p:cNvPr>
            <p:cNvSpPr txBox="1"/>
            <p:nvPr/>
          </p:nvSpPr>
          <p:spPr>
            <a:xfrm>
              <a:off x="711014" y="4185708"/>
              <a:ext cx="3494485"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Secret ML Model</a:t>
              </a:r>
            </a:p>
          </p:txBody>
        </p:sp>
      </p:grpSp>
      <p:pic>
        <p:nvPicPr>
          <p:cNvPr id="8" name="Picture 2" descr="Image result for proof">
            <a:extLst>
              <a:ext uri="{FF2B5EF4-FFF2-40B4-BE49-F238E27FC236}">
                <a16:creationId xmlns:a16="http://schemas.microsoft.com/office/drawing/2014/main" id="{1B0524FD-F837-77BE-1A81-E4816BFF2A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2809" y="3079731"/>
            <a:ext cx="1672284" cy="7863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60FAFB5-0659-9671-5C29-4F34B3D26F48}"/>
                  </a:ext>
                </a:extLst>
              </p:cNvPr>
              <p:cNvSpPr/>
              <p:nvPr/>
            </p:nvSpPr>
            <p:spPr>
              <a:xfrm>
                <a:off x="5341135" y="2333511"/>
                <a:ext cx="4901278" cy="13645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800" b="0" i="0" dirty="0" smtClean="0">
                          <a:solidFill>
                            <a:srgbClr val="FF0000"/>
                          </a:solidFill>
                          <a:latin typeface="Cambria Math" panose="02040503050406030204" pitchFamily="18" charset="0"/>
                        </a:rPr>
                        <m:t>output</m:t>
                      </m:r>
                      <m:d>
                        <m:dPr>
                          <m:ctrlPr>
                            <a:rPr lang="en-US" sz="2800" i="1" dirty="0" smtClean="0">
                              <a:latin typeface="Cambria Math" panose="02040503050406030204" pitchFamily="18" charset="0"/>
                            </a:rPr>
                          </m:ctrlPr>
                        </m:dPr>
                        <m:e>
                          <m:r>
                            <m:rPr>
                              <m:sty m:val="p"/>
                            </m:rPr>
                            <a:rPr lang="en-US" sz="2800" b="0" i="0" dirty="0" smtClean="0">
                              <a:latin typeface="Cambria Math" panose="02040503050406030204" pitchFamily="18" charset="0"/>
                            </a:rPr>
                            <m:t>data</m:t>
                          </m:r>
                          <m:r>
                            <a:rPr lang="en-US" sz="2800" b="0" i="0" dirty="0" smtClean="0">
                              <a:latin typeface="Cambria Math" panose="02040503050406030204" pitchFamily="18" charset="0"/>
                            </a:rPr>
                            <m:t>, </m:t>
                          </m:r>
                          <m:r>
                            <m:rPr>
                              <m:sty m:val="p"/>
                            </m:rPr>
                            <a:rPr lang="en-US" sz="2800" b="0" i="0" dirty="0" smtClean="0">
                              <a:latin typeface="Cambria Math" panose="02040503050406030204" pitchFamily="18" charset="0"/>
                            </a:rPr>
                            <m:t>model</m:t>
                          </m:r>
                        </m:e>
                      </m:d>
                      <m:r>
                        <a:rPr lang="en-US" sz="2800" b="0" i="0" dirty="0" smtClean="0">
                          <a:latin typeface="Cambria Math" panose="02040503050406030204" pitchFamily="18" charset="0"/>
                        </a:rPr>
                        <m:t>=</m:t>
                      </m:r>
                      <m:r>
                        <m:rPr>
                          <m:sty m:val="p"/>
                        </m:rPr>
                        <a:rPr lang="en-US" sz="2800" b="0" i="0" dirty="0" smtClean="0">
                          <a:latin typeface="Cambria Math" panose="02040503050406030204" pitchFamily="18" charset="0"/>
                        </a:rPr>
                        <m:t>result</m:t>
                      </m:r>
                    </m:oMath>
                  </m:oMathPara>
                </a14:m>
                <a:endParaRPr lang="en-US" sz="2800" b="0" dirty="0">
                  <a:latin typeface="Arial" panose="020B0604020202020204" pitchFamily="34" charset="0"/>
                </a:endParaRPr>
              </a:p>
              <a:p>
                <a:r>
                  <a:rPr lang="en-US" sz="2800" dirty="0">
                    <a:latin typeface="Arial" panose="020B0604020202020204" pitchFamily="34" charset="0"/>
                    <a:cs typeface="Arial" panose="020B0604020202020204" pitchFamily="34" charset="0"/>
                  </a:rPr>
                  <a:t> </a:t>
                </a:r>
              </a:p>
              <a:p>
                <a:pPr algn="ctr"/>
                <a:r>
                  <a:rPr lang="en-US" altLang="zh-CN" sz="2667" dirty="0">
                    <a:latin typeface="Arial" panose="020B0604020202020204" pitchFamily="34" charset="0"/>
                    <a:cs typeface="Arial" panose="020B0604020202020204" pitchFamily="34" charset="0"/>
                  </a:rPr>
                  <a:t>+</a:t>
                </a:r>
                <a:r>
                  <a:rPr lang="zh-CN" altLang="en-US" sz="2667" dirty="0">
                    <a:latin typeface="Arial" panose="020B0604020202020204" pitchFamily="34" charset="0"/>
                    <a:cs typeface="Arial" panose="020B0604020202020204" pitchFamily="34" charset="0"/>
                  </a:rPr>
                  <a:t> </a:t>
                </a:r>
                <a:endParaRPr lang="en-US" sz="2667" dirty="0">
                  <a:latin typeface="Arial" panose="020B0604020202020204" pitchFamily="34" charset="0"/>
                  <a:cs typeface="Arial" panose="020B0604020202020204" pitchFamily="34" charset="0"/>
                </a:endParaRPr>
              </a:p>
            </p:txBody>
          </p:sp>
        </mc:Choice>
        <mc:Fallback xmlns="">
          <p:sp>
            <p:nvSpPr>
              <p:cNvPr id="3" name="Rectangle 2">
                <a:extLst>
                  <a:ext uri="{FF2B5EF4-FFF2-40B4-BE49-F238E27FC236}">
                    <a16:creationId xmlns:a16="http://schemas.microsoft.com/office/drawing/2014/main" id="{660FAFB5-0659-9671-5C29-4F34B3D26F48}"/>
                  </a:ext>
                </a:extLst>
              </p:cNvPr>
              <p:cNvSpPr>
                <a:spLocks noRot="1" noChangeAspect="1" noMove="1" noResize="1" noEditPoints="1" noAdjustHandles="1" noChangeArrowheads="1" noChangeShapeType="1" noTextEdit="1"/>
              </p:cNvSpPr>
              <p:nvPr/>
            </p:nvSpPr>
            <p:spPr>
              <a:xfrm>
                <a:off x="5341135" y="2333511"/>
                <a:ext cx="4901278" cy="1364541"/>
              </a:xfrm>
              <a:prstGeom prst="rect">
                <a:avLst/>
              </a:prstGeom>
              <a:blipFill>
                <a:blip r:embed="rId8"/>
                <a:stretch>
                  <a:fillRect b="-10092"/>
                </a:stretch>
              </a:blipFill>
            </p:spPr>
            <p:txBody>
              <a:bodyPr/>
              <a:lstStyle/>
              <a:p>
                <a:r>
                  <a:rPr lang="en-US">
                    <a:noFill/>
                  </a:rPr>
                  <a:t> </a:t>
                </a:r>
              </a:p>
            </p:txBody>
          </p:sp>
        </mc:Fallback>
      </mc:AlternateContent>
    </p:spTree>
    <p:extLst>
      <p:ext uri="{BB962C8B-B14F-4D97-AF65-F5344CB8AC3E}">
        <p14:creationId xmlns:p14="http://schemas.microsoft.com/office/powerpoint/2010/main" val="425545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62B32-D40D-F294-E8E5-71DBA85560D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Example: Decision Tree</a:t>
            </a:r>
          </a:p>
        </p:txBody>
      </p:sp>
      <p:sp>
        <p:nvSpPr>
          <p:cNvPr id="4" name="Slide Number Placeholder 3">
            <a:extLst>
              <a:ext uri="{FF2B5EF4-FFF2-40B4-BE49-F238E27FC236}">
                <a16:creationId xmlns:a16="http://schemas.microsoft.com/office/drawing/2014/main" id="{4F0D5DC4-1F89-86DD-D814-A30CE03ED527}"/>
              </a:ext>
            </a:extLst>
          </p:cNvPr>
          <p:cNvSpPr>
            <a:spLocks noGrp="1"/>
          </p:cNvSpPr>
          <p:nvPr>
            <p:ph type="sldNum" sz="quarter" idx="12"/>
          </p:nvPr>
        </p:nvSpPr>
        <p:spPr/>
        <p:txBody>
          <a:bodyPr/>
          <a:lstStyle/>
          <a:p>
            <a:fld id="{925B9A89-1D3B-7042-A946-06694786D8F6}" type="slidenum">
              <a:rPr lang="en-US" smtClean="0"/>
              <a:t>49</a:t>
            </a:fld>
            <a:endParaRPr lang="en-US"/>
          </a:p>
        </p:txBody>
      </p:sp>
      <p:pic>
        <p:nvPicPr>
          <p:cNvPr id="5" name="Picture 4" descr="A screenshot of a cell phone&#10;&#10;Description automatically generated">
            <a:extLst>
              <a:ext uri="{FF2B5EF4-FFF2-40B4-BE49-F238E27FC236}">
                <a16:creationId xmlns:a16="http://schemas.microsoft.com/office/drawing/2014/main" id="{22996EF8-C741-5E52-086C-4F4A6C92A3C2}"/>
              </a:ext>
            </a:extLst>
          </p:cNvPr>
          <p:cNvPicPr>
            <a:picLocks noChangeAspect="1"/>
          </p:cNvPicPr>
          <p:nvPr/>
        </p:nvPicPr>
        <p:blipFill>
          <a:blip r:embed="rId3"/>
          <a:stretch>
            <a:fillRect/>
          </a:stretch>
        </p:blipFill>
        <p:spPr>
          <a:xfrm>
            <a:off x="6622523" y="1481872"/>
            <a:ext cx="5232340" cy="4235704"/>
          </a:xfrm>
          <a:prstGeom prst="rect">
            <a:avLst/>
          </a:prstGeom>
        </p:spPr>
      </p:pic>
      <p:pic>
        <p:nvPicPr>
          <p:cNvPr id="2052" name="Picture 4" descr="Decision tree and threshold values for area share used for farm... |  Download Scientific Diagram">
            <a:extLst>
              <a:ext uri="{FF2B5EF4-FFF2-40B4-BE49-F238E27FC236}">
                <a16:creationId xmlns:a16="http://schemas.microsoft.com/office/drawing/2014/main" id="{74AE85B5-39C1-736F-E6BB-B8505A404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82" y="1661831"/>
            <a:ext cx="5955541" cy="4055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41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48F5-632F-D439-C379-EB4DF487310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Verification and Privacy</a:t>
            </a:r>
          </a:p>
        </p:txBody>
      </p:sp>
      <p:pic>
        <p:nvPicPr>
          <p:cNvPr id="3074" name="Picture 2" descr="Drivers License Templates Images – Browse 2,906 Stock Photos, Vectors, and  Video | Adobe Stock">
            <a:extLst>
              <a:ext uri="{FF2B5EF4-FFF2-40B4-BE49-F238E27FC236}">
                <a16:creationId xmlns:a16="http://schemas.microsoft.com/office/drawing/2014/main" id="{BC01B41B-D7CF-46B7-3AA6-F8FBDBD7FD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55756" y="1827031"/>
            <a:ext cx="6956120" cy="4154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 Drinking Alcohol Under 21 Retro Design Of Vector Beer Drink Bottle And  Glass With Red Prohibition Sign. Pub, Bar And Restaurant Warning Poster  Royalty Free SVG, Cliparts, Vectors, And Stock Illustration.">
            <a:extLst>
              <a:ext uri="{FF2B5EF4-FFF2-40B4-BE49-F238E27FC236}">
                <a16:creationId xmlns:a16="http://schemas.microsoft.com/office/drawing/2014/main" id="{F13246AE-945F-36AE-3FEC-FE68D5948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74" y="2176397"/>
            <a:ext cx="4409282"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2E5EE6-74A3-A38A-5F2B-C894DAB2DE5F}"/>
              </a:ext>
            </a:extLst>
          </p:cNvPr>
          <p:cNvSpPr txBox="1"/>
          <p:nvPr/>
        </p:nvSpPr>
        <p:spPr>
          <a:xfrm>
            <a:off x="7766137" y="4446740"/>
            <a:ext cx="1798901" cy="369332"/>
          </a:xfrm>
          <a:prstGeom prst="rect">
            <a:avLst/>
          </a:prstGeom>
          <a:noFill/>
          <a:ln w="31750">
            <a:solidFill>
              <a:srgbClr val="FF0000"/>
            </a:solidFill>
          </a:ln>
        </p:spPr>
        <p:txBody>
          <a:bodyPr wrap="square" rtlCol="0">
            <a:spAutoFit/>
          </a:bodyPr>
          <a:lstStyle/>
          <a:p>
            <a:endParaRPr lang="en-US" dirty="0">
              <a:solidFill>
                <a:srgbClr val="FF0000"/>
              </a:solidFill>
              <a:highlight>
                <a:srgbClr val="FF0000"/>
              </a:highlight>
            </a:endParaRPr>
          </a:p>
        </p:txBody>
      </p:sp>
      <p:sp>
        <p:nvSpPr>
          <p:cNvPr id="6" name="TextBox 5">
            <a:extLst>
              <a:ext uri="{FF2B5EF4-FFF2-40B4-BE49-F238E27FC236}">
                <a16:creationId xmlns:a16="http://schemas.microsoft.com/office/drawing/2014/main" id="{C372FDFE-E492-D209-175B-D6A44D0FD774}"/>
              </a:ext>
            </a:extLst>
          </p:cNvPr>
          <p:cNvSpPr txBox="1"/>
          <p:nvPr/>
        </p:nvSpPr>
        <p:spPr>
          <a:xfrm>
            <a:off x="7734365" y="4835047"/>
            <a:ext cx="3619435" cy="770350"/>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C86C9452-D5CD-79D7-E87B-1F787D38F562}"/>
              </a:ext>
            </a:extLst>
          </p:cNvPr>
          <p:cNvSpPr txBox="1"/>
          <p:nvPr/>
        </p:nvSpPr>
        <p:spPr>
          <a:xfrm>
            <a:off x="7766137" y="2892604"/>
            <a:ext cx="3469710" cy="1535161"/>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36CAB170-1FAD-F339-F9E4-373EA4384ED4}"/>
              </a:ext>
            </a:extLst>
          </p:cNvPr>
          <p:cNvSpPr txBox="1"/>
          <p:nvPr/>
        </p:nvSpPr>
        <p:spPr>
          <a:xfrm>
            <a:off x="6204180" y="4989752"/>
            <a:ext cx="1349015" cy="615646"/>
          </a:xfrm>
          <a:prstGeom prst="rect">
            <a:avLst/>
          </a:prstGeom>
          <a:solidFill>
            <a:schemeClr val="bg1"/>
          </a:solidFill>
        </p:spPr>
        <p:txBody>
          <a:bodyPr wrap="square" rtlCol="0">
            <a:spAutoFit/>
          </a:bodyPr>
          <a:lstStyle/>
          <a:p>
            <a:endParaRPr lang="en-US" dirty="0"/>
          </a:p>
        </p:txBody>
      </p:sp>
      <p:sp>
        <p:nvSpPr>
          <p:cNvPr id="3" name="Slide Number Placeholder 2">
            <a:extLst>
              <a:ext uri="{FF2B5EF4-FFF2-40B4-BE49-F238E27FC236}">
                <a16:creationId xmlns:a16="http://schemas.microsoft.com/office/drawing/2014/main" id="{EBF1A112-0CC9-F317-2FE9-1824D2ED20BF}"/>
              </a:ext>
            </a:extLst>
          </p:cNvPr>
          <p:cNvSpPr>
            <a:spLocks noGrp="1"/>
          </p:cNvSpPr>
          <p:nvPr>
            <p:ph type="sldNum" sz="quarter" idx="12"/>
          </p:nvPr>
        </p:nvSpPr>
        <p:spPr/>
        <p:txBody>
          <a:bodyPr/>
          <a:lstStyle/>
          <a:p>
            <a:fld id="{925B9A89-1D3B-7042-A946-06694786D8F6}" type="slidenum">
              <a:rPr lang="en-US" smtClean="0"/>
              <a:t>5</a:t>
            </a:fld>
            <a:endParaRPr lang="en-US"/>
          </a:p>
        </p:txBody>
      </p:sp>
    </p:spTree>
    <p:extLst>
      <p:ext uri="{BB962C8B-B14F-4D97-AF65-F5344CB8AC3E}">
        <p14:creationId xmlns:p14="http://schemas.microsoft.com/office/powerpoint/2010/main" val="1867616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DAB5-B9C2-1419-166D-FD2BDA9575E8}"/>
              </a:ext>
            </a:extLst>
          </p:cNvPr>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Technical Challenge</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6D546B6-0079-0F22-02DC-E1114A83FFA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CC7F13B-3BE6-5F4D-B748-DE3020083B62}"/>
              </a:ext>
            </a:extLst>
          </p:cNvPr>
          <p:cNvSpPr>
            <a:spLocks noGrp="1"/>
          </p:cNvSpPr>
          <p:nvPr>
            <p:ph type="sldNum" sz="quarter" idx="12"/>
          </p:nvPr>
        </p:nvSpPr>
        <p:spPr/>
        <p:txBody>
          <a:bodyPr/>
          <a:lstStyle/>
          <a:p>
            <a:fld id="{925B9A89-1D3B-7042-A946-06694786D8F6}" type="slidenum">
              <a:rPr lang="en-US" smtClean="0"/>
              <a:t>50</a:t>
            </a:fld>
            <a:endParaRPr lang="en-US"/>
          </a:p>
        </p:txBody>
      </p:sp>
      <p:grpSp>
        <p:nvGrpSpPr>
          <p:cNvPr id="6" name="Group 5">
            <a:extLst>
              <a:ext uri="{FF2B5EF4-FFF2-40B4-BE49-F238E27FC236}">
                <a16:creationId xmlns:a16="http://schemas.microsoft.com/office/drawing/2014/main" id="{1853DB70-B05B-05BF-7A43-1ACE60D70160}"/>
              </a:ext>
            </a:extLst>
          </p:cNvPr>
          <p:cNvGrpSpPr/>
          <p:nvPr/>
        </p:nvGrpSpPr>
        <p:grpSpPr>
          <a:xfrm>
            <a:off x="1272216" y="1752717"/>
            <a:ext cx="2358461" cy="3776840"/>
            <a:chOff x="1272216" y="1752717"/>
            <a:chExt cx="2358461" cy="3776840"/>
          </a:xfrm>
        </p:grpSpPr>
        <p:sp>
          <p:nvSpPr>
            <p:cNvPr id="7" name="Oval 6">
              <a:extLst>
                <a:ext uri="{FF2B5EF4-FFF2-40B4-BE49-F238E27FC236}">
                  <a16:creationId xmlns:a16="http://schemas.microsoft.com/office/drawing/2014/main" id="{FE3F1C75-25A4-958B-47A3-CA8D4691CE3D}"/>
                </a:ext>
              </a:extLst>
            </p:cNvPr>
            <p:cNvSpPr/>
            <p:nvPr/>
          </p:nvSpPr>
          <p:spPr>
            <a:xfrm>
              <a:off x="1286971" y="2641695"/>
              <a:ext cx="435006" cy="40837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chemeClr val="tx1"/>
                  </a:solidFill>
                </a:rPr>
                <a:t>+</a:t>
              </a:r>
            </a:p>
          </p:txBody>
        </p:sp>
        <p:sp>
          <p:nvSpPr>
            <p:cNvPr id="8" name="Oval 7">
              <a:extLst>
                <a:ext uri="{FF2B5EF4-FFF2-40B4-BE49-F238E27FC236}">
                  <a16:creationId xmlns:a16="http://schemas.microsoft.com/office/drawing/2014/main" id="{D60EF71D-C57A-D635-1D95-EA69B198EBE7}"/>
                </a:ext>
              </a:extLst>
            </p:cNvPr>
            <p:cNvSpPr/>
            <p:nvPr/>
          </p:nvSpPr>
          <p:spPr>
            <a:xfrm>
              <a:off x="1864020" y="2641695"/>
              <a:ext cx="435006" cy="40837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tx1"/>
                  </a:solidFill>
                </a:rPr>
                <a:t>×</a:t>
              </a:r>
            </a:p>
          </p:txBody>
        </p:sp>
        <p:sp>
          <p:nvSpPr>
            <p:cNvPr id="9" name="Oval 8">
              <a:extLst>
                <a:ext uri="{FF2B5EF4-FFF2-40B4-BE49-F238E27FC236}">
                  <a16:creationId xmlns:a16="http://schemas.microsoft.com/office/drawing/2014/main" id="{C5A133D6-6348-262B-6396-D538570D8C3E}"/>
                </a:ext>
              </a:extLst>
            </p:cNvPr>
            <p:cNvSpPr/>
            <p:nvPr/>
          </p:nvSpPr>
          <p:spPr>
            <a:xfrm>
              <a:off x="3195671" y="2641694"/>
              <a:ext cx="435006" cy="40837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tx1"/>
                  </a:solidFill>
                </a:rPr>
                <a:t>×</a:t>
              </a:r>
            </a:p>
          </p:txBody>
        </p:sp>
        <p:sp>
          <p:nvSpPr>
            <p:cNvPr id="10" name="TextBox 9">
              <a:extLst>
                <a:ext uri="{FF2B5EF4-FFF2-40B4-BE49-F238E27FC236}">
                  <a16:creationId xmlns:a16="http://schemas.microsoft.com/office/drawing/2014/main" id="{E6F972E8-1391-9FEC-D95E-62A32E1AC670}"/>
                </a:ext>
              </a:extLst>
            </p:cNvPr>
            <p:cNvSpPr txBox="1"/>
            <p:nvPr/>
          </p:nvSpPr>
          <p:spPr>
            <a:xfrm>
              <a:off x="2454873" y="2623757"/>
              <a:ext cx="581487" cy="369332"/>
            </a:xfrm>
            <a:prstGeom prst="rect">
              <a:avLst/>
            </a:prstGeom>
            <a:noFill/>
          </p:spPr>
          <p:txBody>
            <a:bodyPr wrap="square" rtlCol="0">
              <a:spAutoFit/>
            </a:bodyPr>
            <a:lstStyle/>
            <a:p>
              <a:r>
                <a:rPr lang="en-US" dirty="0"/>
                <a:t>……</a:t>
              </a:r>
            </a:p>
          </p:txBody>
        </p:sp>
        <p:cxnSp>
          <p:nvCxnSpPr>
            <p:cNvPr id="11" name="Straight Connector 10">
              <a:extLst>
                <a:ext uri="{FF2B5EF4-FFF2-40B4-BE49-F238E27FC236}">
                  <a16:creationId xmlns:a16="http://schemas.microsoft.com/office/drawing/2014/main" id="{82322ACF-2DCF-27E0-9938-E8E5BC58992B}"/>
                </a:ext>
              </a:extLst>
            </p:cNvPr>
            <p:cNvCxnSpPr>
              <a:stCxn id="7" idx="4"/>
            </p:cNvCxnSpPr>
            <p:nvPr/>
          </p:nvCxnSpPr>
          <p:spPr>
            <a:xfrm>
              <a:off x="1504474" y="3050068"/>
              <a:ext cx="0" cy="301841"/>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ACC782C-558D-BDF7-B5F4-1EB69DB32070}"/>
                </a:ext>
              </a:extLst>
            </p:cNvPr>
            <p:cNvCxnSpPr>
              <a:stCxn id="8" idx="4"/>
            </p:cNvCxnSpPr>
            <p:nvPr/>
          </p:nvCxnSpPr>
          <p:spPr>
            <a:xfrm>
              <a:off x="2081523" y="3050068"/>
              <a:ext cx="0" cy="301841"/>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24C6925-2E39-74BA-ED48-2FEFF2D58D2D}"/>
                </a:ext>
              </a:extLst>
            </p:cNvPr>
            <p:cNvCxnSpPr>
              <a:stCxn id="9" idx="4"/>
            </p:cNvCxnSpPr>
            <p:nvPr/>
          </p:nvCxnSpPr>
          <p:spPr>
            <a:xfrm>
              <a:off x="3413174" y="3050067"/>
              <a:ext cx="0" cy="322205"/>
            </a:xfrm>
            <a:prstGeom prst="line">
              <a:avLst/>
            </a:prstGeom>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36036767-BBA9-536D-5CA0-B0F3495BF2E3}"/>
                </a:ext>
              </a:extLst>
            </p:cNvPr>
            <p:cNvSpPr/>
            <p:nvPr/>
          </p:nvSpPr>
          <p:spPr>
            <a:xfrm>
              <a:off x="1272216" y="4041801"/>
              <a:ext cx="435006" cy="40837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tx1"/>
                  </a:solidFill>
                </a:rPr>
                <a:t>×</a:t>
              </a:r>
            </a:p>
          </p:txBody>
        </p:sp>
        <p:sp>
          <p:nvSpPr>
            <p:cNvPr id="15" name="Oval 14">
              <a:extLst>
                <a:ext uri="{FF2B5EF4-FFF2-40B4-BE49-F238E27FC236}">
                  <a16:creationId xmlns:a16="http://schemas.microsoft.com/office/drawing/2014/main" id="{A74DBC0C-5AF4-6EB5-A713-563ADF566CC4}"/>
                </a:ext>
              </a:extLst>
            </p:cNvPr>
            <p:cNvSpPr/>
            <p:nvPr/>
          </p:nvSpPr>
          <p:spPr>
            <a:xfrm>
              <a:off x="1864020" y="4041800"/>
              <a:ext cx="435006" cy="40837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tx1"/>
                  </a:solidFill>
                </a:rPr>
                <a:t>×</a:t>
              </a:r>
            </a:p>
          </p:txBody>
        </p:sp>
        <p:sp>
          <p:nvSpPr>
            <p:cNvPr id="16" name="Oval 15">
              <a:extLst>
                <a:ext uri="{FF2B5EF4-FFF2-40B4-BE49-F238E27FC236}">
                  <a16:creationId xmlns:a16="http://schemas.microsoft.com/office/drawing/2014/main" id="{6B05F298-DDE9-2AD1-C68A-57F0A4AD2DF3}"/>
                </a:ext>
              </a:extLst>
            </p:cNvPr>
            <p:cNvSpPr/>
            <p:nvPr/>
          </p:nvSpPr>
          <p:spPr>
            <a:xfrm>
              <a:off x="3180916" y="4062164"/>
              <a:ext cx="435006" cy="40837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tx1"/>
                  </a:solidFill>
                </a:rPr>
                <a:t>+</a:t>
              </a:r>
            </a:p>
          </p:txBody>
        </p:sp>
        <p:cxnSp>
          <p:nvCxnSpPr>
            <p:cNvPr id="17" name="Straight Connector 16">
              <a:extLst>
                <a:ext uri="{FF2B5EF4-FFF2-40B4-BE49-F238E27FC236}">
                  <a16:creationId xmlns:a16="http://schemas.microsoft.com/office/drawing/2014/main" id="{83AB303C-9E7C-C7D5-CF9E-A00EC6E1C21A}"/>
                </a:ext>
              </a:extLst>
            </p:cNvPr>
            <p:cNvCxnSpPr>
              <a:endCxn id="14" idx="0"/>
            </p:cNvCxnSpPr>
            <p:nvPr/>
          </p:nvCxnSpPr>
          <p:spPr>
            <a:xfrm>
              <a:off x="1489719" y="3832904"/>
              <a:ext cx="0" cy="208897"/>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9F0A31DB-2D10-6BED-7F31-61C5208C70EC}"/>
                </a:ext>
              </a:extLst>
            </p:cNvPr>
            <p:cNvCxnSpPr>
              <a:stCxn id="15" idx="0"/>
            </p:cNvCxnSpPr>
            <p:nvPr/>
          </p:nvCxnSpPr>
          <p:spPr>
            <a:xfrm flipH="1" flipV="1">
              <a:off x="2081217" y="3806427"/>
              <a:ext cx="306" cy="235372"/>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F77DDD5-EB90-B054-FF6F-AE8BBC1897BB}"/>
                </a:ext>
              </a:extLst>
            </p:cNvPr>
            <p:cNvCxnSpPr>
              <a:stCxn id="16" idx="0"/>
            </p:cNvCxnSpPr>
            <p:nvPr/>
          </p:nvCxnSpPr>
          <p:spPr>
            <a:xfrm flipV="1">
              <a:off x="3398419" y="3824267"/>
              <a:ext cx="0" cy="237896"/>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9DCEEAF3-FB46-2D4D-64A6-1DA637BD9A21}"/>
                </a:ext>
              </a:extLst>
            </p:cNvPr>
            <p:cNvSpPr txBox="1"/>
            <p:nvPr/>
          </p:nvSpPr>
          <p:spPr>
            <a:xfrm>
              <a:off x="2474364" y="4002544"/>
              <a:ext cx="581487" cy="369332"/>
            </a:xfrm>
            <a:prstGeom prst="rect">
              <a:avLst/>
            </a:prstGeom>
            <a:noFill/>
          </p:spPr>
          <p:txBody>
            <a:bodyPr wrap="square" rtlCol="0">
              <a:spAutoFit/>
            </a:bodyPr>
            <a:lstStyle/>
            <a:p>
              <a:r>
                <a:rPr lang="en-US" dirty="0"/>
                <a:t>……</a:t>
              </a:r>
            </a:p>
          </p:txBody>
        </p:sp>
        <p:sp>
          <p:nvSpPr>
            <p:cNvPr id="21" name="TextBox 20">
              <a:extLst>
                <a:ext uri="{FF2B5EF4-FFF2-40B4-BE49-F238E27FC236}">
                  <a16:creationId xmlns:a16="http://schemas.microsoft.com/office/drawing/2014/main" id="{E5B97F61-6011-ADB2-8AE7-C4FE0FDF9043}"/>
                </a:ext>
              </a:extLst>
            </p:cNvPr>
            <p:cNvSpPr txBox="1"/>
            <p:nvPr/>
          </p:nvSpPr>
          <p:spPr>
            <a:xfrm rot="5400000">
              <a:off x="2243839" y="3667523"/>
              <a:ext cx="754601" cy="369332"/>
            </a:xfrm>
            <a:prstGeom prst="rect">
              <a:avLst/>
            </a:prstGeom>
            <a:noFill/>
          </p:spPr>
          <p:txBody>
            <a:bodyPr wrap="square" rtlCol="0">
              <a:spAutoFit/>
            </a:bodyPr>
            <a:lstStyle/>
            <a:p>
              <a:r>
                <a:rPr lang="en-US" dirty="0"/>
                <a:t>……</a:t>
              </a:r>
            </a:p>
          </p:txBody>
        </p:sp>
        <p:cxnSp>
          <p:nvCxnSpPr>
            <p:cNvPr id="22" name="Straight Connector 21">
              <a:extLst>
                <a:ext uri="{FF2B5EF4-FFF2-40B4-BE49-F238E27FC236}">
                  <a16:creationId xmlns:a16="http://schemas.microsoft.com/office/drawing/2014/main" id="{5A03E26E-531F-CDB8-5695-420A746629AE}"/>
                </a:ext>
              </a:extLst>
            </p:cNvPr>
            <p:cNvCxnSpPr>
              <a:stCxn id="14" idx="4"/>
              <a:endCxn id="25" idx="0"/>
            </p:cNvCxnSpPr>
            <p:nvPr/>
          </p:nvCxnSpPr>
          <p:spPr>
            <a:xfrm>
              <a:off x="1489719" y="4450174"/>
              <a:ext cx="0" cy="328443"/>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B1E4F2DE-0A08-1BB3-17E0-978A4D0294DE}"/>
                </a:ext>
              </a:extLst>
            </p:cNvPr>
            <p:cNvCxnSpPr>
              <a:stCxn id="14" idx="5"/>
              <a:endCxn id="26" idx="1"/>
            </p:cNvCxnSpPr>
            <p:nvPr/>
          </p:nvCxnSpPr>
          <p:spPr>
            <a:xfrm>
              <a:off x="1643517" y="4390368"/>
              <a:ext cx="284208" cy="448052"/>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F899597-3421-219B-AF61-8C4AA2B3FF59}"/>
                </a:ext>
              </a:extLst>
            </p:cNvPr>
            <p:cNvCxnSpPr/>
            <p:nvPr/>
          </p:nvCxnSpPr>
          <p:spPr>
            <a:xfrm>
              <a:off x="3398419" y="4476775"/>
              <a:ext cx="0" cy="322205"/>
            </a:xfrm>
            <a:prstGeom prst="line">
              <a:avLst/>
            </a:prstGeom>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B35F6528-A0F9-0CA1-2864-DC600E9F3FA5}"/>
                </a:ext>
              </a:extLst>
            </p:cNvPr>
            <p:cNvSpPr/>
            <p:nvPr/>
          </p:nvSpPr>
          <p:spPr>
            <a:xfrm>
              <a:off x="1272216" y="4778617"/>
              <a:ext cx="435006" cy="40837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tx1"/>
                  </a:solidFill>
                </a:rPr>
                <a:t>×</a:t>
              </a:r>
            </a:p>
          </p:txBody>
        </p:sp>
        <p:sp>
          <p:nvSpPr>
            <p:cNvPr id="26" name="Oval 25">
              <a:extLst>
                <a:ext uri="{FF2B5EF4-FFF2-40B4-BE49-F238E27FC236}">
                  <a16:creationId xmlns:a16="http://schemas.microsoft.com/office/drawing/2014/main" id="{4D3AB796-25BA-9880-8704-817884405ADF}"/>
                </a:ext>
              </a:extLst>
            </p:cNvPr>
            <p:cNvSpPr/>
            <p:nvPr/>
          </p:nvSpPr>
          <p:spPr>
            <a:xfrm>
              <a:off x="1864020" y="4778616"/>
              <a:ext cx="435006" cy="40837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tx1"/>
                  </a:solidFill>
                </a:rPr>
                <a:t>+</a:t>
              </a:r>
            </a:p>
          </p:txBody>
        </p:sp>
        <p:sp>
          <p:nvSpPr>
            <p:cNvPr id="27" name="Oval 26">
              <a:extLst>
                <a:ext uri="{FF2B5EF4-FFF2-40B4-BE49-F238E27FC236}">
                  <a16:creationId xmlns:a16="http://schemas.microsoft.com/office/drawing/2014/main" id="{5D3DAEF4-2E71-00F7-009B-42EB408163AC}"/>
                </a:ext>
              </a:extLst>
            </p:cNvPr>
            <p:cNvSpPr/>
            <p:nvPr/>
          </p:nvSpPr>
          <p:spPr>
            <a:xfrm>
              <a:off x="3180916" y="4798980"/>
              <a:ext cx="435006" cy="40837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tx1"/>
                  </a:solidFill>
                </a:rPr>
                <a:t>+</a:t>
              </a:r>
            </a:p>
          </p:txBody>
        </p:sp>
        <p:cxnSp>
          <p:nvCxnSpPr>
            <p:cNvPr id="28" name="Straight Connector 27">
              <a:extLst>
                <a:ext uri="{FF2B5EF4-FFF2-40B4-BE49-F238E27FC236}">
                  <a16:creationId xmlns:a16="http://schemas.microsoft.com/office/drawing/2014/main" id="{09CE71EF-78ED-1CF6-E3A5-4F46C6FB2128}"/>
                </a:ext>
              </a:extLst>
            </p:cNvPr>
            <p:cNvCxnSpPr>
              <a:stCxn id="15" idx="3"/>
              <a:endCxn id="25" idx="7"/>
            </p:cNvCxnSpPr>
            <p:nvPr/>
          </p:nvCxnSpPr>
          <p:spPr>
            <a:xfrm flipH="1">
              <a:off x="1643517" y="4390367"/>
              <a:ext cx="284208" cy="448054"/>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319668A5-FF43-52BC-361E-0BC199EEAB85}"/>
                </a:ext>
              </a:extLst>
            </p:cNvPr>
            <p:cNvCxnSpPr>
              <a:stCxn id="26" idx="0"/>
              <a:endCxn id="15" idx="4"/>
            </p:cNvCxnSpPr>
            <p:nvPr/>
          </p:nvCxnSpPr>
          <p:spPr>
            <a:xfrm flipV="1">
              <a:off x="2081523" y="4450173"/>
              <a:ext cx="0" cy="328443"/>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429FA379-E39C-D1CE-59B9-7C4467C1CEEE}"/>
                </a:ext>
              </a:extLst>
            </p:cNvPr>
            <p:cNvCxnSpPr>
              <a:stCxn id="27" idx="1"/>
            </p:cNvCxnSpPr>
            <p:nvPr/>
          </p:nvCxnSpPr>
          <p:spPr>
            <a:xfrm flipH="1" flipV="1">
              <a:off x="2861319" y="4474218"/>
              <a:ext cx="383302" cy="384564"/>
            </a:xfrm>
            <a:prstGeom prst="line">
              <a:avLst/>
            </a:prstGeom>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9417FB8A-C40D-6488-F80C-AE03E4FFB6CB}"/>
                </a:ext>
              </a:extLst>
            </p:cNvPr>
            <p:cNvSpPr txBox="1"/>
            <p:nvPr/>
          </p:nvSpPr>
          <p:spPr>
            <a:xfrm>
              <a:off x="2474364" y="4739360"/>
              <a:ext cx="581487" cy="369332"/>
            </a:xfrm>
            <a:prstGeom prst="rect">
              <a:avLst/>
            </a:prstGeom>
            <a:noFill/>
          </p:spPr>
          <p:txBody>
            <a:bodyPr wrap="square" rtlCol="0">
              <a:spAutoFit/>
            </a:bodyPr>
            <a:lstStyle/>
            <a:p>
              <a:r>
                <a:rPr lang="en-US" dirty="0"/>
                <a:t>……</a:t>
              </a:r>
            </a:p>
          </p:txBody>
        </p:sp>
        <p:cxnSp>
          <p:nvCxnSpPr>
            <p:cNvPr id="32" name="Straight Connector 31">
              <a:extLst>
                <a:ext uri="{FF2B5EF4-FFF2-40B4-BE49-F238E27FC236}">
                  <a16:creationId xmlns:a16="http://schemas.microsoft.com/office/drawing/2014/main" id="{9DF3D9AB-364B-8A0F-9A39-7952687CC573}"/>
                </a:ext>
              </a:extLst>
            </p:cNvPr>
            <p:cNvCxnSpPr>
              <a:stCxn id="7" idx="0"/>
              <a:endCxn id="35" idx="3"/>
            </p:cNvCxnSpPr>
            <p:nvPr/>
          </p:nvCxnSpPr>
          <p:spPr>
            <a:xfrm flipV="1">
              <a:off x="1504474" y="2414302"/>
              <a:ext cx="124641" cy="227392"/>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E5E43389-F4F3-F431-9A7C-47E0370A09B6}"/>
                </a:ext>
              </a:extLst>
            </p:cNvPr>
            <p:cNvCxnSpPr>
              <a:stCxn id="8" idx="0"/>
              <a:endCxn id="35" idx="5"/>
            </p:cNvCxnSpPr>
            <p:nvPr/>
          </p:nvCxnSpPr>
          <p:spPr>
            <a:xfrm flipH="1" flipV="1">
              <a:off x="1936711" y="2414302"/>
              <a:ext cx="144812" cy="227392"/>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A02BEAF-93BB-8C12-C922-3F8E721D697A}"/>
                </a:ext>
              </a:extLst>
            </p:cNvPr>
            <p:cNvCxnSpPr>
              <a:endCxn id="36" idx="0"/>
            </p:cNvCxnSpPr>
            <p:nvPr/>
          </p:nvCxnSpPr>
          <p:spPr>
            <a:xfrm>
              <a:off x="3101821" y="1752717"/>
              <a:ext cx="6810" cy="289885"/>
            </a:xfrm>
            <a:prstGeom prst="line">
              <a:avLst/>
            </a:prstGeom>
          </p:spPr>
          <p:style>
            <a:lnRef idx="1">
              <a:schemeClr val="dk1"/>
            </a:lnRef>
            <a:fillRef idx="0">
              <a:schemeClr val="dk1"/>
            </a:fillRef>
            <a:effectRef idx="0">
              <a:schemeClr val="dk1"/>
            </a:effectRef>
            <a:fontRef idx="minor">
              <a:schemeClr val="tx1"/>
            </a:fontRef>
          </p:style>
        </p:cxnSp>
        <p:sp>
          <p:nvSpPr>
            <p:cNvPr id="35" name="Oval 34">
              <a:extLst>
                <a:ext uri="{FF2B5EF4-FFF2-40B4-BE49-F238E27FC236}">
                  <a16:creationId xmlns:a16="http://schemas.microsoft.com/office/drawing/2014/main" id="{D3D55B27-5C1B-8829-E081-F851A3249D80}"/>
                </a:ext>
              </a:extLst>
            </p:cNvPr>
            <p:cNvSpPr/>
            <p:nvPr/>
          </p:nvSpPr>
          <p:spPr>
            <a:xfrm>
              <a:off x="1565410" y="2065735"/>
              <a:ext cx="435006" cy="40837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tx1"/>
                  </a:solidFill>
                </a:rPr>
                <a:t>×</a:t>
              </a:r>
            </a:p>
          </p:txBody>
        </p:sp>
        <p:sp>
          <p:nvSpPr>
            <p:cNvPr id="36" name="Oval 35">
              <a:extLst>
                <a:ext uri="{FF2B5EF4-FFF2-40B4-BE49-F238E27FC236}">
                  <a16:creationId xmlns:a16="http://schemas.microsoft.com/office/drawing/2014/main" id="{E897E169-300F-70BA-78A8-DDF69655BFB2}"/>
                </a:ext>
              </a:extLst>
            </p:cNvPr>
            <p:cNvSpPr/>
            <p:nvPr/>
          </p:nvSpPr>
          <p:spPr>
            <a:xfrm>
              <a:off x="2891128" y="2042602"/>
              <a:ext cx="435006" cy="408373"/>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tx1"/>
                  </a:solidFill>
                </a:rPr>
                <a:t>×</a:t>
              </a:r>
            </a:p>
          </p:txBody>
        </p:sp>
        <p:cxnSp>
          <p:nvCxnSpPr>
            <p:cNvPr id="37" name="Straight Connector 36">
              <a:extLst>
                <a:ext uri="{FF2B5EF4-FFF2-40B4-BE49-F238E27FC236}">
                  <a16:creationId xmlns:a16="http://schemas.microsoft.com/office/drawing/2014/main" id="{7C0288C8-0C38-49AB-93F2-89595E0BCA57}"/>
                </a:ext>
              </a:extLst>
            </p:cNvPr>
            <p:cNvCxnSpPr>
              <a:endCxn id="36" idx="3"/>
            </p:cNvCxnSpPr>
            <p:nvPr/>
          </p:nvCxnSpPr>
          <p:spPr>
            <a:xfrm flipV="1">
              <a:off x="2709339" y="2391170"/>
              <a:ext cx="245495" cy="319005"/>
            </a:xfrm>
            <a:prstGeom prst="line">
              <a:avLst/>
            </a:prstGeom>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D2518224-0308-72B0-BA1A-9E3E2928B6A7}"/>
                </a:ext>
              </a:extLst>
            </p:cNvPr>
            <p:cNvSpPr txBox="1"/>
            <p:nvPr/>
          </p:nvSpPr>
          <p:spPr>
            <a:xfrm>
              <a:off x="2224150" y="1953875"/>
              <a:ext cx="581487" cy="369332"/>
            </a:xfrm>
            <a:prstGeom prst="rect">
              <a:avLst/>
            </a:prstGeom>
            <a:noFill/>
          </p:spPr>
          <p:txBody>
            <a:bodyPr wrap="square" rtlCol="0">
              <a:spAutoFit/>
            </a:bodyPr>
            <a:lstStyle/>
            <a:p>
              <a:r>
                <a:rPr lang="en-US" dirty="0"/>
                <a:t>……</a:t>
              </a:r>
            </a:p>
          </p:txBody>
        </p:sp>
        <p:cxnSp>
          <p:nvCxnSpPr>
            <p:cNvPr id="39" name="Straight Connector 38">
              <a:extLst>
                <a:ext uri="{FF2B5EF4-FFF2-40B4-BE49-F238E27FC236}">
                  <a16:creationId xmlns:a16="http://schemas.microsoft.com/office/drawing/2014/main" id="{DDBF5457-94D9-957A-506B-40E2DD7FDF83}"/>
                </a:ext>
              </a:extLst>
            </p:cNvPr>
            <p:cNvCxnSpPr>
              <a:endCxn id="35" idx="0"/>
            </p:cNvCxnSpPr>
            <p:nvPr/>
          </p:nvCxnSpPr>
          <p:spPr>
            <a:xfrm>
              <a:off x="1779382" y="1819242"/>
              <a:ext cx="3531" cy="246492"/>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104E808-004A-DEB8-EAB1-E0D668C9B275}"/>
                </a:ext>
              </a:extLst>
            </p:cNvPr>
            <p:cNvCxnSpPr>
              <a:stCxn id="36" idx="5"/>
              <a:endCxn id="9" idx="0"/>
            </p:cNvCxnSpPr>
            <p:nvPr/>
          </p:nvCxnSpPr>
          <p:spPr>
            <a:xfrm>
              <a:off x="3262430" y="2391169"/>
              <a:ext cx="150745" cy="250524"/>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CA3AF863-9B4A-E426-6684-F889E7526FF0}"/>
                </a:ext>
              </a:extLst>
            </p:cNvPr>
            <p:cNvCxnSpPr>
              <a:stCxn id="25" idx="3"/>
            </p:cNvCxnSpPr>
            <p:nvPr/>
          </p:nvCxnSpPr>
          <p:spPr>
            <a:xfrm flipH="1">
              <a:off x="1290949" y="5127185"/>
              <a:ext cx="44972" cy="330477"/>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8F018778-E204-68C5-2AE4-02EC3163E5E2}"/>
                </a:ext>
              </a:extLst>
            </p:cNvPr>
            <p:cNvCxnSpPr>
              <a:stCxn id="25" idx="5"/>
            </p:cNvCxnSpPr>
            <p:nvPr/>
          </p:nvCxnSpPr>
          <p:spPr>
            <a:xfrm>
              <a:off x="1643517" y="5127184"/>
              <a:ext cx="50666" cy="361646"/>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5AABE063-FEBC-7CBC-98E1-1F136E2D030B}"/>
                </a:ext>
              </a:extLst>
            </p:cNvPr>
            <p:cNvCxnSpPr>
              <a:stCxn id="26" idx="3"/>
            </p:cNvCxnSpPr>
            <p:nvPr/>
          </p:nvCxnSpPr>
          <p:spPr>
            <a:xfrm flipH="1">
              <a:off x="1862009" y="5127184"/>
              <a:ext cx="65717" cy="347469"/>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2D82B982-31A6-B6F2-5762-0CC5F63FCAFC}"/>
                </a:ext>
              </a:extLst>
            </p:cNvPr>
            <p:cNvCxnSpPr>
              <a:stCxn id="26" idx="5"/>
            </p:cNvCxnSpPr>
            <p:nvPr/>
          </p:nvCxnSpPr>
          <p:spPr>
            <a:xfrm>
              <a:off x="2235322" y="5127183"/>
              <a:ext cx="63409" cy="37723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47672192-D133-04BB-22AD-117A5181F45B}"/>
                </a:ext>
              </a:extLst>
            </p:cNvPr>
            <p:cNvCxnSpPr>
              <a:stCxn id="27" idx="3"/>
            </p:cNvCxnSpPr>
            <p:nvPr/>
          </p:nvCxnSpPr>
          <p:spPr>
            <a:xfrm flipH="1">
              <a:off x="3159415" y="5147547"/>
              <a:ext cx="85206" cy="38201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7AE2ADEE-20F2-FA01-9D91-21F644C8F452}"/>
                </a:ext>
              </a:extLst>
            </p:cNvPr>
            <p:cNvCxnSpPr>
              <a:stCxn id="27" idx="5"/>
            </p:cNvCxnSpPr>
            <p:nvPr/>
          </p:nvCxnSpPr>
          <p:spPr>
            <a:xfrm>
              <a:off x="3552218" y="5147547"/>
              <a:ext cx="63705" cy="382010"/>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11C04E1D-46EC-A6AE-4830-388A2D901792}"/>
                </a:ext>
              </a:extLst>
            </p:cNvPr>
            <p:cNvCxnSpPr>
              <a:stCxn id="16" idx="3"/>
            </p:cNvCxnSpPr>
            <p:nvPr/>
          </p:nvCxnSpPr>
          <p:spPr>
            <a:xfrm flipH="1">
              <a:off x="2941309" y="4410732"/>
              <a:ext cx="303312" cy="448051"/>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CA97BA08-F38B-742C-E5CA-3D5346D3C933}"/>
                </a:ext>
              </a:extLst>
            </p:cNvPr>
            <p:cNvCxnSpPr>
              <a:stCxn id="7" idx="5"/>
            </p:cNvCxnSpPr>
            <p:nvPr/>
          </p:nvCxnSpPr>
          <p:spPr>
            <a:xfrm>
              <a:off x="1658272" y="2990263"/>
              <a:ext cx="327996" cy="376595"/>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EED16891-ECCD-F66C-58DB-4F1A11ED0782}"/>
                </a:ext>
              </a:extLst>
            </p:cNvPr>
            <p:cNvCxnSpPr>
              <a:stCxn id="8" idx="5"/>
            </p:cNvCxnSpPr>
            <p:nvPr/>
          </p:nvCxnSpPr>
          <p:spPr>
            <a:xfrm>
              <a:off x="2235321" y="2990263"/>
              <a:ext cx="332374" cy="367373"/>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1524B5F8-E9D0-2336-4CD7-12910AF6D4E3}"/>
                </a:ext>
              </a:extLst>
            </p:cNvPr>
            <p:cNvCxnSpPr>
              <a:stCxn id="9" idx="3"/>
            </p:cNvCxnSpPr>
            <p:nvPr/>
          </p:nvCxnSpPr>
          <p:spPr>
            <a:xfrm flipH="1">
              <a:off x="2904518" y="2990261"/>
              <a:ext cx="354859" cy="402580"/>
            </a:xfrm>
            <a:prstGeom prst="line">
              <a:avLst/>
            </a:prstGeom>
          </p:spPr>
          <p:style>
            <a:lnRef idx="1">
              <a:schemeClr val="dk1"/>
            </a:lnRef>
            <a:fillRef idx="0">
              <a:schemeClr val="dk1"/>
            </a:fillRef>
            <a:effectRef idx="0">
              <a:schemeClr val="dk1"/>
            </a:effectRef>
            <a:fontRef idx="minor">
              <a:schemeClr val="tx1"/>
            </a:fontRef>
          </p:style>
        </p:cxnSp>
      </p:grpSp>
      <p:sp>
        <p:nvSpPr>
          <p:cNvPr id="51" name="Right Arrow 16">
            <a:extLst>
              <a:ext uri="{FF2B5EF4-FFF2-40B4-BE49-F238E27FC236}">
                <a16:creationId xmlns:a16="http://schemas.microsoft.com/office/drawing/2014/main" id="{849F095F-CCB4-5CD0-59B2-EFC2568E52E2}"/>
              </a:ext>
            </a:extLst>
          </p:cNvPr>
          <p:cNvSpPr/>
          <p:nvPr/>
        </p:nvSpPr>
        <p:spPr>
          <a:xfrm rot="10800000">
            <a:off x="4191706" y="3169264"/>
            <a:ext cx="2198330" cy="872535"/>
          </a:xfrm>
          <a:prstGeom prst="rightArrow">
            <a:avLst>
              <a:gd name="adj1" fmla="val 50000"/>
              <a:gd name="adj2" fmla="val 92259"/>
            </a:avLst>
          </a:prstGeom>
          <a:solidFill>
            <a:schemeClr val="accent5">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solidFill>
                <a:srgbClr val="FFFF00"/>
              </a:solidFill>
              <a:highlight>
                <a:srgbClr val="FFFF00"/>
              </a:highlight>
              <a:latin typeface="Georgia" panose="02040502050405020303" pitchFamily="18" charset="0"/>
            </a:endParaRPr>
          </a:p>
        </p:txBody>
      </p:sp>
      <p:sp>
        <p:nvSpPr>
          <p:cNvPr id="52" name="TextBox 51">
            <a:extLst>
              <a:ext uri="{FF2B5EF4-FFF2-40B4-BE49-F238E27FC236}">
                <a16:creationId xmlns:a16="http://schemas.microsoft.com/office/drawing/2014/main" id="{0A0AC42C-7E0B-C07A-E963-75C5D94247FF}"/>
              </a:ext>
            </a:extLst>
          </p:cNvPr>
          <p:cNvSpPr txBox="1"/>
          <p:nvPr/>
        </p:nvSpPr>
        <p:spPr>
          <a:xfrm>
            <a:off x="2253884" y="5612160"/>
            <a:ext cx="6073972"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High overhead for </a:t>
            </a:r>
          </a:p>
          <a:p>
            <a:pPr algn="ctr"/>
            <a:r>
              <a:rPr lang="en-US" sz="3200" dirty="0">
                <a:latin typeface="Arial" panose="020B0604020202020204" pitchFamily="34" charset="0"/>
                <a:cs typeface="Arial" panose="020B0604020202020204" pitchFamily="34" charset="0"/>
              </a:rPr>
              <a:t>conditional branching</a:t>
            </a:r>
          </a:p>
        </p:txBody>
      </p:sp>
      <p:pic>
        <p:nvPicPr>
          <p:cNvPr id="53" name="Picture 52" descr="A screenshot of a cell phone&#10;&#10;Description automatically generated">
            <a:extLst>
              <a:ext uri="{FF2B5EF4-FFF2-40B4-BE49-F238E27FC236}">
                <a16:creationId xmlns:a16="http://schemas.microsoft.com/office/drawing/2014/main" id="{1256256A-7108-13AD-6A7E-9B4B29720103}"/>
              </a:ext>
            </a:extLst>
          </p:cNvPr>
          <p:cNvPicPr>
            <a:picLocks noChangeAspect="1"/>
          </p:cNvPicPr>
          <p:nvPr/>
        </p:nvPicPr>
        <p:blipFill>
          <a:blip r:embed="rId3"/>
          <a:stretch>
            <a:fillRect/>
          </a:stretch>
        </p:blipFill>
        <p:spPr>
          <a:xfrm>
            <a:off x="6622523" y="1481872"/>
            <a:ext cx="5232340" cy="4235704"/>
          </a:xfrm>
          <a:prstGeom prst="rect">
            <a:avLst/>
          </a:prstGeom>
        </p:spPr>
      </p:pic>
      <p:sp>
        <p:nvSpPr>
          <p:cNvPr id="54" name="TextBox 53">
            <a:extLst>
              <a:ext uri="{FF2B5EF4-FFF2-40B4-BE49-F238E27FC236}">
                <a16:creationId xmlns:a16="http://schemas.microsoft.com/office/drawing/2014/main" id="{7789FD7D-0ADA-A96D-CB4D-2FFC1FCB2E20}"/>
              </a:ext>
            </a:extLst>
          </p:cNvPr>
          <p:cNvSpPr txBox="1"/>
          <p:nvPr/>
        </p:nvSpPr>
        <p:spPr>
          <a:xfrm>
            <a:off x="618186" y="1493949"/>
            <a:ext cx="184731" cy="369332"/>
          </a:xfrm>
          <a:prstGeom prst="rect">
            <a:avLst/>
          </a:prstGeom>
          <a:noFill/>
        </p:spPr>
        <p:txBody>
          <a:bodyPr wrap="none" rtlCol="0">
            <a:spAutoFit/>
          </a:bodyPr>
          <a:lstStyle/>
          <a:p>
            <a:endParaRPr lang="en-US" dirty="0"/>
          </a:p>
        </p:txBody>
      </p:sp>
      <p:pic>
        <p:nvPicPr>
          <p:cNvPr id="55" name="Picture 2" descr="Image result for cry emoji">
            <a:extLst>
              <a:ext uri="{FF2B5EF4-FFF2-40B4-BE49-F238E27FC236}">
                <a16:creationId xmlns:a16="http://schemas.microsoft.com/office/drawing/2014/main" id="{BF8B4FB4-C479-FE9A-F218-332C638AF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7368" y="550441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167B03F4-BCBC-A627-E655-C7DCA5A33307}"/>
              </a:ext>
            </a:extLst>
          </p:cNvPr>
          <p:cNvSpPr txBox="1"/>
          <p:nvPr/>
        </p:nvSpPr>
        <p:spPr>
          <a:xfrm>
            <a:off x="7627114" y="3574471"/>
            <a:ext cx="560793" cy="1119632"/>
          </a:xfrm>
          <a:prstGeom prst="rect">
            <a:avLst/>
          </a:prstGeom>
          <a:noFill/>
          <a:ln w="25400">
            <a:solidFill>
              <a:srgbClr val="FF0000"/>
            </a:solidFill>
          </a:ln>
        </p:spPr>
        <p:txBody>
          <a:bodyPr wrap="square" rtlCol="0">
            <a:spAutoFit/>
          </a:bodyPr>
          <a:lstStyle/>
          <a:p>
            <a:endParaRPr lang="en-US" dirty="0"/>
          </a:p>
        </p:txBody>
      </p:sp>
      <p:cxnSp>
        <p:nvCxnSpPr>
          <p:cNvPr id="57" name="Straight Arrow Connector 56">
            <a:extLst>
              <a:ext uri="{FF2B5EF4-FFF2-40B4-BE49-F238E27FC236}">
                <a16:creationId xmlns:a16="http://schemas.microsoft.com/office/drawing/2014/main" id="{26D482A9-9E7A-18DD-C998-F1293A20AF17}"/>
              </a:ext>
            </a:extLst>
          </p:cNvPr>
          <p:cNvCxnSpPr>
            <a:cxnSpLocks/>
            <a:stCxn id="56" idx="1"/>
            <a:endCxn id="52" idx="0"/>
          </p:cNvCxnSpPr>
          <p:nvPr/>
        </p:nvCxnSpPr>
        <p:spPr>
          <a:xfrm flipH="1">
            <a:off x="5290870" y="4134287"/>
            <a:ext cx="2336244" cy="147787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64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2DCBC-CD7C-7554-533E-44EED4173926}"/>
              </a:ext>
            </a:extLst>
          </p:cNvPr>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Our Circuit for Decision Tree Prediction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B57E373-D1BC-A266-05FC-40B125127491}"/>
              </a:ext>
            </a:extLst>
          </p:cNvPr>
          <p:cNvSpPr>
            <a:spLocks noGrp="1"/>
          </p:cNvSpPr>
          <p:nvPr>
            <p:ph type="sldNum" sz="quarter" idx="12"/>
          </p:nvPr>
        </p:nvSpPr>
        <p:spPr/>
        <p:txBody>
          <a:bodyPr/>
          <a:lstStyle/>
          <a:p>
            <a:fld id="{925B9A89-1D3B-7042-A946-06694786D8F6}" type="slidenum">
              <a:rPr lang="en-US" smtClean="0"/>
              <a:t>51</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4A1D81F-AF45-AB86-DC1E-53878ABBB2D7}"/>
                  </a:ext>
                </a:extLst>
              </p:cNvPr>
              <p:cNvSpPr txBox="1"/>
              <p:nvPr/>
            </p:nvSpPr>
            <p:spPr>
              <a:xfrm>
                <a:off x="914400" y="5381560"/>
                <a:ext cx="10411206" cy="1119409"/>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Optimal size: </a:t>
                </a:r>
                <a14:m>
                  <m:oMath xmlns:m="http://schemas.openxmlformats.org/officeDocument/2006/math">
                    <m:r>
                      <a:rPr lang="en-US" sz="3200" b="1" i="1" smtClean="0">
                        <a:solidFill>
                          <a:srgbClr val="00B0F0"/>
                        </a:solidFill>
                        <a:latin typeface="Cambria Math" panose="02040503050406030204" pitchFamily="18" charset="0"/>
                      </a:rPr>
                      <m:t>𝑶</m:t>
                    </m:r>
                    <m:d>
                      <m:dPr>
                        <m:ctrlPr>
                          <a:rPr lang="en-US" sz="3200" b="1" i="1" smtClean="0">
                            <a:solidFill>
                              <a:srgbClr val="00B0F0"/>
                            </a:solidFill>
                            <a:latin typeface="Cambria Math" panose="02040503050406030204" pitchFamily="18" charset="0"/>
                          </a:rPr>
                        </m:ctrlPr>
                      </m:dPr>
                      <m:e>
                        <m:r>
                          <a:rPr lang="en-US" sz="3200" b="1" i="1" smtClean="0">
                            <a:solidFill>
                              <a:srgbClr val="00B0F0"/>
                            </a:solidFill>
                            <a:latin typeface="Cambria Math" panose="02040503050406030204" pitchFamily="18" charset="0"/>
                          </a:rPr>
                          <m:t>𝒅</m:t>
                        </m:r>
                        <m:r>
                          <a:rPr lang="en-US" sz="3200" b="1" i="1" smtClean="0">
                            <a:solidFill>
                              <a:srgbClr val="00B0F0"/>
                            </a:solidFill>
                            <a:latin typeface="Cambria Math" panose="02040503050406030204" pitchFamily="18" charset="0"/>
                          </a:rPr>
                          <m:t>+</m:t>
                        </m:r>
                        <m:r>
                          <a:rPr lang="en-US" sz="3200" b="1" i="1" smtClean="0">
                            <a:solidFill>
                              <a:srgbClr val="00B0F0"/>
                            </a:solidFill>
                            <a:latin typeface="Cambria Math" panose="02040503050406030204" pitchFamily="18" charset="0"/>
                          </a:rPr>
                          <m:t>𝒉</m:t>
                        </m:r>
                      </m:e>
                    </m:d>
                    <m:r>
                      <a:rPr lang="en-US" sz="3200" b="1" i="1" smtClean="0">
                        <a:solidFill>
                          <a:schemeClr val="tx1"/>
                        </a:solidFill>
                        <a:latin typeface="Cambria Math" panose="02040503050406030204" pitchFamily="18" charset="0"/>
                      </a:rPr>
                      <m:t>≪</m:t>
                    </m:r>
                    <m:r>
                      <a:rPr lang="en-US" sz="3200" b="0" i="1" dirty="0" smtClean="0">
                        <a:solidFill>
                          <a:srgbClr val="FF0000"/>
                        </a:solidFill>
                        <a:latin typeface="Cambria Math" panose="02040503050406030204" pitchFamily="18" charset="0"/>
                      </a:rPr>
                      <m:t>𝑂</m:t>
                    </m:r>
                    <m:r>
                      <a:rPr lang="en-US" sz="3200" b="0" i="1" dirty="0" smtClean="0">
                        <a:solidFill>
                          <a:srgbClr val="FF0000"/>
                        </a:solidFill>
                        <a:latin typeface="Cambria Math" panose="02040503050406030204" pitchFamily="18" charset="0"/>
                      </a:rPr>
                      <m:t>(</m:t>
                    </m:r>
                    <m:sSup>
                      <m:sSupPr>
                        <m:ctrlPr>
                          <a:rPr lang="en-US" sz="3200" i="1" dirty="0" smtClean="0">
                            <a:solidFill>
                              <a:srgbClr val="FF0000"/>
                            </a:solidFill>
                            <a:latin typeface="Cambria Math" panose="02040503050406030204" pitchFamily="18" charset="0"/>
                          </a:rPr>
                        </m:ctrlPr>
                      </m:sSupPr>
                      <m:e>
                        <m:r>
                          <a:rPr lang="en-US" sz="3200" b="0" i="1" dirty="0" smtClean="0">
                            <a:solidFill>
                              <a:srgbClr val="FF0000"/>
                            </a:solidFill>
                            <a:latin typeface="Cambria Math" panose="02040503050406030204" pitchFamily="18" charset="0"/>
                          </a:rPr>
                          <m:t>2</m:t>
                        </m:r>
                      </m:e>
                      <m:sup>
                        <m:r>
                          <a:rPr lang="en-US" sz="3200" b="0" i="1" dirty="0" smtClean="0">
                            <a:solidFill>
                              <a:srgbClr val="FF0000"/>
                            </a:solidFill>
                            <a:latin typeface="Cambria Math" panose="02040503050406030204" pitchFamily="18" charset="0"/>
                          </a:rPr>
                          <m:t>h</m:t>
                        </m:r>
                      </m:sup>
                    </m:sSup>
                    <m:r>
                      <a:rPr lang="en-US" sz="3200" b="0" i="1" dirty="0" smtClean="0">
                        <a:solidFill>
                          <a:srgbClr val="FF0000"/>
                        </a:solidFill>
                        <a:latin typeface="Cambria Math" panose="02040503050406030204" pitchFamily="18" charset="0"/>
                      </a:rPr>
                      <m:t>)</m:t>
                    </m:r>
                  </m:oMath>
                </a14:m>
                <a:r>
                  <a:rPr lang="en-US" sz="3200" dirty="0">
                    <a:solidFill>
                      <a:srgbClr val="FF0000"/>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naïvely </a:t>
                </a:r>
                <a:endParaRPr lang="en-US" sz="3200" dirty="0">
                  <a:solidFill>
                    <a:schemeClr val="accent1"/>
                  </a:solidFill>
                  <a:latin typeface="Arial" panose="020B0604020202020204" pitchFamily="34" charset="0"/>
                  <a:cs typeface="Arial" panose="020B0604020202020204" pitchFamily="34" charset="0"/>
                </a:endParaRPr>
              </a:p>
              <a:p>
                <a:pPr algn="ctr"/>
                <a14:m>
                  <m:oMath xmlns:m="http://schemas.openxmlformats.org/officeDocument/2006/math">
                    <m:r>
                      <a:rPr lang="en-US" sz="3200" i="1" dirty="0" smtClean="0">
                        <a:solidFill>
                          <a:schemeClr val="tx1"/>
                        </a:solidFill>
                        <a:latin typeface="Cambria Math" panose="02040503050406030204" pitchFamily="18" charset="0"/>
                      </a:rPr>
                      <m:t>h</m:t>
                    </m:r>
                  </m:oMath>
                </a14:m>
                <a:r>
                  <a:rPr lang="en-US" sz="3200" dirty="0">
                    <a:solidFill>
                      <a:schemeClr val="tx1"/>
                    </a:solidFill>
                    <a:latin typeface="Arial" panose="020B0604020202020204" pitchFamily="34" charset="0"/>
                    <a:cs typeface="Arial" panose="020B0604020202020204" pitchFamily="34" charset="0"/>
                  </a:rPr>
                  <a:t>: height of the tree; </a:t>
                </a:r>
                <a14:m>
                  <m:oMath xmlns:m="http://schemas.openxmlformats.org/officeDocument/2006/math">
                    <m:r>
                      <a:rPr lang="en-US" sz="3200" i="1" dirty="0" smtClean="0">
                        <a:solidFill>
                          <a:schemeClr val="tx1"/>
                        </a:solidFill>
                        <a:latin typeface="Cambria Math" panose="02040503050406030204" pitchFamily="18" charset="0"/>
                      </a:rPr>
                      <m:t>𝑑</m:t>
                    </m:r>
                  </m:oMath>
                </a14:m>
                <a:r>
                  <a:rPr lang="en-US" sz="3200" dirty="0">
                    <a:solidFill>
                      <a:schemeClr val="tx1"/>
                    </a:solidFill>
                    <a:latin typeface="Arial" panose="020B0604020202020204" pitchFamily="34" charset="0"/>
                    <a:cs typeface="Arial" panose="020B0604020202020204" pitchFamily="34" charset="0"/>
                  </a:rPr>
                  <a:t>: #attributes of the input  </a:t>
                </a:r>
                <a:endParaRPr lang="en-US" sz="3200" dirty="0">
                  <a:solidFill>
                    <a:schemeClr val="accent1"/>
                  </a:solidFill>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F4A1D81F-AF45-AB86-DC1E-53878ABBB2D7}"/>
                  </a:ext>
                </a:extLst>
              </p:cNvPr>
              <p:cNvSpPr txBox="1">
                <a:spLocks noRot="1" noChangeAspect="1" noMove="1" noResize="1" noEditPoints="1" noAdjustHandles="1" noChangeArrowheads="1" noChangeShapeType="1" noTextEdit="1"/>
              </p:cNvSpPr>
              <p:nvPr/>
            </p:nvSpPr>
            <p:spPr>
              <a:xfrm>
                <a:off x="914400" y="5381560"/>
                <a:ext cx="10411206" cy="1119409"/>
              </a:xfrm>
              <a:prstGeom prst="rect">
                <a:avLst/>
              </a:prstGeom>
              <a:blipFill>
                <a:blip r:embed="rId3"/>
                <a:stretch>
                  <a:fillRect t="-5618" b="-1348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C1AF065-BF70-FC5A-DC76-5238ED99FBB7}"/>
              </a:ext>
            </a:extLst>
          </p:cNvPr>
          <p:cNvSpPr txBox="1"/>
          <p:nvPr/>
        </p:nvSpPr>
        <p:spPr>
          <a:xfrm>
            <a:off x="1301580" y="1330305"/>
            <a:ext cx="10502837" cy="584775"/>
          </a:xfrm>
          <a:prstGeom prst="rect">
            <a:avLst/>
          </a:prstGeom>
          <a:noFill/>
        </p:spPr>
        <p:txBody>
          <a:bodyPr wrap="square" rtlCol="0">
            <a:spAutoFit/>
          </a:bodyPr>
          <a:lstStyle/>
          <a:p>
            <a:r>
              <a:rPr lang="en-US" sz="3200" dirty="0">
                <a:solidFill>
                  <a:srgbClr val="00B0F0"/>
                </a:solidFill>
                <a:latin typeface="Arial" panose="020B0604020202020204" pitchFamily="34" charset="0"/>
                <a:cs typeface="Arial" panose="020B0604020202020204" pitchFamily="34" charset="0"/>
              </a:rPr>
              <a:t>Validate</a:t>
            </a:r>
            <a:r>
              <a:rPr lang="en-US" sz="3200" dirty="0">
                <a:latin typeface="Arial" panose="020B0604020202020204" pitchFamily="34" charset="0"/>
                <a:cs typeface="Arial" panose="020B0604020202020204" pitchFamily="34" charset="0"/>
              </a:rPr>
              <a:t> the prediction instead of </a:t>
            </a:r>
            <a:r>
              <a:rPr lang="en-US" sz="3200" dirty="0">
                <a:solidFill>
                  <a:srgbClr val="FF0000"/>
                </a:solidFill>
                <a:latin typeface="Arial" panose="020B0604020202020204" pitchFamily="34" charset="0"/>
                <a:cs typeface="Arial" panose="020B0604020202020204" pitchFamily="34" charset="0"/>
              </a:rPr>
              <a:t>running</a:t>
            </a:r>
            <a:r>
              <a:rPr lang="en-US" sz="3200" dirty="0">
                <a:latin typeface="Arial" panose="020B0604020202020204" pitchFamily="34" charset="0"/>
                <a:cs typeface="Arial" panose="020B0604020202020204" pitchFamily="34" charset="0"/>
              </a:rPr>
              <a:t> the program</a:t>
            </a:r>
          </a:p>
        </p:txBody>
      </p:sp>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7A644D98-185B-B26A-CA26-65B6A399BADB}"/>
                  </a:ext>
                </a:extLst>
              </p:cNvPr>
              <p:cNvSpPr/>
              <p:nvPr/>
            </p:nvSpPr>
            <p:spPr>
              <a:xfrm>
                <a:off x="1067427" y="4041567"/>
                <a:ext cx="2899948" cy="11571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Arial" panose="020B0604020202020204" pitchFamily="34" charset="0"/>
                    <a:cs typeface="Arial" panose="020B0604020202020204" pitchFamily="34" charset="0"/>
                  </a:rPr>
                  <a:t>Permutation check of 𝒂 and </a:t>
                </a:r>
                <a14:m>
                  <m:oMath xmlns:m="http://schemas.openxmlformats.org/officeDocument/2006/math">
                    <m:acc>
                      <m:accPr>
                        <m:chr m:val="̅"/>
                        <m:ctrlPr>
                          <a:rPr lang="en-US" sz="2400" b="1" i="1">
                            <a:solidFill>
                              <a:schemeClr val="tx1"/>
                            </a:solidFill>
                            <a:latin typeface="Cambria Math" panose="02040503050406030204" pitchFamily="18" charset="0"/>
                          </a:rPr>
                        </m:ctrlPr>
                      </m:accPr>
                      <m:e>
                        <m:r>
                          <a:rPr lang="en-US" sz="2400" b="1" i="1">
                            <a:solidFill>
                              <a:schemeClr val="tx1"/>
                            </a:solidFill>
                            <a:latin typeface="Cambria Math" panose="02040503050406030204" pitchFamily="18" charset="0"/>
                          </a:rPr>
                          <m:t>𝒂</m:t>
                        </m:r>
                      </m:e>
                    </m:acc>
                  </m:oMath>
                </a14:m>
                <a:endParaRPr lang="en-US" sz="2400" b="1" i="1" dirty="0">
                  <a:solidFill>
                    <a:srgbClr val="0070C0"/>
                  </a:solidFill>
                  <a:latin typeface="Arial" panose="020B0604020202020204" pitchFamily="34" charset="0"/>
                  <a:cs typeface="Arial" panose="020B0604020202020204" pitchFamily="34" charset="0"/>
                </a:endParaRPr>
              </a:p>
            </p:txBody>
          </p:sp>
        </mc:Choice>
        <mc:Fallback xmlns="">
          <p:sp>
            <p:nvSpPr>
              <p:cNvPr id="113" name="Rectangle 112">
                <a:extLst>
                  <a:ext uri="{FF2B5EF4-FFF2-40B4-BE49-F238E27FC236}">
                    <a16:creationId xmlns:a16="http://schemas.microsoft.com/office/drawing/2014/main" id="{7A644D98-185B-B26A-CA26-65B6A399BADB}"/>
                  </a:ext>
                </a:extLst>
              </p:cNvPr>
              <p:cNvSpPr>
                <a:spLocks noRot="1" noChangeAspect="1" noMove="1" noResize="1" noEditPoints="1" noAdjustHandles="1" noChangeArrowheads="1" noChangeShapeType="1" noTextEdit="1"/>
              </p:cNvSpPr>
              <p:nvPr/>
            </p:nvSpPr>
            <p:spPr>
              <a:xfrm>
                <a:off x="1067427" y="4041567"/>
                <a:ext cx="2899948" cy="1157180"/>
              </a:xfrm>
              <a:prstGeom prst="rect">
                <a:avLst/>
              </a:prstGeom>
              <a:blipFill>
                <a:blip r:embed="rId4"/>
                <a:stretch>
                  <a:fillRect r="-2586"/>
                </a:stretch>
              </a:blipFill>
              <a:ln w="38100"/>
            </p:spPr>
            <p:txBody>
              <a:bodyPr/>
              <a:lstStyle/>
              <a:p>
                <a:r>
                  <a:rPr lang="en-US">
                    <a:noFill/>
                  </a:rPr>
                  <a:t> </a:t>
                </a:r>
              </a:p>
            </p:txBody>
          </p:sp>
        </mc:Fallback>
      </mc:AlternateContent>
      <p:cxnSp>
        <p:nvCxnSpPr>
          <p:cNvPr id="114" name="Straight Arrow Connector 113">
            <a:extLst>
              <a:ext uri="{FF2B5EF4-FFF2-40B4-BE49-F238E27FC236}">
                <a16:creationId xmlns:a16="http://schemas.microsoft.com/office/drawing/2014/main" id="{D0E8A131-A753-2354-2DDC-F53AA89205C6}"/>
              </a:ext>
            </a:extLst>
          </p:cNvPr>
          <p:cNvCxnSpPr>
            <a:cxnSpLocks/>
            <a:stCxn id="115" idx="2"/>
            <a:endCxn id="113" idx="0"/>
          </p:cNvCxnSpPr>
          <p:nvPr/>
        </p:nvCxnSpPr>
        <p:spPr>
          <a:xfrm>
            <a:off x="2504641" y="2989350"/>
            <a:ext cx="12760" cy="105221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3C0E8F1C-BCB9-9854-2ABA-A8CC90736FAD}"/>
                  </a:ext>
                </a:extLst>
              </p:cNvPr>
              <p:cNvSpPr txBox="1"/>
              <p:nvPr/>
            </p:nvSpPr>
            <p:spPr>
              <a:xfrm>
                <a:off x="1042007" y="2373797"/>
                <a:ext cx="2925267" cy="615553"/>
              </a:xfrm>
              <a:prstGeom prst="rect">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𝒂</m:t>
                      </m:r>
                      <m:r>
                        <a:rPr lang="en-US" sz="2000" i="1">
                          <a:latin typeface="Cambria Math" panose="02040503050406030204" pitchFamily="18" charset="0"/>
                        </a:rPr>
                        <m:t>=</m:t>
                      </m:r>
                    </m:oMath>
                  </m:oMathPara>
                </a14:m>
                <a:endParaRPr lang="en-US" sz="20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ctrlPr>
                            <a:rPr lang="en-US" sz="2000" i="1">
                              <a:latin typeface="Cambria Math" panose="02040503050406030204" pitchFamily="18" charset="0"/>
                            </a:rPr>
                          </m:ctrlPr>
                        </m:dPr>
                        <m:e>
                          <m:r>
                            <a:rPr lang="en-US" sz="2000" i="1">
                              <a:latin typeface="Cambria Math" panose="02040503050406030204" pitchFamily="18" charset="0"/>
                            </a:rPr>
                            <m:t>1,</m:t>
                          </m:r>
                          <m:r>
                            <a:rPr lang="en-US" sz="2000" b="1" i="1">
                              <a:latin typeface="Cambria Math" panose="02040503050406030204" pitchFamily="18" charset="0"/>
                            </a:rPr>
                            <m:t>𝒂</m:t>
                          </m:r>
                          <m:r>
                            <a:rPr lang="en-US" sz="2000" i="1">
                              <a:latin typeface="Cambria Math" panose="02040503050406030204" pitchFamily="18" charset="0"/>
                            </a:rPr>
                            <m:t>[1] </m:t>
                          </m:r>
                        </m:e>
                      </m:d>
                      <m:r>
                        <a:rPr lang="en-US" sz="2000" i="1">
                          <a:latin typeface="Cambria Math" panose="02040503050406030204" pitchFamily="18" charset="0"/>
                        </a:rPr>
                        <m:t>, …,</m:t>
                      </m:r>
                      <m:d>
                        <m:dPr>
                          <m:ctrlPr>
                            <a:rPr lang="en-US" sz="2000" i="1">
                              <a:latin typeface="Cambria Math" panose="02040503050406030204" pitchFamily="18" charset="0"/>
                            </a:rPr>
                          </m:ctrlPr>
                        </m:dPr>
                        <m:e>
                          <m:r>
                            <a:rPr lang="en-US" sz="2000" i="1">
                              <a:latin typeface="Cambria Math" panose="02040503050406030204" pitchFamily="18" charset="0"/>
                            </a:rPr>
                            <m:t>𝑑</m:t>
                          </m:r>
                          <m:r>
                            <a:rPr lang="en-US" sz="2000" i="1">
                              <a:latin typeface="Cambria Math" panose="02040503050406030204" pitchFamily="18" charset="0"/>
                            </a:rPr>
                            <m:t>, </m:t>
                          </m:r>
                          <m:r>
                            <a:rPr lang="en-US" sz="2000" b="1" i="1">
                              <a:latin typeface="Cambria Math" panose="02040503050406030204" pitchFamily="18" charset="0"/>
                            </a:rPr>
                            <m:t>𝒂</m:t>
                          </m:r>
                          <m:d>
                            <m:dPr>
                              <m:begChr m:val="["/>
                              <m:endChr m:val="]"/>
                              <m:ctrlPr>
                                <a:rPr lang="en-US" sz="2000" b="1" i="1">
                                  <a:latin typeface="Cambria Math" panose="02040503050406030204" pitchFamily="18" charset="0"/>
                                </a:rPr>
                              </m:ctrlPr>
                            </m:dPr>
                            <m:e>
                              <m:r>
                                <a:rPr lang="en-US" sz="2000" i="1">
                                  <a:latin typeface="Cambria Math" panose="02040503050406030204" pitchFamily="18" charset="0"/>
                                </a:rPr>
                                <m:t>𝑑</m:t>
                              </m:r>
                            </m:e>
                          </m:d>
                        </m:e>
                      </m:d>
                    </m:oMath>
                  </m:oMathPara>
                </a14:m>
                <a:endParaRPr lang="en-US" sz="2000" dirty="0"/>
              </a:p>
            </p:txBody>
          </p:sp>
        </mc:Choice>
        <mc:Fallback xmlns="">
          <p:sp>
            <p:nvSpPr>
              <p:cNvPr id="115" name="TextBox 114">
                <a:extLst>
                  <a:ext uri="{FF2B5EF4-FFF2-40B4-BE49-F238E27FC236}">
                    <a16:creationId xmlns:a16="http://schemas.microsoft.com/office/drawing/2014/main" id="{3C0E8F1C-BCB9-9854-2ABA-A8CC90736FAD}"/>
                  </a:ext>
                </a:extLst>
              </p:cNvPr>
              <p:cNvSpPr txBox="1">
                <a:spLocks noRot="1" noChangeAspect="1" noMove="1" noResize="1" noEditPoints="1" noAdjustHandles="1" noChangeArrowheads="1" noChangeShapeType="1" noTextEdit="1"/>
              </p:cNvSpPr>
              <p:nvPr/>
            </p:nvSpPr>
            <p:spPr>
              <a:xfrm>
                <a:off x="1042007" y="2373797"/>
                <a:ext cx="2925267" cy="615553"/>
              </a:xfrm>
              <a:prstGeom prst="rect">
                <a:avLst/>
              </a:prstGeom>
              <a:blipFill>
                <a:blip r:embed="rId5"/>
                <a:stretch>
                  <a:fillRect b="-1800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9045E513-9AE8-ABBF-A518-54B82A6C95A5}"/>
                  </a:ext>
                </a:extLst>
              </p:cNvPr>
              <p:cNvSpPr txBox="1"/>
              <p:nvPr/>
            </p:nvSpPr>
            <p:spPr>
              <a:xfrm>
                <a:off x="4076471" y="2399051"/>
                <a:ext cx="4016334" cy="615553"/>
              </a:xfrm>
              <a:prstGeom prst="rect">
                <a:avLst/>
              </a:prstGeom>
              <a:noFill/>
              <a:ln>
                <a:solidFill>
                  <a:srgbClr val="0070C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B0F0"/>
                              </a:solidFill>
                              <a:latin typeface="Cambria Math" panose="02040503050406030204" pitchFamily="18" charset="0"/>
                            </a:rPr>
                          </m:ctrlPr>
                        </m:accPr>
                        <m:e>
                          <m:r>
                            <a:rPr lang="en-US" sz="2000" b="1" i="1">
                              <a:solidFill>
                                <a:srgbClr val="00B0F0"/>
                              </a:solidFill>
                              <a:latin typeface="Cambria Math" panose="02040503050406030204" pitchFamily="18" charset="0"/>
                            </a:rPr>
                            <m:t>𝒂</m:t>
                          </m:r>
                        </m:e>
                      </m:acc>
                      <m:r>
                        <a:rPr lang="en-US" sz="2000" i="1">
                          <a:solidFill>
                            <a:srgbClr val="00B0F0"/>
                          </a:solidFill>
                          <a:latin typeface="Cambria Math" panose="02040503050406030204" pitchFamily="18" charset="0"/>
                        </a:rPr>
                        <m:t>=</m:t>
                      </m:r>
                    </m:oMath>
                  </m:oMathPara>
                </a14:m>
                <a:endParaRPr lang="en-US" sz="2000" i="1" dirty="0">
                  <a:solidFill>
                    <a:srgbClr val="00B0F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ctrlPr>
                            <a:rPr lang="en-US" sz="2000" i="1">
                              <a:solidFill>
                                <a:srgbClr val="00B0F0"/>
                              </a:solidFill>
                              <a:latin typeface="Cambria Math" panose="02040503050406030204" pitchFamily="18" charset="0"/>
                            </a:rPr>
                          </m:ctrlPr>
                        </m:dPr>
                        <m:e>
                          <m:sSub>
                            <m:sSubPr>
                              <m:ctrlPr>
                                <a:rPr lang="en-US" sz="2000" i="1">
                                  <a:solidFill>
                                    <a:srgbClr val="00B0F0"/>
                                  </a:solidFill>
                                  <a:latin typeface="Cambria Math" panose="02040503050406030204" pitchFamily="18" charset="0"/>
                                </a:rPr>
                              </m:ctrlPr>
                            </m:sSubPr>
                            <m:e>
                              <m:r>
                                <a:rPr lang="en-US" sz="2000" i="1">
                                  <a:solidFill>
                                    <a:srgbClr val="00B0F0"/>
                                  </a:solidFill>
                                  <a:latin typeface="Cambria Math" panose="02040503050406030204" pitchFamily="18" charset="0"/>
                                </a:rPr>
                                <m:t>𝑖</m:t>
                              </m:r>
                            </m:e>
                            <m:sub>
                              <m:r>
                                <a:rPr lang="en-US" sz="2000" i="1">
                                  <a:solidFill>
                                    <a:srgbClr val="00B0F0"/>
                                  </a:solidFill>
                                  <a:latin typeface="Cambria Math" panose="02040503050406030204" pitchFamily="18" charset="0"/>
                                </a:rPr>
                                <m:t>1</m:t>
                              </m:r>
                            </m:sub>
                          </m:sSub>
                          <m:r>
                            <a:rPr lang="en-US" sz="2000" i="1">
                              <a:solidFill>
                                <a:srgbClr val="00B0F0"/>
                              </a:solidFill>
                              <a:latin typeface="Cambria Math" panose="02040503050406030204" pitchFamily="18" charset="0"/>
                            </a:rPr>
                            <m:t>, </m:t>
                          </m:r>
                          <m:r>
                            <a:rPr lang="en-US" sz="2000" b="1" i="1">
                              <a:solidFill>
                                <a:srgbClr val="00B0F0"/>
                              </a:solidFill>
                              <a:latin typeface="Cambria Math" panose="02040503050406030204" pitchFamily="18" charset="0"/>
                            </a:rPr>
                            <m:t>𝒂</m:t>
                          </m:r>
                          <m:r>
                            <a:rPr lang="en-US" sz="2000" i="1">
                              <a:solidFill>
                                <a:srgbClr val="00B0F0"/>
                              </a:solidFill>
                              <a:latin typeface="Cambria Math" panose="02040503050406030204" pitchFamily="18" charset="0"/>
                            </a:rPr>
                            <m:t>[</m:t>
                          </m:r>
                          <m:sSub>
                            <m:sSubPr>
                              <m:ctrlPr>
                                <a:rPr lang="en-US" sz="2000" i="1">
                                  <a:solidFill>
                                    <a:srgbClr val="00B0F0"/>
                                  </a:solidFill>
                                  <a:latin typeface="Cambria Math" panose="02040503050406030204" pitchFamily="18" charset="0"/>
                                </a:rPr>
                              </m:ctrlPr>
                            </m:sSubPr>
                            <m:e>
                              <m:r>
                                <a:rPr lang="en-US" sz="2000" i="1">
                                  <a:solidFill>
                                    <a:srgbClr val="00B0F0"/>
                                  </a:solidFill>
                                  <a:latin typeface="Cambria Math" panose="02040503050406030204" pitchFamily="18" charset="0"/>
                                </a:rPr>
                                <m:t>𝑖</m:t>
                              </m:r>
                            </m:e>
                            <m:sub>
                              <m:r>
                                <a:rPr lang="en-US" sz="2000" i="1">
                                  <a:solidFill>
                                    <a:srgbClr val="00B0F0"/>
                                  </a:solidFill>
                                  <a:latin typeface="Cambria Math" panose="02040503050406030204" pitchFamily="18" charset="0"/>
                                </a:rPr>
                                <m:t>1</m:t>
                              </m:r>
                            </m:sub>
                          </m:sSub>
                          <m:r>
                            <a:rPr lang="en-US" sz="2000" i="1">
                              <a:solidFill>
                                <a:srgbClr val="00B0F0"/>
                              </a:solidFill>
                              <a:latin typeface="Cambria Math" panose="02040503050406030204" pitchFamily="18" charset="0"/>
                            </a:rPr>
                            <m:t>] </m:t>
                          </m:r>
                        </m:e>
                      </m:d>
                      <m:r>
                        <a:rPr lang="en-US" sz="2000" i="1">
                          <a:solidFill>
                            <a:srgbClr val="00B0F0"/>
                          </a:solidFill>
                          <a:latin typeface="Cambria Math" panose="02040503050406030204" pitchFamily="18" charset="0"/>
                        </a:rPr>
                        <m:t>, …,(</m:t>
                      </m:r>
                      <m:sSub>
                        <m:sSubPr>
                          <m:ctrlPr>
                            <a:rPr lang="en-US" sz="2000" i="1">
                              <a:solidFill>
                                <a:srgbClr val="00B0F0"/>
                              </a:solidFill>
                              <a:latin typeface="Cambria Math" panose="02040503050406030204" pitchFamily="18" charset="0"/>
                            </a:rPr>
                          </m:ctrlPr>
                        </m:sSubPr>
                        <m:e>
                          <m:r>
                            <a:rPr lang="en-US" sz="2000" i="1">
                              <a:solidFill>
                                <a:srgbClr val="00B0F0"/>
                              </a:solidFill>
                              <a:latin typeface="Cambria Math" panose="02040503050406030204" pitchFamily="18" charset="0"/>
                            </a:rPr>
                            <m:t>𝑖</m:t>
                          </m:r>
                        </m:e>
                        <m:sub>
                          <m:r>
                            <a:rPr lang="en-US" sz="2000" i="1">
                              <a:solidFill>
                                <a:srgbClr val="00B0F0"/>
                              </a:solidFill>
                              <a:latin typeface="Cambria Math" panose="02040503050406030204" pitchFamily="18" charset="0"/>
                            </a:rPr>
                            <m:t>𝑑</m:t>
                          </m:r>
                        </m:sub>
                      </m:sSub>
                      <m:r>
                        <a:rPr lang="en-US" sz="2000" i="1">
                          <a:solidFill>
                            <a:srgbClr val="00B0F0"/>
                          </a:solidFill>
                          <a:latin typeface="Cambria Math" panose="02040503050406030204" pitchFamily="18" charset="0"/>
                        </a:rPr>
                        <m:t>,</m:t>
                      </m:r>
                      <m:r>
                        <a:rPr lang="en-US" sz="2000" b="1" i="1">
                          <a:solidFill>
                            <a:srgbClr val="00B0F0"/>
                          </a:solidFill>
                          <a:latin typeface="Cambria Math" panose="02040503050406030204" pitchFamily="18" charset="0"/>
                        </a:rPr>
                        <m:t>𝒂</m:t>
                      </m:r>
                      <m:r>
                        <a:rPr lang="en-US" sz="2000" i="1">
                          <a:solidFill>
                            <a:srgbClr val="00B0F0"/>
                          </a:solidFill>
                          <a:latin typeface="Cambria Math" panose="02040503050406030204" pitchFamily="18" charset="0"/>
                        </a:rPr>
                        <m:t>[</m:t>
                      </m:r>
                      <m:sSub>
                        <m:sSubPr>
                          <m:ctrlPr>
                            <a:rPr lang="en-US" sz="2000" i="1">
                              <a:solidFill>
                                <a:srgbClr val="00B0F0"/>
                              </a:solidFill>
                              <a:latin typeface="Cambria Math" panose="02040503050406030204" pitchFamily="18" charset="0"/>
                            </a:rPr>
                          </m:ctrlPr>
                        </m:sSubPr>
                        <m:e>
                          <m:r>
                            <a:rPr lang="en-US" sz="2000" i="1">
                              <a:solidFill>
                                <a:srgbClr val="00B0F0"/>
                              </a:solidFill>
                              <a:latin typeface="Cambria Math" panose="02040503050406030204" pitchFamily="18" charset="0"/>
                            </a:rPr>
                            <m:t>𝑖</m:t>
                          </m:r>
                        </m:e>
                        <m:sub>
                          <m:r>
                            <a:rPr lang="en-US" sz="2000" i="1">
                              <a:solidFill>
                                <a:srgbClr val="00B0F0"/>
                              </a:solidFill>
                              <a:latin typeface="Cambria Math" panose="02040503050406030204" pitchFamily="18" charset="0"/>
                            </a:rPr>
                            <m:t>𝑑</m:t>
                          </m:r>
                        </m:sub>
                      </m:sSub>
                      <m:r>
                        <a:rPr lang="en-US" sz="2000" i="1">
                          <a:solidFill>
                            <a:srgbClr val="00B0F0"/>
                          </a:solidFill>
                          <a:latin typeface="Cambria Math" panose="02040503050406030204" pitchFamily="18" charset="0"/>
                        </a:rPr>
                        <m:t>])</m:t>
                      </m:r>
                    </m:oMath>
                  </m:oMathPara>
                </a14:m>
                <a:endParaRPr lang="en-US" sz="2000" dirty="0">
                  <a:solidFill>
                    <a:srgbClr val="00B0F0"/>
                  </a:solidFill>
                </a:endParaRPr>
              </a:p>
            </p:txBody>
          </p:sp>
        </mc:Choice>
        <mc:Fallback xmlns="">
          <p:sp>
            <p:nvSpPr>
              <p:cNvPr id="116" name="TextBox 115">
                <a:extLst>
                  <a:ext uri="{FF2B5EF4-FFF2-40B4-BE49-F238E27FC236}">
                    <a16:creationId xmlns:a16="http://schemas.microsoft.com/office/drawing/2014/main" id="{9045E513-9AE8-ABBF-A518-54B82A6C95A5}"/>
                  </a:ext>
                </a:extLst>
              </p:cNvPr>
              <p:cNvSpPr txBox="1">
                <a:spLocks noRot="1" noChangeAspect="1" noMove="1" noResize="1" noEditPoints="1" noAdjustHandles="1" noChangeArrowheads="1" noChangeShapeType="1" noTextEdit="1"/>
              </p:cNvSpPr>
              <p:nvPr/>
            </p:nvSpPr>
            <p:spPr>
              <a:xfrm>
                <a:off x="4076471" y="2399051"/>
                <a:ext cx="4016334" cy="615553"/>
              </a:xfrm>
              <a:prstGeom prst="rect">
                <a:avLst/>
              </a:prstGeom>
              <a:blipFill>
                <a:blip r:embed="rId6"/>
                <a:stretch>
                  <a:fillRect b="-15686"/>
                </a:stretch>
              </a:blipFill>
              <a:ln>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D433FA11-B57C-A486-C48C-148685FA15B3}"/>
                  </a:ext>
                </a:extLst>
              </p:cNvPr>
              <p:cNvSpPr txBox="1"/>
              <p:nvPr/>
            </p:nvSpPr>
            <p:spPr>
              <a:xfrm>
                <a:off x="8196717" y="2390876"/>
                <a:ext cx="2727822" cy="646331"/>
              </a:xfrm>
              <a:prstGeom prst="rect">
                <a:avLst/>
              </a:prstGeom>
              <a:noFill/>
              <a:ln>
                <a:solidFill>
                  <a:srgbClr val="0070C0"/>
                </a:solidFill>
              </a:ln>
            </p:spPr>
            <p:txBody>
              <a:bodyPr wrap="square" lIns="0" tIns="0" rIns="0" bIns="91440" rtlCol="0" anchor="ctr">
                <a:spAutoFit/>
              </a:bodyPr>
              <a:lstStyle/>
              <a:p>
                <a:pPr>
                  <a:lnSpc>
                    <a:spcPct val="150000"/>
                  </a:lnSpc>
                </a:pPr>
                <a14:m>
                  <m:oMathPara xmlns:m="http://schemas.openxmlformats.org/officeDocument/2006/math">
                    <m:oMathParaPr>
                      <m:jc m:val="center"/>
                    </m:oMathParaPr>
                    <m:oMath xmlns:m="http://schemas.openxmlformats.org/officeDocument/2006/math">
                      <m:sSub>
                        <m:sSubPr>
                          <m:ctrlPr>
                            <a:rPr lang="en-US" sz="2400" i="1" smtClean="0">
                              <a:ln>
                                <a:noFill/>
                              </a:ln>
                              <a:solidFill>
                                <a:srgbClr val="00B0F0"/>
                              </a:solidFill>
                              <a:latin typeface="Cambria Math" panose="02040503050406030204" pitchFamily="18" charset="0"/>
                            </a:rPr>
                          </m:ctrlPr>
                        </m:sSubPr>
                        <m:e>
                          <m:r>
                            <m:rPr>
                              <m:sty m:val="p"/>
                            </m:rPr>
                            <a:rPr lang="en-US" sz="2400">
                              <a:ln>
                                <a:noFill/>
                              </a:ln>
                              <a:solidFill>
                                <a:srgbClr val="00B0F0"/>
                              </a:solidFill>
                              <a:latin typeface="Cambria Math" panose="02040503050406030204" pitchFamily="18" charset="0"/>
                            </a:rPr>
                            <m:t>path</m:t>
                          </m:r>
                        </m:e>
                        <m:sub>
                          <m:r>
                            <a:rPr lang="en-US" sz="2400" b="1" i="1">
                              <a:ln>
                                <a:noFill/>
                              </a:ln>
                              <a:solidFill>
                                <a:srgbClr val="00B0F0"/>
                              </a:solidFill>
                              <a:latin typeface="Cambria Math" panose="02040503050406030204" pitchFamily="18" charset="0"/>
                            </a:rPr>
                            <m:t>𝒂</m:t>
                          </m:r>
                        </m:sub>
                      </m:sSub>
                      <m:r>
                        <a:rPr lang="en-US" sz="2400" i="1">
                          <a:ln>
                            <a:noFill/>
                          </a:ln>
                          <a:solidFill>
                            <a:srgbClr val="00B0F0"/>
                          </a:solidFill>
                          <a:latin typeface="Cambria Math" panose="02040503050406030204" pitchFamily="18" charset="0"/>
                        </a:rPr>
                        <m:t>=</m:t>
                      </m:r>
                      <m:sSub>
                        <m:sSubPr>
                          <m:ctrlPr>
                            <a:rPr lang="en-US" sz="2400" i="1">
                              <a:ln>
                                <a:noFill/>
                              </a:ln>
                              <a:solidFill>
                                <a:srgbClr val="00B0F0"/>
                              </a:solidFill>
                              <a:latin typeface="Cambria Math" panose="02040503050406030204" pitchFamily="18" charset="0"/>
                            </a:rPr>
                          </m:ctrlPr>
                        </m:sSubPr>
                        <m:e>
                          <m:r>
                            <a:rPr lang="en-US" sz="2400" i="1">
                              <a:ln>
                                <a:noFill/>
                              </a:ln>
                              <a:solidFill>
                                <a:srgbClr val="00B0F0"/>
                              </a:solidFill>
                              <a:latin typeface="Cambria Math" panose="02040503050406030204" pitchFamily="18" charset="0"/>
                            </a:rPr>
                            <m:t>𝑣</m:t>
                          </m:r>
                        </m:e>
                        <m:sub>
                          <m:r>
                            <a:rPr lang="en-US" sz="2400" i="1">
                              <a:ln>
                                <a:noFill/>
                              </a:ln>
                              <a:solidFill>
                                <a:srgbClr val="00B0F0"/>
                              </a:solidFill>
                              <a:latin typeface="Cambria Math" panose="02040503050406030204" pitchFamily="18" charset="0"/>
                            </a:rPr>
                            <m:t>1</m:t>
                          </m:r>
                        </m:sub>
                      </m:sSub>
                      <m:r>
                        <a:rPr lang="en-US" sz="2400" i="1">
                          <a:ln>
                            <a:noFill/>
                          </a:ln>
                          <a:solidFill>
                            <a:srgbClr val="00B0F0"/>
                          </a:solidFill>
                          <a:latin typeface="Cambria Math" panose="02040503050406030204" pitchFamily="18" charset="0"/>
                        </a:rPr>
                        <m:t>, </m:t>
                      </m:r>
                      <m:sSub>
                        <m:sSubPr>
                          <m:ctrlPr>
                            <a:rPr lang="en-US" sz="2400" i="1">
                              <a:ln>
                                <a:noFill/>
                              </a:ln>
                              <a:solidFill>
                                <a:srgbClr val="00B0F0"/>
                              </a:solidFill>
                              <a:latin typeface="Cambria Math" panose="02040503050406030204" pitchFamily="18" charset="0"/>
                            </a:rPr>
                          </m:ctrlPr>
                        </m:sSubPr>
                        <m:e>
                          <m:r>
                            <a:rPr lang="en-US" sz="2400" i="1">
                              <a:ln>
                                <a:noFill/>
                              </a:ln>
                              <a:solidFill>
                                <a:srgbClr val="00B0F0"/>
                              </a:solidFill>
                              <a:latin typeface="Cambria Math" panose="02040503050406030204" pitchFamily="18" charset="0"/>
                            </a:rPr>
                            <m:t>𝑣</m:t>
                          </m:r>
                        </m:e>
                        <m:sub>
                          <m:r>
                            <a:rPr lang="en-US" sz="2400" i="1">
                              <a:ln>
                                <a:noFill/>
                              </a:ln>
                              <a:solidFill>
                                <a:srgbClr val="00B0F0"/>
                              </a:solidFill>
                              <a:latin typeface="Cambria Math" panose="02040503050406030204" pitchFamily="18" charset="0"/>
                            </a:rPr>
                            <m:t>2</m:t>
                          </m:r>
                        </m:sub>
                      </m:sSub>
                      <m:r>
                        <a:rPr lang="en-US" sz="2400" i="1">
                          <a:ln>
                            <a:noFill/>
                          </a:ln>
                          <a:solidFill>
                            <a:srgbClr val="00B0F0"/>
                          </a:solidFill>
                          <a:latin typeface="Cambria Math" panose="02040503050406030204" pitchFamily="18" charset="0"/>
                        </a:rPr>
                        <m:t>,…</m:t>
                      </m:r>
                      <m:sSub>
                        <m:sSubPr>
                          <m:ctrlPr>
                            <a:rPr lang="en-US" sz="2400" i="1">
                              <a:ln>
                                <a:noFill/>
                              </a:ln>
                              <a:solidFill>
                                <a:srgbClr val="00B0F0"/>
                              </a:solidFill>
                              <a:latin typeface="Cambria Math" panose="02040503050406030204" pitchFamily="18" charset="0"/>
                            </a:rPr>
                          </m:ctrlPr>
                        </m:sSubPr>
                        <m:e>
                          <m:r>
                            <a:rPr lang="en-US" sz="2400" i="1">
                              <a:ln>
                                <a:noFill/>
                              </a:ln>
                              <a:solidFill>
                                <a:srgbClr val="00B0F0"/>
                              </a:solidFill>
                              <a:latin typeface="Cambria Math" panose="02040503050406030204" pitchFamily="18" charset="0"/>
                            </a:rPr>
                            <m:t>𝑣</m:t>
                          </m:r>
                        </m:e>
                        <m:sub>
                          <m:r>
                            <a:rPr lang="en-US" sz="2400" i="1">
                              <a:ln>
                                <a:noFill/>
                              </a:ln>
                              <a:solidFill>
                                <a:srgbClr val="00B0F0"/>
                              </a:solidFill>
                              <a:latin typeface="Cambria Math" panose="02040503050406030204" pitchFamily="18" charset="0"/>
                            </a:rPr>
                            <m:t>h</m:t>
                          </m:r>
                        </m:sub>
                      </m:sSub>
                    </m:oMath>
                  </m:oMathPara>
                </a14:m>
                <a:endParaRPr lang="en-US" sz="2400" dirty="0">
                  <a:ln>
                    <a:noFill/>
                  </a:ln>
                  <a:solidFill>
                    <a:srgbClr val="00B0F0"/>
                  </a:solidFill>
                </a:endParaRPr>
              </a:p>
            </p:txBody>
          </p:sp>
        </mc:Choice>
        <mc:Fallback xmlns="">
          <p:sp>
            <p:nvSpPr>
              <p:cNvPr id="117" name="TextBox 116">
                <a:extLst>
                  <a:ext uri="{FF2B5EF4-FFF2-40B4-BE49-F238E27FC236}">
                    <a16:creationId xmlns:a16="http://schemas.microsoft.com/office/drawing/2014/main" id="{D433FA11-B57C-A486-C48C-148685FA15B3}"/>
                  </a:ext>
                </a:extLst>
              </p:cNvPr>
              <p:cNvSpPr txBox="1">
                <a:spLocks noRot="1" noChangeAspect="1" noMove="1" noResize="1" noEditPoints="1" noAdjustHandles="1" noChangeArrowheads="1" noChangeShapeType="1" noTextEdit="1"/>
              </p:cNvSpPr>
              <p:nvPr/>
            </p:nvSpPr>
            <p:spPr>
              <a:xfrm>
                <a:off x="8196717" y="2390876"/>
                <a:ext cx="2727822" cy="646331"/>
              </a:xfrm>
              <a:prstGeom prst="rect">
                <a:avLst/>
              </a:prstGeom>
              <a:blipFill>
                <a:blip r:embed="rId7"/>
                <a:stretch>
                  <a:fillRect l="-2315"/>
                </a:stretch>
              </a:blipFill>
              <a:ln>
                <a:solidFill>
                  <a:srgbClr val="0070C0"/>
                </a:solidFill>
              </a:ln>
            </p:spPr>
            <p:txBody>
              <a:bodyPr/>
              <a:lstStyle/>
              <a:p>
                <a:r>
                  <a:rPr lang="en-US">
                    <a:noFill/>
                  </a:rPr>
                  <a:t> </a:t>
                </a:r>
              </a:p>
            </p:txBody>
          </p:sp>
        </mc:Fallback>
      </mc:AlternateContent>
      <p:cxnSp>
        <p:nvCxnSpPr>
          <p:cNvPr id="119" name="Straight Arrow Connector 118">
            <a:extLst>
              <a:ext uri="{FF2B5EF4-FFF2-40B4-BE49-F238E27FC236}">
                <a16:creationId xmlns:a16="http://schemas.microsoft.com/office/drawing/2014/main" id="{91084CEA-B064-7DA0-8C14-3E133FEC1B4D}"/>
              </a:ext>
            </a:extLst>
          </p:cNvPr>
          <p:cNvCxnSpPr>
            <a:cxnSpLocks/>
            <a:stCxn id="116" idx="2"/>
          </p:cNvCxnSpPr>
          <p:nvPr/>
        </p:nvCxnSpPr>
        <p:spPr>
          <a:xfrm>
            <a:off x="6084638" y="3014604"/>
            <a:ext cx="1" cy="108800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0" name="Rectangle 119">
                <a:extLst>
                  <a:ext uri="{FF2B5EF4-FFF2-40B4-BE49-F238E27FC236}">
                    <a16:creationId xmlns:a16="http://schemas.microsoft.com/office/drawing/2014/main" id="{005D50F0-113F-DA88-D63C-FCE9B4D3E9D2}"/>
                  </a:ext>
                </a:extLst>
              </p:cNvPr>
              <p:cNvSpPr/>
              <p:nvPr/>
            </p:nvSpPr>
            <p:spPr>
              <a:xfrm>
                <a:off x="4533963" y="4102606"/>
                <a:ext cx="6616030" cy="109614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B0F0"/>
                  </a:solidFill>
                  <a:latin typeface="Times New Roman" panose="02020603050405020304" pitchFamily="18" charset="0"/>
                  <a:cs typeface="Times New Roman" panose="02020603050405020304" pitchFamily="18" charset="0"/>
                </a:endParaRPr>
              </a:p>
              <a:p>
                <a:pPr algn="ctr"/>
                <a:r>
                  <a:rPr lang="en-US" sz="2800" dirty="0">
                    <a:solidFill>
                      <a:srgbClr val="00B0F0"/>
                    </a:solidFill>
                    <a:latin typeface="Times New Roman" panose="02020603050405020304" pitchFamily="18" charset="0"/>
                    <a:cs typeface="Times New Roman" panose="02020603050405020304" pitchFamily="18" charset="0"/>
                  </a:rPr>
                  <a:t>Compare </a:t>
                </a:r>
                <a14:m>
                  <m:oMath xmlns:m="http://schemas.openxmlformats.org/officeDocument/2006/math">
                    <m:r>
                      <a:rPr lang="en-US" sz="2800" i="1" dirty="0" smtClean="0">
                        <a:solidFill>
                          <a:srgbClr val="00B0F0"/>
                        </a:solidFill>
                        <a:latin typeface="Cambria Math" panose="02040503050406030204" pitchFamily="18" charset="0"/>
                        <a:cs typeface="Times New Roman" panose="02020603050405020304" pitchFamily="18" charset="0"/>
                      </a:rPr>
                      <m:t>𝑎</m:t>
                    </m:r>
                    <m:r>
                      <a:rPr lang="en-US" sz="2800" i="1" dirty="0" smtClean="0">
                        <a:solidFill>
                          <a:srgbClr val="00B0F0"/>
                        </a:solidFill>
                        <a:latin typeface="Cambria Math" panose="02040503050406030204" pitchFamily="18" charset="0"/>
                        <a:cs typeface="Times New Roman" panose="02020603050405020304" pitchFamily="18" charset="0"/>
                      </a:rPr>
                      <m:t>[</m:t>
                    </m:r>
                    <m:sSub>
                      <m:sSubPr>
                        <m:ctrlPr>
                          <a:rPr lang="en-US" sz="2800" b="0" i="1" dirty="0" smtClean="0">
                            <a:solidFill>
                              <a:srgbClr val="00B0F0"/>
                            </a:solidFill>
                            <a:latin typeface="Cambria Math" panose="02040503050406030204" pitchFamily="18" charset="0"/>
                            <a:cs typeface="Times New Roman" panose="02020603050405020304" pitchFamily="18" charset="0"/>
                          </a:rPr>
                        </m:ctrlPr>
                      </m:sSubPr>
                      <m:e>
                        <m:r>
                          <a:rPr lang="en-US" sz="2800" i="1" dirty="0" err="1" smtClean="0">
                            <a:solidFill>
                              <a:srgbClr val="00B0F0"/>
                            </a:solidFill>
                            <a:latin typeface="Cambria Math" panose="02040503050406030204" pitchFamily="18" charset="0"/>
                            <a:cs typeface="Times New Roman" panose="02020603050405020304" pitchFamily="18" charset="0"/>
                          </a:rPr>
                          <m:t>𝑖</m:t>
                        </m:r>
                      </m:e>
                      <m:sub>
                        <m:r>
                          <a:rPr lang="en-US" sz="2800" b="0" i="1" dirty="0" smtClean="0">
                            <a:solidFill>
                              <a:srgbClr val="00B0F0"/>
                            </a:solidFill>
                            <a:latin typeface="Cambria Math" panose="02040503050406030204" pitchFamily="18" charset="0"/>
                            <a:cs typeface="Times New Roman" panose="02020603050405020304" pitchFamily="18" charset="0"/>
                          </a:rPr>
                          <m:t>𝑗</m:t>
                        </m:r>
                      </m:sub>
                    </m:sSub>
                    <m:r>
                      <a:rPr lang="en-US" sz="2800" i="1" dirty="0" smtClean="0">
                        <a:solidFill>
                          <a:srgbClr val="00B0F0"/>
                        </a:solidFill>
                        <a:latin typeface="Cambria Math" panose="02040503050406030204" pitchFamily="18" charset="0"/>
                        <a:cs typeface="Times New Roman" panose="02020603050405020304" pitchFamily="18" charset="0"/>
                      </a:rPr>
                      <m:t>]</m:t>
                    </m:r>
                  </m:oMath>
                </a14:m>
                <a:r>
                  <a:rPr lang="en-US" sz="2800" dirty="0">
                    <a:solidFill>
                      <a:srgbClr val="00B0F0"/>
                    </a:solidFill>
                    <a:latin typeface="Times New Roman" panose="02020603050405020304" pitchFamily="18" charset="0"/>
                    <a:cs typeface="Times New Roman" panose="02020603050405020304" pitchFamily="18" charset="0"/>
                  </a:rPr>
                  <a:t> with </a:t>
                </a:r>
                <a14:m>
                  <m:oMath xmlns:m="http://schemas.openxmlformats.org/officeDocument/2006/math">
                    <m:sSub>
                      <m:sSubPr>
                        <m:ctrlPr>
                          <a:rPr lang="en-US" sz="2800" i="1" dirty="0" smtClean="0">
                            <a:solidFill>
                              <a:srgbClr val="00B0F0"/>
                            </a:solidFill>
                            <a:latin typeface="Cambria Math" panose="02040503050406030204" pitchFamily="18" charset="0"/>
                            <a:cs typeface="Times New Roman" panose="02020603050405020304" pitchFamily="18" charset="0"/>
                          </a:rPr>
                        </m:ctrlPr>
                      </m:sSubPr>
                      <m:e>
                        <m:r>
                          <a:rPr lang="en-US" sz="2800" i="1" dirty="0" smtClean="0">
                            <a:solidFill>
                              <a:srgbClr val="00B0F0"/>
                            </a:solidFill>
                            <a:latin typeface="Cambria Math" panose="02040503050406030204" pitchFamily="18" charset="0"/>
                            <a:cs typeface="Times New Roman" panose="02020603050405020304" pitchFamily="18" charset="0"/>
                          </a:rPr>
                          <m:t>𝑣</m:t>
                        </m:r>
                      </m:e>
                      <m:sub>
                        <m:r>
                          <a:rPr lang="en-US" sz="2800" b="0" i="1" dirty="0" smtClean="0">
                            <a:solidFill>
                              <a:srgbClr val="00B0F0"/>
                            </a:solidFill>
                            <a:latin typeface="Cambria Math" panose="02040503050406030204" pitchFamily="18" charset="0"/>
                            <a:cs typeface="Times New Roman" panose="02020603050405020304" pitchFamily="18" charset="0"/>
                          </a:rPr>
                          <m:t>𝑗</m:t>
                        </m:r>
                      </m:sub>
                    </m:sSub>
                  </m:oMath>
                </a14:m>
                <a:r>
                  <a:rPr lang="en-US" sz="2800" dirty="0">
                    <a:solidFill>
                      <a:srgbClr val="00B0F0"/>
                    </a:solidFill>
                    <a:latin typeface="Times New Roman" panose="02020603050405020304" pitchFamily="18" charset="0"/>
                    <a:cs typeface="Times New Roman" panose="02020603050405020304" pitchFamily="18" charset="0"/>
                  </a:rPr>
                  <a:t> one-by-one</a:t>
                </a:r>
              </a:p>
              <a:p>
                <a:pPr algn="ctr"/>
                <a:endParaRPr lang="en-US" dirty="0">
                  <a:solidFill>
                    <a:srgbClr val="00B0F0"/>
                  </a:solidFill>
                  <a:latin typeface="Times New Roman" panose="02020603050405020304" pitchFamily="18" charset="0"/>
                  <a:cs typeface="Times New Roman" panose="02020603050405020304" pitchFamily="18" charset="0"/>
                </a:endParaRPr>
              </a:p>
            </p:txBody>
          </p:sp>
        </mc:Choice>
        <mc:Fallback xmlns="">
          <p:sp>
            <p:nvSpPr>
              <p:cNvPr id="120" name="Rectangle 119">
                <a:extLst>
                  <a:ext uri="{FF2B5EF4-FFF2-40B4-BE49-F238E27FC236}">
                    <a16:creationId xmlns:a16="http://schemas.microsoft.com/office/drawing/2014/main" id="{005D50F0-113F-DA88-D63C-FCE9B4D3E9D2}"/>
                  </a:ext>
                </a:extLst>
              </p:cNvPr>
              <p:cNvSpPr>
                <a:spLocks noRot="1" noChangeAspect="1" noMove="1" noResize="1" noEditPoints="1" noAdjustHandles="1" noChangeArrowheads="1" noChangeShapeType="1" noTextEdit="1"/>
              </p:cNvSpPr>
              <p:nvPr/>
            </p:nvSpPr>
            <p:spPr>
              <a:xfrm>
                <a:off x="4533963" y="4102606"/>
                <a:ext cx="6616030" cy="1096141"/>
              </a:xfrm>
              <a:prstGeom prst="rect">
                <a:avLst/>
              </a:prstGeom>
              <a:blipFill>
                <a:blip r:embed="rId8"/>
                <a:stretch>
                  <a:fillRect/>
                </a:stretch>
              </a:blipFill>
              <a:ln w="38100">
                <a:solidFill>
                  <a:srgbClr val="0070C0"/>
                </a:solidFill>
              </a:ln>
            </p:spPr>
            <p:txBody>
              <a:bodyPr/>
              <a:lstStyle/>
              <a:p>
                <a:r>
                  <a:rPr lang="en-US">
                    <a:noFill/>
                  </a:rPr>
                  <a:t> </a:t>
                </a:r>
              </a:p>
            </p:txBody>
          </p:sp>
        </mc:Fallback>
      </mc:AlternateContent>
      <p:cxnSp>
        <p:nvCxnSpPr>
          <p:cNvPr id="121" name="Straight Arrow Connector 120">
            <a:extLst>
              <a:ext uri="{FF2B5EF4-FFF2-40B4-BE49-F238E27FC236}">
                <a16:creationId xmlns:a16="http://schemas.microsoft.com/office/drawing/2014/main" id="{AF202F39-8600-153E-6FB1-6A6F6A6EB290}"/>
              </a:ext>
            </a:extLst>
          </p:cNvPr>
          <p:cNvCxnSpPr>
            <a:cxnSpLocks/>
            <a:stCxn id="117" idx="2"/>
          </p:cNvCxnSpPr>
          <p:nvPr/>
        </p:nvCxnSpPr>
        <p:spPr>
          <a:xfrm>
            <a:off x="9560628" y="3037207"/>
            <a:ext cx="1" cy="112033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2" name="TextBox 121">
            <a:extLst>
              <a:ext uri="{FF2B5EF4-FFF2-40B4-BE49-F238E27FC236}">
                <a16:creationId xmlns:a16="http://schemas.microsoft.com/office/drawing/2014/main" id="{C5F6C234-DAFF-B455-7FE5-B5796774BDEC}"/>
              </a:ext>
            </a:extLst>
          </p:cNvPr>
          <p:cNvSpPr txBox="1"/>
          <p:nvPr/>
        </p:nvSpPr>
        <p:spPr>
          <a:xfrm>
            <a:off x="1067427" y="1870048"/>
            <a:ext cx="2899847"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original</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Input</a:t>
            </a:r>
            <a:endParaRPr lang="en-US" sz="2400" b="1"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3BADCCAB-9152-DE0F-629D-44EE9B234660}"/>
              </a:ext>
            </a:extLst>
          </p:cNvPr>
          <p:cNvSpPr txBox="1"/>
          <p:nvPr/>
        </p:nvSpPr>
        <p:spPr>
          <a:xfrm>
            <a:off x="3989809" y="1879523"/>
            <a:ext cx="4150253" cy="461665"/>
          </a:xfrm>
          <a:prstGeom prst="rect">
            <a:avLst/>
          </a:prstGeom>
          <a:noFill/>
          <a:ln>
            <a:noFill/>
          </a:ln>
        </p:spPr>
        <p:txBody>
          <a:bodyPr wrap="square" rtlCol="0">
            <a:spAutoFit/>
          </a:bodyPr>
          <a:lstStyle/>
          <a:p>
            <a:pPr algn="ctr"/>
            <a:r>
              <a:rPr lang="en-US" sz="2400" b="1" dirty="0">
                <a:solidFill>
                  <a:srgbClr val="00B0F0"/>
                </a:solidFill>
                <a:latin typeface="Arial" panose="020B0604020202020204" pitchFamily="34" charset="0"/>
                <a:cs typeface="Arial" panose="020B0604020202020204" pitchFamily="34" charset="0"/>
              </a:rPr>
              <a:t>ordered</a:t>
            </a:r>
            <a:r>
              <a:rPr lang="zh-CN" altLang="en-US" sz="2400" b="1" dirty="0">
                <a:solidFill>
                  <a:srgbClr val="00B0F0"/>
                </a:solidFill>
                <a:latin typeface="Arial" panose="020B0604020202020204" pitchFamily="34" charset="0"/>
                <a:cs typeface="Arial" panose="020B0604020202020204" pitchFamily="34" charset="0"/>
              </a:rPr>
              <a:t> </a:t>
            </a:r>
            <a:r>
              <a:rPr lang="en-US" altLang="zh-CN" sz="2400" b="1" dirty="0">
                <a:solidFill>
                  <a:srgbClr val="00B0F0"/>
                </a:solidFill>
                <a:latin typeface="Arial" panose="020B0604020202020204" pitchFamily="34" charset="0"/>
                <a:cs typeface="Arial" panose="020B0604020202020204" pitchFamily="34" charset="0"/>
              </a:rPr>
              <a:t>by prediction path</a:t>
            </a:r>
            <a:endParaRPr lang="en-US" sz="2400" b="1" dirty="0">
              <a:solidFill>
                <a:srgbClr val="00B0F0"/>
              </a:solidFill>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id="{4A5472D7-8BF9-818C-35A7-9AFCE5D8CC13}"/>
              </a:ext>
            </a:extLst>
          </p:cNvPr>
          <p:cNvSpPr txBox="1"/>
          <p:nvPr/>
        </p:nvSpPr>
        <p:spPr>
          <a:xfrm>
            <a:off x="8162598" y="1893564"/>
            <a:ext cx="2727822" cy="461665"/>
          </a:xfrm>
          <a:prstGeom prst="rect">
            <a:avLst/>
          </a:prstGeom>
          <a:noFill/>
        </p:spPr>
        <p:txBody>
          <a:bodyPr wrap="square" rtlCol="0">
            <a:spAutoFit/>
          </a:bodyPr>
          <a:lstStyle/>
          <a:p>
            <a:pPr algn="ctr"/>
            <a:r>
              <a:rPr lang="en-US" altLang="zh-CN" sz="2400" b="1" dirty="0">
                <a:solidFill>
                  <a:srgbClr val="00B0F0"/>
                </a:solidFill>
                <a:latin typeface="Arial" panose="020B0604020202020204" pitchFamily="34" charset="0"/>
                <a:cs typeface="Arial" panose="020B0604020202020204" pitchFamily="34" charset="0"/>
              </a:rPr>
              <a:t>prediction path</a:t>
            </a:r>
            <a:endParaRPr lang="en-US" sz="2400" b="1" dirty="0">
              <a:solidFill>
                <a:srgbClr val="00B0F0"/>
              </a:solidFill>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8A76CDE7-AADC-0DC0-F7DC-FEEFCE582299}"/>
              </a:ext>
            </a:extLst>
          </p:cNvPr>
          <p:cNvCxnSpPr>
            <a:stCxn id="116" idx="2"/>
            <a:endCxn id="113" idx="0"/>
          </p:cNvCxnSpPr>
          <p:nvPr/>
        </p:nvCxnSpPr>
        <p:spPr>
          <a:xfrm flipH="1">
            <a:off x="2517401" y="3014604"/>
            <a:ext cx="3567237" cy="10269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03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3" grpId="0" animBg="1"/>
      <p:bldP spid="115" grpId="0" animBg="1"/>
      <p:bldP spid="116" grpId="0" animBg="1"/>
      <p:bldP spid="117" grpId="0" animBg="1"/>
      <p:bldP spid="120" grpId="0" animBg="1"/>
      <p:bldP spid="122" grpId="0"/>
      <p:bldP spid="123" grpId="0"/>
      <p:bldP spid="1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BC91A-60ED-9FED-B916-579AEF21DF16}"/>
              </a:ext>
            </a:extLst>
          </p:cNvPr>
          <p:cNvSpPr>
            <a:spLocks noGrp="1"/>
          </p:cNvSpPr>
          <p:nvPr>
            <p:ph type="title"/>
          </p:nvPr>
        </p:nvSpPr>
        <p:spPr>
          <a:xfrm>
            <a:off x="838200" y="365125"/>
            <a:ext cx="10515600" cy="1325563"/>
          </a:xfrm>
        </p:spPr>
        <p:txBody>
          <a:bodyPr>
            <a:normAutofit/>
          </a:bodyPr>
          <a:lstStyle/>
          <a:p>
            <a:r>
              <a:rPr lang="en-US" sz="4200" dirty="0">
                <a:latin typeface="Arial" panose="020B0604020202020204" pitchFamily="34" charset="0"/>
                <a:cs typeface="Arial" panose="020B0604020202020204" pitchFamily="34" charset="0"/>
              </a:rPr>
              <a:t>Build Bridge between ML and Blockchain</a:t>
            </a:r>
          </a:p>
        </p:txBody>
      </p:sp>
      <p:sp>
        <p:nvSpPr>
          <p:cNvPr id="3" name="Content Placeholder 2">
            <a:extLst>
              <a:ext uri="{FF2B5EF4-FFF2-40B4-BE49-F238E27FC236}">
                <a16:creationId xmlns:a16="http://schemas.microsoft.com/office/drawing/2014/main" id="{2D5D28DB-DE45-0D35-95E4-477B12B970B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86D06DF-4FD6-90E1-C476-81EBEA45D6C0}"/>
              </a:ext>
            </a:extLst>
          </p:cNvPr>
          <p:cNvSpPr>
            <a:spLocks noGrp="1"/>
          </p:cNvSpPr>
          <p:nvPr>
            <p:ph type="sldNum" sz="quarter" idx="12"/>
          </p:nvPr>
        </p:nvSpPr>
        <p:spPr/>
        <p:txBody>
          <a:bodyPr/>
          <a:lstStyle/>
          <a:p>
            <a:fld id="{925B9A89-1D3B-7042-A946-06694786D8F6}" type="slidenum">
              <a:rPr lang="en-US" smtClean="0"/>
              <a:t>52</a:t>
            </a:fld>
            <a:endParaRPr lang="en-US"/>
          </a:p>
        </p:txBody>
      </p:sp>
      <p:pic>
        <p:nvPicPr>
          <p:cNvPr id="5" name="Picture 2" descr="Image result for proof">
            <a:extLst>
              <a:ext uri="{FF2B5EF4-FFF2-40B4-BE49-F238E27FC236}">
                <a16:creationId xmlns:a16="http://schemas.microsoft.com/office/drawing/2014/main" id="{E1052908-5AE0-59C7-0115-AF8578B4F9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9441" y="4026172"/>
            <a:ext cx="1670508" cy="7855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09B2E98-0FE8-DC24-9D12-13D0EF6957D4}"/>
              </a:ext>
            </a:extLst>
          </p:cNvPr>
          <p:cNvPicPr>
            <a:picLocks noChangeAspect="1"/>
          </p:cNvPicPr>
          <p:nvPr/>
        </p:nvPicPr>
        <p:blipFill>
          <a:blip r:embed="rId4"/>
          <a:stretch>
            <a:fillRect/>
          </a:stretch>
        </p:blipFill>
        <p:spPr>
          <a:xfrm>
            <a:off x="4046505" y="1430581"/>
            <a:ext cx="3854417" cy="2258143"/>
          </a:xfrm>
          <a:prstGeom prst="rect">
            <a:avLst/>
          </a:prstGeom>
        </p:spPr>
      </p:pic>
      <p:sp>
        <p:nvSpPr>
          <p:cNvPr id="8" name="TextBox 7">
            <a:extLst>
              <a:ext uri="{FF2B5EF4-FFF2-40B4-BE49-F238E27FC236}">
                <a16:creationId xmlns:a16="http://schemas.microsoft.com/office/drawing/2014/main" id="{A445230C-AAD7-1572-BEBF-198D72BECF5A}"/>
              </a:ext>
            </a:extLst>
          </p:cNvPr>
          <p:cNvSpPr txBox="1"/>
          <p:nvPr/>
        </p:nvSpPr>
        <p:spPr>
          <a:xfrm>
            <a:off x="6863350" y="3170719"/>
            <a:ext cx="4144593"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Machine Learning Model </a:t>
            </a:r>
          </a:p>
        </p:txBody>
      </p:sp>
      <p:sp>
        <p:nvSpPr>
          <p:cNvPr id="9" name="Right Arrow 16">
            <a:extLst>
              <a:ext uri="{FF2B5EF4-FFF2-40B4-BE49-F238E27FC236}">
                <a16:creationId xmlns:a16="http://schemas.microsoft.com/office/drawing/2014/main" id="{0900B555-D5BE-0187-1EE5-043955130826}"/>
              </a:ext>
            </a:extLst>
          </p:cNvPr>
          <p:cNvSpPr/>
          <p:nvPr/>
        </p:nvSpPr>
        <p:spPr>
          <a:xfrm rot="5400000">
            <a:off x="5098054" y="4230237"/>
            <a:ext cx="1549399" cy="680871"/>
          </a:xfrm>
          <a:prstGeom prst="rightArrow">
            <a:avLst>
              <a:gd name="adj1" fmla="val 50000"/>
              <a:gd name="adj2" fmla="val 79885"/>
            </a:avLst>
          </a:prstGeom>
          <a:solidFill>
            <a:schemeClr val="accent5">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solidFill>
                <a:srgbClr val="FFFF00"/>
              </a:solidFill>
              <a:highlight>
                <a:srgbClr val="FFFF00"/>
              </a:highlight>
              <a:latin typeface="Georgia" panose="02040502050405020303" pitchFamily="18" charset="0"/>
            </a:endParaRPr>
          </a:p>
        </p:txBody>
      </p:sp>
      <p:sp>
        <p:nvSpPr>
          <p:cNvPr id="40" name="TextBox 39">
            <a:extLst>
              <a:ext uri="{FF2B5EF4-FFF2-40B4-BE49-F238E27FC236}">
                <a16:creationId xmlns:a16="http://schemas.microsoft.com/office/drawing/2014/main" id="{98130191-0904-2FFE-2B0D-9D63AC63AF96}"/>
              </a:ext>
            </a:extLst>
          </p:cNvPr>
          <p:cNvSpPr txBox="1"/>
          <p:nvPr/>
        </p:nvSpPr>
        <p:spPr>
          <a:xfrm>
            <a:off x="4265558" y="4063159"/>
            <a:ext cx="1543883"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Quality</a:t>
            </a:r>
          </a:p>
        </p:txBody>
      </p:sp>
      <p:grpSp>
        <p:nvGrpSpPr>
          <p:cNvPr id="55" name="Group 54">
            <a:extLst>
              <a:ext uri="{FF2B5EF4-FFF2-40B4-BE49-F238E27FC236}">
                <a16:creationId xmlns:a16="http://schemas.microsoft.com/office/drawing/2014/main" id="{1E2DD1D7-10EE-16EF-8BAF-D39DDCA9E209}"/>
              </a:ext>
            </a:extLst>
          </p:cNvPr>
          <p:cNvGrpSpPr/>
          <p:nvPr/>
        </p:nvGrpSpPr>
        <p:grpSpPr>
          <a:xfrm>
            <a:off x="1468601" y="5363647"/>
            <a:ext cx="9601989" cy="590675"/>
            <a:chOff x="956564" y="5552359"/>
            <a:chExt cx="9601989" cy="590675"/>
          </a:xfrm>
        </p:grpSpPr>
        <p:grpSp>
          <p:nvGrpSpPr>
            <p:cNvPr id="44" name="Group 43">
              <a:extLst>
                <a:ext uri="{FF2B5EF4-FFF2-40B4-BE49-F238E27FC236}">
                  <a16:creationId xmlns:a16="http://schemas.microsoft.com/office/drawing/2014/main" id="{28D9BD9B-8D97-C2E4-940C-94F13012E1E1}"/>
                </a:ext>
              </a:extLst>
            </p:cNvPr>
            <p:cNvGrpSpPr/>
            <p:nvPr/>
          </p:nvGrpSpPr>
          <p:grpSpPr>
            <a:xfrm>
              <a:off x="956564" y="5552361"/>
              <a:ext cx="3851450" cy="590673"/>
              <a:chOff x="6868849" y="5724833"/>
              <a:chExt cx="3851450" cy="590673"/>
            </a:xfrm>
          </p:grpSpPr>
          <p:sp>
            <p:nvSpPr>
              <p:cNvPr id="6" name="Rectangle 5">
                <a:extLst>
                  <a:ext uri="{FF2B5EF4-FFF2-40B4-BE49-F238E27FC236}">
                    <a16:creationId xmlns:a16="http://schemas.microsoft.com/office/drawing/2014/main" id="{2B5E9D62-4FF1-71B2-64C9-324A632A01A1}"/>
                  </a:ext>
                </a:extLst>
              </p:cNvPr>
              <p:cNvSpPr/>
              <p:nvPr/>
            </p:nvSpPr>
            <p:spPr>
              <a:xfrm>
                <a:off x="6868849" y="5724833"/>
                <a:ext cx="1121410" cy="59067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block</a:t>
                </a:r>
              </a:p>
            </p:txBody>
          </p:sp>
          <p:sp>
            <p:nvSpPr>
              <p:cNvPr id="41" name="Rectangle 40">
                <a:extLst>
                  <a:ext uri="{FF2B5EF4-FFF2-40B4-BE49-F238E27FC236}">
                    <a16:creationId xmlns:a16="http://schemas.microsoft.com/office/drawing/2014/main" id="{437049A8-2291-6430-CAE4-62A7AC169E08}"/>
                  </a:ext>
                </a:extLst>
              </p:cNvPr>
              <p:cNvSpPr/>
              <p:nvPr/>
            </p:nvSpPr>
            <p:spPr>
              <a:xfrm>
                <a:off x="8794574" y="5724833"/>
                <a:ext cx="1121410" cy="59067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block</a:t>
                </a:r>
              </a:p>
            </p:txBody>
          </p:sp>
          <p:cxnSp>
            <p:nvCxnSpPr>
              <p:cNvPr id="42" name="Straight Arrow Connector 41">
                <a:extLst>
                  <a:ext uri="{FF2B5EF4-FFF2-40B4-BE49-F238E27FC236}">
                    <a16:creationId xmlns:a16="http://schemas.microsoft.com/office/drawing/2014/main" id="{9D82612D-78DB-37C0-D92C-5788497697A7}"/>
                  </a:ext>
                </a:extLst>
              </p:cNvPr>
              <p:cNvCxnSpPr>
                <a:cxnSpLocks/>
              </p:cNvCxnSpPr>
              <p:nvPr/>
            </p:nvCxnSpPr>
            <p:spPr>
              <a:xfrm flipH="1">
                <a:off x="7990259" y="6020170"/>
                <a:ext cx="80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FF020BA-F2E1-317D-86DF-8FA9F6E7AE55}"/>
                  </a:ext>
                </a:extLst>
              </p:cNvPr>
              <p:cNvCxnSpPr>
                <a:cxnSpLocks/>
              </p:cNvCxnSpPr>
              <p:nvPr/>
            </p:nvCxnSpPr>
            <p:spPr>
              <a:xfrm flipH="1">
                <a:off x="9915984" y="6020170"/>
                <a:ext cx="80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A1D173AC-426E-EF24-A82D-B7063991DA4C}"/>
                </a:ext>
              </a:extLst>
            </p:cNvPr>
            <p:cNvGrpSpPr/>
            <p:nvPr/>
          </p:nvGrpSpPr>
          <p:grpSpPr>
            <a:xfrm>
              <a:off x="4810436" y="5552360"/>
              <a:ext cx="3851450" cy="590673"/>
              <a:chOff x="6868849" y="5724833"/>
              <a:chExt cx="3851450" cy="590673"/>
            </a:xfrm>
          </p:grpSpPr>
          <p:sp>
            <p:nvSpPr>
              <p:cNvPr id="46" name="Rectangle 45">
                <a:extLst>
                  <a:ext uri="{FF2B5EF4-FFF2-40B4-BE49-F238E27FC236}">
                    <a16:creationId xmlns:a16="http://schemas.microsoft.com/office/drawing/2014/main" id="{E35921D3-B454-5AA7-AD56-BEBBC444AE7D}"/>
                  </a:ext>
                </a:extLst>
              </p:cNvPr>
              <p:cNvSpPr/>
              <p:nvPr/>
            </p:nvSpPr>
            <p:spPr>
              <a:xfrm>
                <a:off x="6868849" y="5724833"/>
                <a:ext cx="1121410" cy="59067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block</a:t>
                </a:r>
              </a:p>
            </p:txBody>
          </p:sp>
          <p:sp>
            <p:nvSpPr>
              <p:cNvPr id="47" name="Rectangle 46">
                <a:extLst>
                  <a:ext uri="{FF2B5EF4-FFF2-40B4-BE49-F238E27FC236}">
                    <a16:creationId xmlns:a16="http://schemas.microsoft.com/office/drawing/2014/main" id="{741EF093-0C27-3DA6-60B1-C322528D91D8}"/>
                  </a:ext>
                </a:extLst>
              </p:cNvPr>
              <p:cNvSpPr/>
              <p:nvPr/>
            </p:nvSpPr>
            <p:spPr>
              <a:xfrm>
                <a:off x="8794574" y="5724833"/>
                <a:ext cx="1121410" cy="59067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block</a:t>
                </a:r>
              </a:p>
            </p:txBody>
          </p:sp>
          <p:cxnSp>
            <p:nvCxnSpPr>
              <p:cNvPr id="48" name="Straight Arrow Connector 47">
                <a:extLst>
                  <a:ext uri="{FF2B5EF4-FFF2-40B4-BE49-F238E27FC236}">
                    <a16:creationId xmlns:a16="http://schemas.microsoft.com/office/drawing/2014/main" id="{9D07B5E2-9648-7435-6B52-190125E3CDBA}"/>
                  </a:ext>
                </a:extLst>
              </p:cNvPr>
              <p:cNvCxnSpPr>
                <a:cxnSpLocks/>
              </p:cNvCxnSpPr>
              <p:nvPr/>
            </p:nvCxnSpPr>
            <p:spPr>
              <a:xfrm flipH="1">
                <a:off x="7990259" y="6020170"/>
                <a:ext cx="80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B7E0141-B92D-2A68-AC14-DF6C2719976E}"/>
                  </a:ext>
                </a:extLst>
              </p:cNvPr>
              <p:cNvCxnSpPr>
                <a:cxnSpLocks/>
              </p:cNvCxnSpPr>
              <p:nvPr/>
            </p:nvCxnSpPr>
            <p:spPr>
              <a:xfrm flipH="1">
                <a:off x="9915984" y="6020170"/>
                <a:ext cx="80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CB8BF68-5E43-5EF4-F861-4C204D3F52E2}"/>
                </a:ext>
              </a:extLst>
            </p:cNvPr>
            <p:cNvGrpSpPr/>
            <p:nvPr/>
          </p:nvGrpSpPr>
          <p:grpSpPr>
            <a:xfrm>
              <a:off x="8632828" y="5552359"/>
              <a:ext cx="1925725" cy="590673"/>
              <a:chOff x="6868849" y="5724833"/>
              <a:chExt cx="1925725" cy="590673"/>
            </a:xfrm>
          </p:grpSpPr>
          <p:sp>
            <p:nvSpPr>
              <p:cNvPr id="51" name="Rectangle 50">
                <a:extLst>
                  <a:ext uri="{FF2B5EF4-FFF2-40B4-BE49-F238E27FC236}">
                    <a16:creationId xmlns:a16="http://schemas.microsoft.com/office/drawing/2014/main" id="{A97D03F2-9B5A-2648-D9E8-483AC39B7CEB}"/>
                  </a:ext>
                </a:extLst>
              </p:cNvPr>
              <p:cNvSpPr/>
              <p:nvPr/>
            </p:nvSpPr>
            <p:spPr>
              <a:xfrm>
                <a:off x="6868849" y="5724833"/>
                <a:ext cx="1121410" cy="59067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block</a:t>
                </a:r>
              </a:p>
            </p:txBody>
          </p:sp>
          <p:cxnSp>
            <p:nvCxnSpPr>
              <p:cNvPr id="53" name="Straight Arrow Connector 52">
                <a:extLst>
                  <a:ext uri="{FF2B5EF4-FFF2-40B4-BE49-F238E27FC236}">
                    <a16:creationId xmlns:a16="http://schemas.microsoft.com/office/drawing/2014/main" id="{094E7319-2FA7-923B-EF61-85F11686DF30}"/>
                  </a:ext>
                </a:extLst>
              </p:cNvPr>
              <p:cNvCxnSpPr>
                <a:cxnSpLocks/>
              </p:cNvCxnSpPr>
              <p:nvPr/>
            </p:nvCxnSpPr>
            <p:spPr>
              <a:xfrm flipH="1">
                <a:off x="7990259" y="6020170"/>
                <a:ext cx="80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cxnSp>
        <p:nvCxnSpPr>
          <p:cNvPr id="56" name="Straight Arrow Connector 55">
            <a:extLst>
              <a:ext uri="{FF2B5EF4-FFF2-40B4-BE49-F238E27FC236}">
                <a16:creationId xmlns:a16="http://schemas.microsoft.com/office/drawing/2014/main" id="{93CBDAFF-9E19-6886-6010-9E5B37ACB6F7}"/>
              </a:ext>
            </a:extLst>
          </p:cNvPr>
          <p:cNvCxnSpPr>
            <a:cxnSpLocks/>
          </p:cNvCxnSpPr>
          <p:nvPr/>
        </p:nvCxnSpPr>
        <p:spPr>
          <a:xfrm flipH="1">
            <a:off x="664286" y="5658983"/>
            <a:ext cx="80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A8B5EAA-65F0-AC41-9F5A-35F8BEE9D20C}"/>
              </a:ext>
            </a:extLst>
          </p:cNvPr>
          <p:cNvSpPr txBox="1"/>
          <p:nvPr/>
        </p:nvSpPr>
        <p:spPr>
          <a:xfrm>
            <a:off x="8118776" y="6081470"/>
            <a:ext cx="2786326"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Blockchain</a:t>
            </a:r>
          </a:p>
        </p:txBody>
      </p:sp>
    </p:spTree>
    <p:extLst>
      <p:ext uri="{BB962C8B-B14F-4D97-AF65-F5344CB8AC3E}">
        <p14:creationId xmlns:p14="http://schemas.microsoft.com/office/powerpoint/2010/main" val="1907294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D7C13EA-6E69-DB6B-B334-9CB7877D4988}"/>
              </a:ext>
            </a:extLst>
          </p:cNvPr>
          <p:cNvSpPr txBox="1"/>
          <p:nvPr/>
        </p:nvSpPr>
        <p:spPr>
          <a:xfrm>
            <a:off x="1603104" y="2486473"/>
            <a:ext cx="6705194" cy="1015663"/>
          </a:xfrm>
          <a:prstGeom prst="rect">
            <a:avLst/>
          </a:prstGeom>
          <a:noFill/>
        </p:spPr>
        <p:txBody>
          <a:bodyPr wrap="square">
            <a:spAutoFit/>
          </a:bodyPr>
          <a:lstStyle/>
          <a:p>
            <a:pPr algn="ctr"/>
            <a:r>
              <a:rPr lang="en-US" sz="3000" b="1" i="0" dirty="0">
                <a:solidFill>
                  <a:srgbClr val="000000"/>
                </a:solidFill>
                <a:effectLst/>
                <a:latin typeface="Arial" panose="020B0604020202020204" pitchFamily="34" charset="0"/>
                <a:cs typeface="Arial" panose="020B0604020202020204" pitchFamily="34" charset="0"/>
              </a:rPr>
              <a:t>The first work to apply ZKP</a:t>
            </a:r>
          </a:p>
          <a:p>
            <a:pPr algn="ctr"/>
            <a:r>
              <a:rPr lang="en-US" sz="3000" b="1" dirty="0">
                <a:solidFill>
                  <a:srgbClr val="000000"/>
                </a:solidFill>
                <a:latin typeface="Arial" panose="020B0604020202020204" pitchFamily="34" charset="0"/>
                <a:cs typeface="Arial" panose="020B0604020202020204" pitchFamily="34" charset="0"/>
              </a:rPr>
              <a:t>to machine learning inference</a:t>
            </a:r>
            <a:endParaRPr lang="en-US" sz="3000" dirty="0">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17EBB0E0-E261-DBDB-6968-AA955E6A56C7}"/>
              </a:ext>
            </a:extLst>
          </p:cNvPr>
          <p:cNvSpPr>
            <a:spLocks noGrp="1"/>
          </p:cNvSpPr>
          <p:nvPr>
            <p:ph type="title"/>
          </p:nvPr>
        </p:nvSpPr>
        <p:spPr/>
        <p:txBody>
          <a:bodyPr/>
          <a:lstStyle/>
          <a:p>
            <a:endParaRPr lang="en-US" dirty="0"/>
          </a:p>
        </p:txBody>
      </p:sp>
      <p:sp>
        <p:nvSpPr>
          <p:cNvPr id="2" name="TextBox 1">
            <a:extLst>
              <a:ext uri="{FF2B5EF4-FFF2-40B4-BE49-F238E27FC236}">
                <a16:creationId xmlns:a16="http://schemas.microsoft.com/office/drawing/2014/main" id="{D5F7912F-8B09-4A3E-799B-37838D9AD9E4}"/>
              </a:ext>
            </a:extLst>
          </p:cNvPr>
          <p:cNvSpPr txBox="1"/>
          <p:nvPr/>
        </p:nvSpPr>
        <p:spPr>
          <a:xfrm>
            <a:off x="3260108" y="5434978"/>
            <a:ext cx="3290132"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Follow-up works</a:t>
            </a:r>
          </a:p>
        </p:txBody>
      </p:sp>
      <p:sp>
        <p:nvSpPr>
          <p:cNvPr id="3" name="Oval 2">
            <a:extLst>
              <a:ext uri="{FF2B5EF4-FFF2-40B4-BE49-F238E27FC236}">
                <a16:creationId xmlns:a16="http://schemas.microsoft.com/office/drawing/2014/main" id="{51E9DF8B-8A31-497F-1ECA-6B5ECEC18E06}"/>
              </a:ext>
            </a:extLst>
          </p:cNvPr>
          <p:cNvSpPr/>
          <p:nvPr/>
        </p:nvSpPr>
        <p:spPr>
          <a:xfrm>
            <a:off x="6096000" y="4287488"/>
            <a:ext cx="1656522" cy="11818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F0"/>
                </a:solidFill>
                <a:latin typeface="Arial" panose="020B0604020202020204" pitchFamily="34" charset="0"/>
                <a:cs typeface="Arial" panose="020B0604020202020204" pitchFamily="34" charset="0"/>
              </a:rPr>
              <a:t>ZKCNN</a:t>
            </a:r>
          </a:p>
          <a:p>
            <a:pPr algn="ctr"/>
            <a:r>
              <a:rPr lang="en-US" dirty="0">
                <a:solidFill>
                  <a:srgbClr val="00B0F0"/>
                </a:solidFill>
                <a:latin typeface="Arial" panose="020B0604020202020204" pitchFamily="34" charset="0"/>
                <a:cs typeface="Arial" panose="020B0604020202020204" pitchFamily="34" charset="0"/>
              </a:rPr>
              <a:t>[LXZ 21]</a:t>
            </a:r>
          </a:p>
          <a:p>
            <a:pPr algn="ctr"/>
            <a:r>
              <a:rPr lang="en-US" dirty="0">
                <a:solidFill>
                  <a:srgbClr val="00B0F0"/>
                </a:solidFill>
                <a:latin typeface="Arial" panose="020B0604020202020204" pitchFamily="34" charset="0"/>
                <a:cs typeface="Arial" panose="020B0604020202020204" pitchFamily="34" charset="0"/>
              </a:rPr>
              <a:t>CCS</a:t>
            </a:r>
          </a:p>
        </p:txBody>
      </p:sp>
      <p:sp>
        <p:nvSpPr>
          <p:cNvPr id="5" name="Oval 4">
            <a:extLst>
              <a:ext uri="{FF2B5EF4-FFF2-40B4-BE49-F238E27FC236}">
                <a16:creationId xmlns:a16="http://schemas.microsoft.com/office/drawing/2014/main" id="{6F75557A-5008-10A7-D58C-A6B816F61D2D}"/>
              </a:ext>
            </a:extLst>
          </p:cNvPr>
          <p:cNvSpPr/>
          <p:nvPr/>
        </p:nvSpPr>
        <p:spPr>
          <a:xfrm>
            <a:off x="6729194" y="5624791"/>
            <a:ext cx="1986300" cy="11818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F0"/>
                </a:solidFill>
                <a:latin typeface="Arial" panose="020B0604020202020204" pitchFamily="34" charset="0"/>
                <a:cs typeface="Arial" panose="020B0604020202020204" pitchFamily="34" charset="0"/>
              </a:rPr>
              <a:t>ZEN</a:t>
            </a:r>
          </a:p>
          <a:p>
            <a:pPr algn="ctr"/>
            <a:r>
              <a:rPr lang="en-US" dirty="0">
                <a:solidFill>
                  <a:srgbClr val="00B0F0"/>
                </a:solidFill>
                <a:latin typeface="Arial" panose="020B0604020202020204" pitchFamily="34" charset="0"/>
                <a:cs typeface="Arial" panose="020B0604020202020204" pitchFamily="34" charset="0"/>
              </a:rPr>
              <a:t>[FQZ+ 21]</a:t>
            </a:r>
          </a:p>
        </p:txBody>
      </p:sp>
      <p:sp>
        <p:nvSpPr>
          <p:cNvPr id="8" name="Oval 7">
            <a:extLst>
              <a:ext uri="{FF2B5EF4-FFF2-40B4-BE49-F238E27FC236}">
                <a16:creationId xmlns:a16="http://schemas.microsoft.com/office/drawing/2014/main" id="{70D3036D-9A71-09C6-C3D9-DCD980140253}"/>
              </a:ext>
            </a:extLst>
          </p:cNvPr>
          <p:cNvSpPr/>
          <p:nvPr/>
        </p:nvSpPr>
        <p:spPr>
          <a:xfrm>
            <a:off x="7931477" y="4555805"/>
            <a:ext cx="1912588" cy="11818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F0"/>
                </a:solidFill>
                <a:latin typeface="Arial" panose="020B0604020202020204" pitchFamily="34" charset="0"/>
                <a:cs typeface="Arial" panose="020B0604020202020204" pitchFamily="34" charset="0"/>
              </a:rPr>
              <a:t>ZK-IMG</a:t>
            </a:r>
          </a:p>
          <a:p>
            <a:pPr algn="ctr"/>
            <a:r>
              <a:rPr lang="en-US" dirty="0">
                <a:solidFill>
                  <a:srgbClr val="00B0F0"/>
                </a:solidFill>
                <a:latin typeface="Arial" panose="020B0604020202020204" pitchFamily="34" charset="0"/>
                <a:cs typeface="Arial" panose="020B0604020202020204" pitchFamily="34" charset="0"/>
              </a:rPr>
              <a:t>[KHSS 22]</a:t>
            </a:r>
          </a:p>
        </p:txBody>
      </p:sp>
      <p:sp>
        <p:nvSpPr>
          <p:cNvPr id="11" name="Oval 10">
            <a:extLst>
              <a:ext uri="{FF2B5EF4-FFF2-40B4-BE49-F238E27FC236}">
                <a16:creationId xmlns:a16="http://schemas.microsoft.com/office/drawing/2014/main" id="{1E124290-FC80-1E19-A37F-B2728DA6ABCF}"/>
              </a:ext>
            </a:extLst>
          </p:cNvPr>
          <p:cNvSpPr/>
          <p:nvPr/>
        </p:nvSpPr>
        <p:spPr>
          <a:xfrm>
            <a:off x="9204368" y="5534732"/>
            <a:ext cx="1986300" cy="11818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F0"/>
                </a:solidFill>
                <a:latin typeface="Arial" panose="020B0604020202020204" pitchFamily="34" charset="0"/>
                <a:cs typeface="Arial" panose="020B0604020202020204" pitchFamily="34" charset="0"/>
              </a:rPr>
              <a:t>ZKDNN</a:t>
            </a:r>
          </a:p>
          <a:p>
            <a:pPr algn="ctr"/>
            <a:r>
              <a:rPr lang="en-US" dirty="0">
                <a:solidFill>
                  <a:srgbClr val="00B0F0"/>
                </a:solidFill>
                <a:latin typeface="Arial" panose="020B0604020202020204" pitchFamily="34" charset="0"/>
                <a:cs typeface="Arial" panose="020B0604020202020204" pitchFamily="34" charset="0"/>
              </a:rPr>
              <a:t>[KHSS 22]</a:t>
            </a:r>
          </a:p>
        </p:txBody>
      </p:sp>
      <p:grpSp>
        <p:nvGrpSpPr>
          <p:cNvPr id="14" name="Group 13">
            <a:extLst>
              <a:ext uri="{FF2B5EF4-FFF2-40B4-BE49-F238E27FC236}">
                <a16:creationId xmlns:a16="http://schemas.microsoft.com/office/drawing/2014/main" id="{FE5F7C8F-95A2-C932-A40D-B7DE1F31E4E3}"/>
              </a:ext>
            </a:extLst>
          </p:cNvPr>
          <p:cNvGrpSpPr/>
          <p:nvPr/>
        </p:nvGrpSpPr>
        <p:grpSpPr>
          <a:xfrm>
            <a:off x="426720" y="4011072"/>
            <a:ext cx="11338560" cy="896761"/>
            <a:chOff x="426720" y="4011072"/>
            <a:chExt cx="11338560" cy="896761"/>
          </a:xfrm>
        </p:grpSpPr>
        <p:sp>
          <p:nvSpPr>
            <p:cNvPr id="16" name="TextBox 15">
              <a:extLst>
                <a:ext uri="{FF2B5EF4-FFF2-40B4-BE49-F238E27FC236}">
                  <a16:creationId xmlns:a16="http://schemas.microsoft.com/office/drawing/2014/main" id="{49F54011-0369-5DBA-FD7A-797426A91006}"/>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
          <p:nvSpPr>
            <p:cNvPr id="18" name="TextBox 17">
              <a:extLst>
                <a:ext uri="{FF2B5EF4-FFF2-40B4-BE49-F238E27FC236}">
                  <a16:creationId xmlns:a16="http://schemas.microsoft.com/office/drawing/2014/main" id="{C1B47255-8CEE-8793-147C-833D10F00F4B}"/>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
          <p:nvSpPr>
            <p:cNvPr id="19" name="Left-Right Arrow 18">
              <a:extLst>
                <a:ext uri="{FF2B5EF4-FFF2-40B4-BE49-F238E27FC236}">
                  <a16:creationId xmlns:a16="http://schemas.microsoft.com/office/drawing/2014/main" id="{C8536B1E-C8BE-DF89-A073-654B7B3C0FF5}"/>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endParaRPr>
            </a:p>
          </p:txBody>
        </p:sp>
      </p:grpSp>
      <p:sp>
        <p:nvSpPr>
          <p:cNvPr id="20" name="Slide Number Placeholder 19">
            <a:extLst>
              <a:ext uri="{FF2B5EF4-FFF2-40B4-BE49-F238E27FC236}">
                <a16:creationId xmlns:a16="http://schemas.microsoft.com/office/drawing/2014/main" id="{C8E33763-93C0-9C6A-6A5D-6CBFC22EA07F}"/>
              </a:ext>
            </a:extLst>
          </p:cNvPr>
          <p:cNvSpPr>
            <a:spLocks noGrp="1"/>
          </p:cNvSpPr>
          <p:nvPr>
            <p:ph type="sldNum" sz="quarter" idx="12"/>
          </p:nvPr>
        </p:nvSpPr>
        <p:spPr/>
        <p:txBody>
          <a:bodyPr/>
          <a:lstStyle/>
          <a:p>
            <a:fld id="{925B9A89-1D3B-7042-A946-06694786D8F6}" type="slidenum">
              <a:rPr lang="en-US" smtClean="0"/>
              <a:t>53</a:t>
            </a:fld>
            <a:endParaRPr lang="en-US"/>
          </a:p>
        </p:txBody>
      </p:sp>
      <p:sp>
        <p:nvSpPr>
          <p:cNvPr id="21" name="Oval 20">
            <a:extLst>
              <a:ext uri="{FF2B5EF4-FFF2-40B4-BE49-F238E27FC236}">
                <a16:creationId xmlns:a16="http://schemas.microsoft.com/office/drawing/2014/main" id="{32D00577-828D-C9B1-A7AA-589E41D9FF52}"/>
              </a:ext>
            </a:extLst>
          </p:cNvPr>
          <p:cNvSpPr/>
          <p:nvPr/>
        </p:nvSpPr>
        <p:spPr>
          <a:xfrm>
            <a:off x="8340436" y="1987013"/>
            <a:ext cx="3354839" cy="190831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ZK Decision Tree</a:t>
            </a:r>
          </a:p>
          <a:p>
            <a:pPr algn="ctr"/>
            <a:r>
              <a:rPr lang="en-US" sz="2200" dirty="0">
                <a:solidFill>
                  <a:schemeClr val="tx1"/>
                </a:solidFill>
                <a:latin typeface="Arial" panose="020B0604020202020204" pitchFamily="34" charset="0"/>
                <a:cs typeface="Arial" panose="020B0604020202020204" pitchFamily="34" charset="0"/>
              </a:rPr>
              <a:t>[</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FZD 20]</a:t>
            </a:r>
          </a:p>
          <a:p>
            <a:pPr algn="ctr"/>
            <a:r>
              <a:rPr lang="en-US" sz="2200" dirty="0">
                <a:solidFill>
                  <a:schemeClr val="tx1"/>
                </a:solidFill>
                <a:latin typeface="Arial" panose="020B0604020202020204" pitchFamily="34" charset="0"/>
                <a:cs typeface="Arial" panose="020B0604020202020204" pitchFamily="34" charset="0"/>
              </a:rPr>
              <a:t>CCS</a:t>
            </a:r>
          </a:p>
        </p:txBody>
      </p:sp>
      <p:sp>
        <p:nvSpPr>
          <p:cNvPr id="24" name="Oval 23">
            <a:extLst>
              <a:ext uri="{FF2B5EF4-FFF2-40B4-BE49-F238E27FC236}">
                <a16:creationId xmlns:a16="http://schemas.microsoft.com/office/drawing/2014/main" id="{4023BBBA-6441-3763-CC55-C411DB6962DC}"/>
              </a:ext>
            </a:extLst>
          </p:cNvPr>
          <p:cNvSpPr/>
          <p:nvPr/>
        </p:nvSpPr>
        <p:spPr>
          <a:xfrm>
            <a:off x="10676512" y="3037109"/>
            <a:ext cx="985136" cy="9300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pitchFamily="2" charset="0"/>
                <a:cs typeface="Arial" panose="020B0604020202020204" pitchFamily="34" charset="0"/>
              </a:rPr>
              <a:t>3</a:t>
            </a:r>
          </a:p>
        </p:txBody>
      </p:sp>
    </p:spTree>
    <p:extLst>
      <p:ext uri="{BB962C8B-B14F-4D97-AF65-F5344CB8AC3E}">
        <p14:creationId xmlns:p14="http://schemas.microsoft.com/office/powerpoint/2010/main" val="175510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8"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B94BF-22A9-3D3E-5440-72106E46B15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Outline</a:t>
            </a:r>
          </a:p>
        </p:txBody>
      </p:sp>
      <p:sp>
        <p:nvSpPr>
          <p:cNvPr id="5" name="TextBox 4">
            <a:extLst>
              <a:ext uri="{FF2B5EF4-FFF2-40B4-BE49-F238E27FC236}">
                <a16:creationId xmlns:a16="http://schemas.microsoft.com/office/drawing/2014/main" id="{F0E54E21-1A4F-3825-6837-3DD40D9A20FE}"/>
              </a:ext>
            </a:extLst>
          </p:cNvPr>
          <p:cNvSpPr txBox="1"/>
          <p:nvPr/>
        </p:nvSpPr>
        <p:spPr>
          <a:xfrm>
            <a:off x="5124290" y="1233818"/>
            <a:ext cx="2218619" cy="523220"/>
          </a:xfrm>
          <a:prstGeom prst="rect">
            <a:avLst/>
          </a:prstGeom>
          <a:noFill/>
        </p:spPr>
        <p:txBody>
          <a:bodyPr wrap="square" rtlCol="0">
            <a:spAutoFit/>
          </a:bodyPr>
          <a:lstStyle/>
          <a:p>
            <a:pPr algn="ctr"/>
            <a:r>
              <a:rPr lang="en-US" sz="2800" dirty="0">
                <a:solidFill>
                  <a:schemeClr val="bg1">
                    <a:lumMod val="85000"/>
                  </a:schemeClr>
                </a:solidFill>
                <a:latin typeface="Arial" panose="020B0604020202020204" pitchFamily="34" charset="0"/>
                <a:cs typeface="Arial" panose="020B0604020202020204" pitchFamily="34" charset="0"/>
              </a:rPr>
              <a:t>What is ZKP</a:t>
            </a:r>
          </a:p>
        </p:txBody>
      </p:sp>
      <p:sp>
        <p:nvSpPr>
          <p:cNvPr id="30" name="TextBox 29">
            <a:extLst>
              <a:ext uri="{FF2B5EF4-FFF2-40B4-BE49-F238E27FC236}">
                <a16:creationId xmlns:a16="http://schemas.microsoft.com/office/drawing/2014/main" id="{EFF055CB-9BAC-5301-A10A-A39E946FD87E}"/>
              </a:ext>
            </a:extLst>
          </p:cNvPr>
          <p:cNvSpPr txBox="1"/>
          <p:nvPr/>
        </p:nvSpPr>
        <p:spPr>
          <a:xfrm>
            <a:off x="4557311" y="1901106"/>
            <a:ext cx="3354839" cy="523220"/>
          </a:xfrm>
          <a:prstGeom prst="rect">
            <a:avLst/>
          </a:prstGeom>
          <a:noFill/>
        </p:spPr>
        <p:txBody>
          <a:bodyPr wrap="square" rtlCol="0">
            <a:spAutoFit/>
          </a:bodyPr>
          <a:lstStyle/>
          <a:p>
            <a:r>
              <a:rPr lang="en-US" sz="2800" dirty="0">
                <a:solidFill>
                  <a:schemeClr val="bg1">
                    <a:lumMod val="85000"/>
                  </a:schemeClr>
                </a:solidFill>
                <a:latin typeface="Arial" panose="020B0604020202020204" pitchFamily="34" charset="0"/>
                <a:cs typeface="Arial" panose="020B0604020202020204" pitchFamily="34" charset="0"/>
              </a:rPr>
              <a:t>Applications of ZKP</a:t>
            </a:r>
          </a:p>
        </p:txBody>
      </p:sp>
      <p:sp>
        <p:nvSpPr>
          <p:cNvPr id="31" name="TextBox 30">
            <a:extLst>
              <a:ext uri="{FF2B5EF4-FFF2-40B4-BE49-F238E27FC236}">
                <a16:creationId xmlns:a16="http://schemas.microsoft.com/office/drawing/2014/main" id="{08C30900-72F3-D724-1485-80CDE1DA3723}"/>
              </a:ext>
            </a:extLst>
          </p:cNvPr>
          <p:cNvSpPr txBox="1"/>
          <p:nvPr/>
        </p:nvSpPr>
        <p:spPr>
          <a:xfrm>
            <a:off x="4982254" y="5520470"/>
            <a:ext cx="2227486"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Future Work</a:t>
            </a:r>
          </a:p>
        </p:txBody>
      </p:sp>
      <p:sp>
        <p:nvSpPr>
          <p:cNvPr id="10" name="Slide Number Placeholder 9">
            <a:extLst>
              <a:ext uri="{FF2B5EF4-FFF2-40B4-BE49-F238E27FC236}">
                <a16:creationId xmlns:a16="http://schemas.microsoft.com/office/drawing/2014/main" id="{A7873742-3D8E-D19C-707B-8814C9DD06FC}"/>
              </a:ext>
            </a:extLst>
          </p:cNvPr>
          <p:cNvSpPr>
            <a:spLocks noGrp="1"/>
          </p:cNvSpPr>
          <p:nvPr>
            <p:ph type="sldNum" sz="quarter" idx="12"/>
          </p:nvPr>
        </p:nvSpPr>
        <p:spPr/>
        <p:txBody>
          <a:bodyPr/>
          <a:lstStyle/>
          <a:p>
            <a:fld id="{925B9A89-1D3B-7042-A946-06694786D8F6}" type="slidenum">
              <a:rPr lang="en-US" smtClean="0"/>
              <a:t>54</a:t>
            </a:fld>
            <a:endParaRPr lang="en-US"/>
          </a:p>
        </p:txBody>
      </p:sp>
      <p:sp>
        <p:nvSpPr>
          <p:cNvPr id="11" name="Oval 10">
            <a:extLst>
              <a:ext uri="{FF2B5EF4-FFF2-40B4-BE49-F238E27FC236}">
                <a16:creationId xmlns:a16="http://schemas.microsoft.com/office/drawing/2014/main" id="{54A17436-A6D2-A97B-B707-1AE895719502}"/>
              </a:ext>
            </a:extLst>
          </p:cNvPr>
          <p:cNvSpPr/>
          <p:nvPr/>
        </p:nvSpPr>
        <p:spPr>
          <a:xfrm>
            <a:off x="5891278" y="3427401"/>
            <a:ext cx="2742991" cy="168217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bg2">
                    <a:lumMod val="90000"/>
                  </a:schemeClr>
                </a:solidFill>
                <a:latin typeface="Arial" panose="020B0604020202020204" pitchFamily="34" charset="0"/>
                <a:cs typeface="Arial" panose="020B0604020202020204" pitchFamily="34" charset="0"/>
              </a:rPr>
              <a:t>ZK Bridge</a:t>
            </a:r>
          </a:p>
          <a:p>
            <a:pPr algn="ctr">
              <a:lnSpc>
                <a:spcPct val="150000"/>
              </a:lnSpc>
            </a:pPr>
            <a:r>
              <a:rPr lang="en-US" sz="2200" dirty="0">
                <a:solidFill>
                  <a:schemeClr val="bg2">
                    <a:lumMod val="90000"/>
                  </a:schemeClr>
                </a:solidFill>
                <a:latin typeface="Arial" panose="020B0604020202020204" pitchFamily="34" charset="0"/>
                <a:cs typeface="Arial" panose="020B0604020202020204" pitchFamily="34" charset="0"/>
              </a:rPr>
              <a:t>[XZC+ 22]</a:t>
            </a:r>
          </a:p>
          <a:p>
            <a:pPr algn="ctr"/>
            <a:r>
              <a:rPr lang="en-US" sz="2200" dirty="0">
                <a:solidFill>
                  <a:schemeClr val="bg2">
                    <a:lumMod val="90000"/>
                  </a:schemeClr>
                </a:solidFill>
                <a:latin typeface="Arial" panose="020B0604020202020204" pitchFamily="34" charset="0"/>
                <a:cs typeface="Arial" panose="020B0604020202020204" pitchFamily="34" charset="0"/>
              </a:rPr>
              <a:t>CCS</a:t>
            </a:r>
          </a:p>
        </p:txBody>
      </p:sp>
      <p:sp>
        <p:nvSpPr>
          <p:cNvPr id="12" name="Oval 11">
            <a:extLst>
              <a:ext uri="{FF2B5EF4-FFF2-40B4-BE49-F238E27FC236}">
                <a16:creationId xmlns:a16="http://schemas.microsoft.com/office/drawing/2014/main" id="{CEC16EA8-5514-B870-29F3-C54914B8DF6F}"/>
              </a:ext>
            </a:extLst>
          </p:cNvPr>
          <p:cNvSpPr/>
          <p:nvPr/>
        </p:nvSpPr>
        <p:spPr>
          <a:xfrm>
            <a:off x="426719" y="1934451"/>
            <a:ext cx="3169857" cy="163786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2">
                    <a:lumMod val="90000"/>
                  </a:schemeClr>
                </a:solidFill>
                <a:latin typeface="Arial" panose="020B0604020202020204" pitchFamily="34" charset="0"/>
                <a:cs typeface="Arial" panose="020B0604020202020204" pitchFamily="34" charset="0"/>
              </a:rPr>
              <a:t>Layered Circuits</a:t>
            </a:r>
          </a:p>
          <a:p>
            <a:pPr algn="ctr"/>
            <a:r>
              <a:rPr lang="en-US" sz="2200" dirty="0">
                <a:solidFill>
                  <a:schemeClr val="bg2">
                    <a:lumMod val="90000"/>
                  </a:schemeClr>
                </a:solidFill>
                <a:latin typeface="Arial" panose="020B0604020202020204" pitchFamily="34" charset="0"/>
                <a:cs typeface="Arial" panose="020B0604020202020204" pitchFamily="34" charset="0"/>
              </a:rPr>
              <a:t>[XZZPS 19]</a:t>
            </a:r>
          </a:p>
          <a:p>
            <a:pPr algn="ctr"/>
            <a:r>
              <a:rPr lang="en-US" sz="2200" dirty="0">
                <a:solidFill>
                  <a:schemeClr val="bg2">
                    <a:lumMod val="90000"/>
                  </a:schemeClr>
                </a:solidFill>
                <a:latin typeface="Arial" panose="020B0604020202020204" pitchFamily="34" charset="0"/>
                <a:cs typeface="Arial" panose="020B0604020202020204" pitchFamily="34" charset="0"/>
              </a:rPr>
              <a:t>CRYPTO</a:t>
            </a:r>
          </a:p>
        </p:txBody>
      </p:sp>
      <p:grpSp>
        <p:nvGrpSpPr>
          <p:cNvPr id="13" name="Group 12">
            <a:extLst>
              <a:ext uri="{FF2B5EF4-FFF2-40B4-BE49-F238E27FC236}">
                <a16:creationId xmlns:a16="http://schemas.microsoft.com/office/drawing/2014/main" id="{E34A0D96-D4C3-BB82-41E3-DFD4D3B122F9}"/>
              </a:ext>
            </a:extLst>
          </p:cNvPr>
          <p:cNvGrpSpPr/>
          <p:nvPr/>
        </p:nvGrpSpPr>
        <p:grpSpPr>
          <a:xfrm>
            <a:off x="426720" y="4011072"/>
            <a:ext cx="11338560" cy="869369"/>
            <a:chOff x="426720" y="4011072"/>
            <a:chExt cx="11338560" cy="869369"/>
          </a:xfrm>
        </p:grpSpPr>
        <p:sp>
          <p:nvSpPr>
            <p:cNvPr id="14" name="TextBox 13">
              <a:extLst>
                <a:ext uri="{FF2B5EF4-FFF2-40B4-BE49-F238E27FC236}">
                  <a16:creationId xmlns:a16="http://schemas.microsoft.com/office/drawing/2014/main" id="{3F8CDC1F-B34C-23A8-2ADD-5F48A2911A78}"/>
                </a:ext>
              </a:extLst>
            </p:cNvPr>
            <p:cNvSpPr txBox="1"/>
            <p:nvPr/>
          </p:nvSpPr>
          <p:spPr>
            <a:xfrm>
              <a:off x="510374" y="4199947"/>
              <a:ext cx="2063496" cy="680494"/>
            </a:xfrm>
            <a:prstGeom prst="rect">
              <a:avLst/>
            </a:prstGeom>
            <a:noFill/>
          </p:spPr>
          <p:txBody>
            <a:bodyPr wrap="square" rtlCol="0">
              <a:spAutoFit/>
            </a:bodyPr>
            <a:lstStyle/>
            <a:p>
              <a:pPr marL="12700" algn="ctr"/>
              <a:r>
                <a:rPr lang="en-US" sz="4000" dirty="0">
                  <a:solidFill>
                    <a:srgbClr val="0070C0"/>
                  </a:solidFill>
                </a:rPr>
                <a:t>Theory</a:t>
              </a:r>
            </a:p>
          </p:txBody>
        </p:sp>
        <p:sp>
          <p:nvSpPr>
            <p:cNvPr id="18" name="TextBox 17">
              <a:extLst>
                <a:ext uri="{FF2B5EF4-FFF2-40B4-BE49-F238E27FC236}">
                  <a16:creationId xmlns:a16="http://schemas.microsoft.com/office/drawing/2014/main" id="{A264F756-9988-E2C8-5756-7498E40AD229}"/>
                </a:ext>
              </a:extLst>
            </p:cNvPr>
            <p:cNvSpPr txBox="1"/>
            <p:nvPr/>
          </p:nvSpPr>
          <p:spPr>
            <a:xfrm>
              <a:off x="9534144" y="4188504"/>
              <a:ext cx="2231136" cy="680494"/>
            </a:xfrm>
            <a:prstGeom prst="rect">
              <a:avLst/>
            </a:prstGeom>
            <a:noFill/>
          </p:spPr>
          <p:txBody>
            <a:bodyPr wrap="square" rtlCol="0">
              <a:spAutoFit/>
            </a:bodyPr>
            <a:lstStyle/>
            <a:p>
              <a:pPr algn="ctr">
                <a:tabLst>
                  <a:tab pos="1252728" algn="l"/>
                  <a:tab pos="1819656" algn="l"/>
                </a:tabLst>
              </a:pPr>
              <a:r>
                <a:rPr lang="en-US" sz="4000" dirty="0">
                  <a:solidFill>
                    <a:srgbClr val="00B050"/>
                  </a:solidFill>
                </a:rPr>
                <a:t>Practice</a:t>
              </a:r>
            </a:p>
          </p:txBody>
        </p:sp>
        <p:sp>
          <p:nvSpPr>
            <p:cNvPr id="19" name="Left-Right Arrow 18">
              <a:extLst>
                <a:ext uri="{FF2B5EF4-FFF2-40B4-BE49-F238E27FC236}">
                  <a16:creationId xmlns:a16="http://schemas.microsoft.com/office/drawing/2014/main" id="{084BB3B2-8C53-62A8-C70A-5F0AB87ADB9F}"/>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endParaRPr>
            </a:p>
          </p:txBody>
        </p:sp>
      </p:grpSp>
      <p:sp>
        <p:nvSpPr>
          <p:cNvPr id="20" name="Oval 19">
            <a:extLst>
              <a:ext uri="{FF2B5EF4-FFF2-40B4-BE49-F238E27FC236}">
                <a16:creationId xmlns:a16="http://schemas.microsoft.com/office/drawing/2014/main" id="{7E1E45FE-9665-987B-82BF-60D85831E148}"/>
              </a:ext>
            </a:extLst>
          </p:cNvPr>
          <p:cNvSpPr/>
          <p:nvPr/>
        </p:nvSpPr>
        <p:spPr>
          <a:xfrm>
            <a:off x="8340436" y="1987013"/>
            <a:ext cx="3354839" cy="1908318"/>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2">
                    <a:lumMod val="90000"/>
                  </a:schemeClr>
                </a:solidFill>
                <a:latin typeface="Arial" panose="020B0604020202020204" pitchFamily="34" charset="0"/>
                <a:cs typeface="Arial" panose="020B0604020202020204" pitchFamily="34" charset="0"/>
              </a:rPr>
              <a:t>ZK Decision Tree</a:t>
            </a:r>
          </a:p>
          <a:p>
            <a:pPr algn="ctr"/>
            <a:r>
              <a:rPr lang="en-US" sz="2200" dirty="0">
                <a:solidFill>
                  <a:schemeClr val="bg2">
                    <a:lumMod val="90000"/>
                  </a:schemeClr>
                </a:solidFill>
                <a:latin typeface="Arial" panose="020B0604020202020204" pitchFamily="34" charset="0"/>
                <a:cs typeface="Arial" panose="020B0604020202020204" pitchFamily="34" charset="0"/>
              </a:rPr>
              <a:t>[ZFZD 20]</a:t>
            </a:r>
          </a:p>
          <a:p>
            <a:pPr algn="ctr"/>
            <a:r>
              <a:rPr lang="en-US" sz="2200" dirty="0">
                <a:solidFill>
                  <a:schemeClr val="bg2">
                    <a:lumMod val="90000"/>
                  </a:schemeClr>
                </a:solidFill>
                <a:latin typeface="Arial" panose="020B0604020202020204" pitchFamily="34" charset="0"/>
                <a:cs typeface="Arial" panose="020B0604020202020204" pitchFamily="34" charset="0"/>
              </a:rPr>
              <a:t>CCS</a:t>
            </a:r>
          </a:p>
        </p:txBody>
      </p:sp>
      <p:sp>
        <p:nvSpPr>
          <p:cNvPr id="21" name="Oval 20">
            <a:extLst>
              <a:ext uri="{FF2B5EF4-FFF2-40B4-BE49-F238E27FC236}">
                <a16:creationId xmlns:a16="http://schemas.microsoft.com/office/drawing/2014/main" id="{3B60CF02-5821-746D-D666-FBD0E00AB9BC}"/>
              </a:ext>
            </a:extLst>
          </p:cNvPr>
          <p:cNvSpPr/>
          <p:nvPr/>
        </p:nvSpPr>
        <p:spPr>
          <a:xfrm>
            <a:off x="10676512" y="3037109"/>
            <a:ext cx="985136" cy="930055"/>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pitchFamily="2" charset="0"/>
                <a:cs typeface="Arial" panose="020B0604020202020204" pitchFamily="34" charset="0"/>
              </a:rPr>
              <a:t>3</a:t>
            </a:r>
          </a:p>
        </p:txBody>
      </p:sp>
      <p:sp>
        <p:nvSpPr>
          <p:cNvPr id="28" name="Oval 27">
            <a:extLst>
              <a:ext uri="{FF2B5EF4-FFF2-40B4-BE49-F238E27FC236}">
                <a16:creationId xmlns:a16="http://schemas.microsoft.com/office/drawing/2014/main" id="{C4E97B7B-EAFC-0D65-E890-70B1B5505BDB}"/>
              </a:ext>
            </a:extLst>
          </p:cNvPr>
          <p:cNvSpPr/>
          <p:nvPr/>
        </p:nvSpPr>
        <p:spPr>
          <a:xfrm>
            <a:off x="2505606" y="2928371"/>
            <a:ext cx="985136" cy="930055"/>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pitchFamily="2" charset="0"/>
                <a:cs typeface="Arial" panose="020B0604020202020204" pitchFamily="34" charset="0"/>
              </a:rPr>
              <a:t>1</a:t>
            </a:r>
          </a:p>
        </p:txBody>
      </p:sp>
      <p:sp>
        <p:nvSpPr>
          <p:cNvPr id="29" name="Oval 28">
            <a:extLst>
              <a:ext uri="{FF2B5EF4-FFF2-40B4-BE49-F238E27FC236}">
                <a16:creationId xmlns:a16="http://schemas.microsoft.com/office/drawing/2014/main" id="{30C1953A-2E91-6E9D-3412-F9375FAD45A6}"/>
              </a:ext>
            </a:extLst>
          </p:cNvPr>
          <p:cNvSpPr/>
          <p:nvPr/>
        </p:nvSpPr>
        <p:spPr>
          <a:xfrm>
            <a:off x="5619445" y="4309936"/>
            <a:ext cx="985136" cy="930055"/>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pitchFamily="2" charset="0"/>
                <a:cs typeface="Arial" panose="020B0604020202020204" pitchFamily="34" charset="0"/>
              </a:rPr>
              <a:t>2</a:t>
            </a:r>
          </a:p>
        </p:txBody>
      </p:sp>
    </p:spTree>
    <p:extLst>
      <p:ext uri="{BB962C8B-B14F-4D97-AF65-F5344CB8AC3E}">
        <p14:creationId xmlns:p14="http://schemas.microsoft.com/office/powerpoint/2010/main" val="4063534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B94BF-22A9-3D3E-5440-72106E46B15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Future Work</a:t>
            </a:r>
          </a:p>
        </p:txBody>
      </p:sp>
      <p:sp>
        <p:nvSpPr>
          <p:cNvPr id="30" name="TextBox 29">
            <a:extLst>
              <a:ext uri="{FF2B5EF4-FFF2-40B4-BE49-F238E27FC236}">
                <a16:creationId xmlns:a16="http://schemas.microsoft.com/office/drawing/2014/main" id="{4FB4756D-00F9-27F4-B35D-3FB0BDAE0BB8}"/>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
        <p:nvSpPr>
          <p:cNvPr id="31" name="TextBox 30">
            <a:extLst>
              <a:ext uri="{FF2B5EF4-FFF2-40B4-BE49-F238E27FC236}">
                <a16:creationId xmlns:a16="http://schemas.microsoft.com/office/drawing/2014/main" id="{7A3CBAD6-1C96-D607-02F4-85F4F71B35D1}"/>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
        <p:nvSpPr>
          <p:cNvPr id="34" name="Left-Right Arrow 33">
            <a:extLst>
              <a:ext uri="{FF2B5EF4-FFF2-40B4-BE49-F238E27FC236}">
                <a16:creationId xmlns:a16="http://schemas.microsoft.com/office/drawing/2014/main" id="{EC260A70-4295-794A-0584-CE7BA3BEE2CB}"/>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latin typeface="Arial" panose="020B0604020202020204" pitchFamily="34" charset="0"/>
              <a:cs typeface="Arial" panose="020B0604020202020204" pitchFamily="34" charset="0"/>
            </a:endParaRPr>
          </a:p>
        </p:txBody>
      </p:sp>
      <p:sp>
        <p:nvSpPr>
          <p:cNvPr id="38" name="Slide Number Placeholder 37">
            <a:extLst>
              <a:ext uri="{FF2B5EF4-FFF2-40B4-BE49-F238E27FC236}">
                <a16:creationId xmlns:a16="http://schemas.microsoft.com/office/drawing/2014/main" id="{AB026136-E601-16B8-9338-FC656FDD76BA}"/>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55</a:t>
            </a:fld>
            <a:endParaRPr lang="en-US">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EED5036-3258-6BA3-A797-15B948581816}"/>
              </a:ext>
            </a:extLst>
          </p:cNvPr>
          <p:cNvSpPr/>
          <p:nvPr/>
        </p:nvSpPr>
        <p:spPr>
          <a:xfrm>
            <a:off x="2230390" y="4199947"/>
            <a:ext cx="3583215" cy="238820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Hardware</a:t>
            </a:r>
          </a:p>
        </p:txBody>
      </p:sp>
      <p:sp>
        <p:nvSpPr>
          <p:cNvPr id="6" name="Oval 5">
            <a:extLst>
              <a:ext uri="{FF2B5EF4-FFF2-40B4-BE49-F238E27FC236}">
                <a16:creationId xmlns:a16="http://schemas.microsoft.com/office/drawing/2014/main" id="{BA2F757B-154C-487F-0F56-39ACDF62DB69}"/>
              </a:ext>
            </a:extLst>
          </p:cNvPr>
          <p:cNvSpPr/>
          <p:nvPr/>
        </p:nvSpPr>
        <p:spPr>
          <a:xfrm>
            <a:off x="6096000" y="4213250"/>
            <a:ext cx="3636984" cy="235050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Compiler</a:t>
            </a:r>
          </a:p>
        </p:txBody>
      </p:sp>
      <p:sp>
        <p:nvSpPr>
          <p:cNvPr id="7" name="TextBox 6">
            <a:extLst>
              <a:ext uri="{FF2B5EF4-FFF2-40B4-BE49-F238E27FC236}">
                <a16:creationId xmlns:a16="http://schemas.microsoft.com/office/drawing/2014/main" id="{F3E4DB6A-CAC0-0827-3DDF-D8207EDC697D}"/>
              </a:ext>
            </a:extLst>
          </p:cNvPr>
          <p:cNvSpPr txBox="1"/>
          <p:nvPr/>
        </p:nvSpPr>
        <p:spPr>
          <a:xfrm>
            <a:off x="2564524" y="1966199"/>
            <a:ext cx="7062951" cy="1200329"/>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How to fill in the gap between ZKP and local computation?</a:t>
            </a:r>
          </a:p>
        </p:txBody>
      </p:sp>
    </p:spTree>
    <p:extLst>
      <p:ext uri="{BB962C8B-B14F-4D97-AF65-F5344CB8AC3E}">
        <p14:creationId xmlns:p14="http://schemas.microsoft.com/office/powerpoint/2010/main" val="572020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76507-7CDD-A675-D2DD-37112CA7055C}"/>
              </a:ext>
            </a:extLst>
          </p:cNvPr>
          <p:cNvPicPr>
            <a:picLocks noChangeAspect="1"/>
          </p:cNvPicPr>
          <p:nvPr/>
        </p:nvPicPr>
        <p:blipFill>
          <a:blip r:embed="rId3"/>
          <a:stretch>
            <a:fillRect/>
          </a:stretch>
        </p:blipFill>
        <p:spPr>
          <a:xfrm>
            <a:off x="292712" y="174795"/>
            <a:ext cx="9550804" cy="6508410"/>
          </a:xfrm>
          <a:prstGeom prst="rect">
            <a:avLst/>
          </a:prstGeom>
        </p:spPr>
      </p:pic>
      <p:sp>
        <p:nvSpPr>
          <p:cNvPr id="5" name="Title 1">
            <a:extLst>
              <a:ext uri="{FF2B5EF4-FFF2-40B4-BE49-F238E27FC236}">
                <a16:creationId xmlns:a16="http://schemas.microsoft.com/office/drawing/2014/main" id="{67F267A7-7331-B0EF-1894-8AE5172AEFEA}"/>
              </a:ext>
            </a:extLst>
          </p:cNvPr>
          <p:cNvSpPr txBox="1">
            <a:spLocks/>
          </p:cNvSpPr>
          <p:nvPr/>
        </p:nvSpPr>
        <p:spPr>
          <a:xfrm>
            <a:off x="838200" y="365125"/>
            <a:ext cx="33731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panose="020B0604020202020204" pitchFamily="34" charset="0"/>
                <a:ea typeface="Linux Libertine Display O" panose="02000503000000000000" pitchFamily="2" charset="0"/>
                <a:cs typeface="Arial" panose="020B0604020202020204" pitchFamily="34" charset="0"/>
              </a:rPr>
              <a:t>Deep Learning</a:t>
            </a:r>
          </a:p>
        </p:txBody>
      </p:sp>
      <p:sp>
        <p:nvSpPr>
          <p:cNvPr id="6" name="TextBox 5">
            <a:extLst>
              <a:ext uri="{FF2B5EF4-FFF2-40B4-BE49-F238E27FC236}">
                <a16:creationId xmlns:a16="http://schemas.microsoft.com/office/drawing/2014/main" id="{1896D42B-6E3F-563D-E554-0EE3F06DD9AB}"/>
              </a:ext>
            </a:extLst>
          </p:cNvPr>
          <p:cNvSpPr txBox="1"/>
          <p:nvPr/>
        </p:nvSpPr>
        <p:spPr>
          <a:xfrm>
            <a:off x="1362301" y="1690688"/>
            <a:ext cx="5356998" cy="830997"/>
          </a:xfrm>
          <a:prstGeom prst="rect">
            <a:avLst/>
          </a:prstGeom>
          <a:solidFill>
            <a:schemeClr val="accent4">
              <a:lumMod val="40000"/>
              <a:lumOff val="60000"/>
            </a:schemeClr>
          </a:solidFill>
        </p:spPr>
        <p:txBody>
          <a:bodyPr wrap="square" rtlCol="0">
            <a:spAutoFit/>
          </a:bodyPr>
          <a:lstStyle/>
          <a:p>
            <a:r>
              <a:rPr lang="en-US" sz="2400" dirty="0">
                <a:latin typeface="Arial" panose="020B0604020202020204" pitchFamily="34" charset="0"/>
                <a:ea typeface="Linux Libertine Display O" panose="02000503000000000000" pitchFamily="2" charset="0"/>
                <a:cs typeface="Arial" panose="020B0604020202020204" pitchFamily="34" charset="0"/>
              </a:rPr>
              <a:t>Deep learning was once considered too expensive and impossible.</a:t>
            </a:r>
          </a:p>
        </p:txBody>
      </p:sp>
      <p:pic>
        <p:nvPicPr>
          <p:cNvPr id="7" name="Picture 6">
            <a:extLst>
              <a:ext uri="{FF2B5EF4-FFF2-40B4-BE49-F238E27FC236}">
                <a16:creationId xmlns:a16="http://schemas.microsoft.com/office/drawing/2014/main" id="{0A072EBC-81F6-74E5-F7A7-AB9ADE6211F5}"/>
              </a:ext>
            </a:extLst>
          </p:cNvPr>
          <p:cNvPicPr>
            <a:picLocks noChangeAspect="1"/>
          </p:cNvPicPr>
          <p:nvPr/>
        </p:nvPicPr>
        <p:blipFill>
          <a:blip r:embed="rId4"/>
          <a:stretch>
            <a:fillRect/>
          </a:stretch>
        </p:blipFill>
        <p:spPr>
          <a:xfrm>
            <a:off x="10310190" y="783347"/>
            <a:ext cx="1325563" cy="1325563"/>
          </a:xfrm>
          <a:prstGeom prst="rect">
            <a:avLst/>
          </a:prstGeom>
        </p:spPr>
      </p:pic>
      <p:pic>
        <p:nvPicPr>
          <p:cNvPr id="8" name="Picture 7">
            <a:extLst>
              <a:ext uri="{FF2B5EF4-FFF2-40B4-BE49-F238E27FC236}">
                <a16:creationId xmlns:a16="http://schemas.microsoft.com/office/drawing/2014/main" id="{64733376-350A-F590-BC72-DBCB77C72755}"/>
              </a:ext>
            </a:extLst>
          </p:cNvPr>
          <p:cNvPicPr>
            <a:picLocks noChangeAspect="1"/>
          </p:cNvPicPr>
          <p:nvPr/>
        </p:nvPicPr>
        <p:blipFill>
          <a:blip r:embed="rId5"/>
          <a:stretch>
            <a:fillRect/>
          </a:stretch>
        </p:blipFill>
        <p:spPr>
          <a:xfrm>
            <a:off x="10222961" y="2521685"/>
            <a:ext cx="1517782" cy="1517782"/>
          </a:xfrm>
          <a:prstGeom prst="rect">
            <a:avLst/>
          </a:prstGeom>
        </p:spPr>
      </p:pic>
      <p:cxnSp>
        <p:nvCxnSpPr>
          <p:cNvPr id="9" name="Straight Arrow Connector 8">
            <a:extLst>
              <a:ext uri="{FF2B5EF4-FFF2-40B4-BE49-F238E27FC236}">
                <a16:creationId xmlns:a16="http://schemas.microsoft.com/office/drawing/2014/main" id="{2F2776EA-C464-B7FA-DBA8-BB7BC18835A1}"/>
              </a:ext>
            </a:extLst>
          </p:cNvPr>
          <p:cNvCxnSpPr>
            <a:cxnSpLocks/>
            <a:stCxn id="7" idx="2"/>
            <a:endCxn id="8" idx="0"/>
          </p:cNvCxnSpPr>
          <p:nvPr/>
        </p:nvCxnSpPr>
        <p:spPr>
          <a:xfrm>
            <a:off x="10972972" y="2108910"/>
            <a:ext cx="8880" cy="41277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67BEF284-997C-5B39-BF61-167D1F6556B8}"/>
              </a:ext>
            </a:extLst>
          </p:cNvPr>
          <p:cNvPicPr>
            <a:picLocks noChangeAspect="1"/>
          </p:cNvPicPr>
          <p:nvPr/>
        </p:nvPicPr>
        <p:blipFill>
          <a:blip r:embed="rId6"/>
          <a:stretch>
            <a:fillRect/>
          </a:stretch>
        </p:blipFill>
        <p:spPr>
          <a:xfrm>
            <a:off x="10222962" y="4452242"/>
            <a:ext cx="1517781" cy="1517781"/>
          </a:xfrm>
          <a:prstGeom prst="rect">
            <a:avLst/>
          </a:prstGeom>
        </p:spPr>
      </p:pic>
      <p:cxnSp>
        <p:nvCxnSpPr>
          <p:cNvPr id="11" name="Straight Arrow Connector 10">
            <a:extLst>
              <a:ext uri="{FF2B5EF4-FFF2-40B4-BE49-F238E27FC236}">
                <a16:creationId xmlns:a16="http://schemas.microsoft.com/office/drawing/2014/main" id="{C04DB1BA-EF8A-77CB-4416-25D69BBDBC2E}"/>
              </a:ext>
            </a:extLst>
          </p:cNvPr>
          <p:cNvCxnSpPr>
            <a:cxnSpLocks/>
            <a:stCxn id="8" idx="2"/>
            <a:endCxn id="10" idx="0"/>
          </p:cNvCxnSpPr>
          <p:nvPr/>
        </p:nvCxnSpPr>
        <p:spPr>
          <a:xfrm>
            <a:off x="10981852" y="4039467"/>
            <a:ext cx="1" cy="41277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5" name="Title 1">
            <a:extLst>
              <a:ext uri="{FF2B5EF4-FFF2-40B4-BE49-F238E27FC236}">
                <a16:creationId xmlns:a16="http://schemas.microsoft.com/office/drawing/2014/main" id="{6FAA2251-7C0B-66F4-48BA-3B27D2B8C6BF}"/>
              </a:ext>
            </a:extLst>
          </p:cNvPr>
          <p:cNvSpPr txBox="1">
            <a:spLocks/>
          </p:cNvSpPr>
          <p:nvPr/>
        </p:nvSpPr>
        <p:spPr>
          <a:xfrm>
            <a:off x="5744532" y="382519"/>
            <a:ext cx="11644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Arial" panose="020B0604020202020204" pitchFamily="34" charset="0"/>
                <a:ea typeface="Linux Libertine Display O" panose="02000503000000000000" pitchFamily="2" charset="0"/>
                <a:cs typeface="Arial" panose="020B0604020202020204" pitchFamily="34" charset="0"/>
              </a:rPr>
              <a:t>ZKP</a:t>
            </a:r>
          </a:p>
        </p:txBody>
      </p:sp>
      <p:cxnSp>
        <p:nvCxnSpPr>
          <p:cNvPr id="27" name="Straight Arrow Connector 26">
            <a:extLst>
              <a:ext uri="{FF2B5EF4-FFF2-40B4-BE49-F238E27FC236}">
                <a16:creationId xmlns:a16="http://schemas.microsoft.com/office/drawing/2014/main" id="{73EB9C39-C59C-B275-3152-FF98C1FF448E}"/>
              </a:ext>
            </a:extLst>
          </p:cNvPr>
          <p:cNvCxnSpPr>
            <a:cxnSpLocks/>
          </p:cNvCxnSpPr>
          <p:nvPr/>
        </p:nvCxnSpPr>
        <p:spPr>
          <a:xfrm flipH="1" flipV="1">
            <a:off x="4211392" y="1027906"/>
            <a:ext cx="1493949" cy="17395"/>
          </a:xfrm>
          <a:prstGeom prst="straightConnector1">
            <a:avLst/>
          </a:prstGeom>
          <a:ln w="508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6DCBE4A-ADD3-1385-EA13-CC2E1E3A391E}"/>
              </a:ext>
            </a:extLst>
          </p:cNvPr>
          <p:cNvSpPr txBox="1"/>
          <p:nvPr/>
        </p:nvSpPr>
        <p:spPr>
          <a:xfrm>
            <a:off x="10110361" y="5870799"/>
            <a:ext cx="1788927"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AI chip</a:t>
            </a:r>
          </a:p>
        </p:txBody>
      </p:sp>
      <p:sp>
        <p:nvSpPr>
          <p:cNvPr id="32" name="Slide Number Placeholder 31">
            <a:extLst>
              <a:ext uri="{FF2B5EF4-FFF2-40B4-BE49-F238E27FC236}">
                <a16:creationId xmlns:a16="http://schemas.microsoft.com/office/drawing/2014/main" id="{96F9F8A0-2450-413D-BF30-7655E71422C7}"/>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56</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07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p:bldP spid="3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ea typeface="Linux Libertine Display O" panose="02000503000000000000" pitchFamily="2" charset="0"/>
                <a:cs typeface="Arial" panose="020B0604020202020204" pitchFamily="34" charset="0"/>
              </a:rPr>
              <a:t>Hardware-software Co-design for ZKP</a:t>
            </a:r>
          </a:p>
        </p:txBody>
      </p:sp>
      <p:pic>
        <p:nvPicPr>
          <p:cNvPr id="4" name="图片 3"/>
          <p:cNvPicPr>
            <a:picLocks noChangeAspect="1"/>
          </p:cNvPicPr>
          <p:nvPr/>
        </p:nvPicPr>
        <p:blipFill>
          <a:blip r:embed="rId3"/>
          <a:stretch>
            <a:fillRect/>
          </a:stretch>
        </p:blipFill>
        <p:spPr>
          <a:xfrm>
            <a:off x="4240347" y="1737995"/>
            <a:ext cx="3219450" cy="2072005"/>
          </a:xfrm>
          <a:prstGeom prst="rect">
            <a:avLst/>
          </a:prstGeom>
        </p:spPr>
      </p:pic>
      <p:sp>
        <p:nvSpPr>
          <p:cNvPr id="9" name="文本框 8"/>
          <p:cNvSpPr txBox="1"/>
          <p:nvPr/>
        </p:nvSpPr>
        <p:spPr>
          <a:xfrm>
            <a:off x="4028256" y="4331970"/>
            <a:ext cx="3798569" cy="1015663"/>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Software optimization</a:t>
            </a:r>
          </a:p>
          <a:p>
            <a:pPr algn="ctr"/>
            <a:endParaRPr lang="en-US" altLang="zh-CN" sz="2000" dirty="0">
              <a:latin typeface="Arial" panose="020B0604020202020204" pitchFamily="34" charset="0"/>
              <a:cs typeface="Arial" panose="020B0604020202020204" pitchFamily="34" charset="0"/>
            </a:endParaRPr>
          </a:p>
          <a:p>
            <a:pPr algn="ctr"/>
            <a:r>
              <a:rPr lang="en-US" altLang="zh-CN" sz="2000" dirty="0">
                <a:latin typeface="Arial" panose="020B0604020202020204" pitchFamily="34" charset="0"/>
                <a:cs typeface="Arial" panose="020B0604020202020204" pitchFamily="34" charset="0"/>
              </a:rPr>
              <a:t>Hardware-friendly ZKP</a:t>
            </a:r>
          </a:p>
        </p:txBody>
      </p:sp>
      <p:sp>
        <p:nvSpPr>
          <p:cNvPr id="13" name="文本框 12"/>
          <p:cNvSpPr txBox="1"/>
          <p:nvPr/>
        </p:nvSpPr>
        <p:spPr>
          <a:xfrm>
            <a:off x="838200" y="4331970"/>
            <a:ext cx="2801815" cy="1015663"/>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Hardware acceleration</a:t>
            </a:r>
          </a:p>
          <a:p>
            <a:pPr algn="ctr"/>
            <a:endParaRPr lang="en-US" altLang="zh-CN" sz="2000" dirty="0">
              <a:latin typeface="Arial" panose="020B0604020202020204" pitchFamily="34" charset="0"/>
              <a:cs typeface="Arial" panose="020B0604020202020204" pitchFamily="34" charset="0"/>
            </a:endParaRPr>
          </a:p>
          <a:p>
            <a:pPr algn="ctr"/>
            <a:r>
              <a:rPr lang="en-US" altLang="zh-CN" sz="2000" dirty="0">
                <a:latin typeface="Arial" panose="020B0604020202020204" pitchFamily="34" charset="0"/>
                <a:cs typeface="Arial" panose="020B0604020202020204" pitchFamily="34" charset="0"/>
              </a:rPr>
              <a:t>ZKP-friendly hardware</a:t>
            </a:r>
          </a:p>
        </p:txBody>
      </p:sp>
      <p:sp>
        <p:nvSpPr>
          <p:cNvPr id="15" name="文本框 14"/>
          <p:cNvSpPr txBox="1"/>
          <p:nvPr/>
        </p:nvSpPr>
        <p:spPr>
          <a:xfrm>
            <a:off x="7713062" y="4338125"/>
            <a:ext cx="3798570" cy="1015663"/>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System-level optimization</a:t>
            </a:r>
          </a:p>
          <a:p>
            <a:pPr algn="ctr"/>
            <a:endParaRPr lang="en-US" altLang="zh-CN" sz="2000" dirty="0">
              <a:latin typeface="Arial" panose="020B0604020202020204" pitchFamily="34" charset="0"/>
              <a:cs typeface="Arial" panose="020B0604020202020204" pitchFamily="34" charset="0"/>
            </a:endParaRPr>
          </a:p>
          <a:p>
            <a:pPr algn="ctr"/>
            <a:r>
              <a:rPr lang="en-US" altLang="zh-CN" sz="2000" dirty="0">
                <a:latin typeface="Arial" panose="020B0604020202020204" pitchFamily="34" charset="0"/>
                <a:cs typeface="Arial" panose="020B0604020202020204" pitchFamily="34" charset="0"/>
              </a:rPr>
              <a:t>Adaptive resource allocation</a:t>
            </a:r>
          </a:p>
        </p:txBody>
      </p:sp>
      <p:pic>
        <p:nvPicPr>
          <p:cNvPr id="17" name="图片 16"/>
          <p:cNvPicPr>
            <a:picLocks noChangeAspect="1"/>
          </p:cNvPicPr>
          <p:nvPr/>
        </p:nvPicPr>
        <p:blipFill>
          <a:blip r:embed="rId4"/>
          <a:stretch>
            <a:fillRect/>
          </a:stretch>
        </p:blipFill>
        <p:spPr>
          <a:xfrm>
            <a:off x="1047043" y="1816100"/>
            <a:ext cx="2276475" cy="1993900"/>
          </a:xfrm>
          <a:prstGeom prst="rect">
            <a:avLst/>
          </a:prstGeom>
        </p:spPr>
      </p:pic>
      <p:pic>
        <p:nvPicPr>
          <p:cNvPr id="18" name="图片 17"/>
          <p:cNvPicPr>
            <a:picLocks noChangeAspect="1"/>
          </p:cNvPicPr>
          <p:nvPr/>
        </p:nvPicPr>
        <p:blipFill>
          <a:blip r:embed="rId5"/>
          <a:stretch>
            <a:fillRect/>
          </a:stretch>
        </p:blipFill>
        <p:spPr>
          <a:xfrm>
            <a:off x="8343935" y="1690688"/>
            <a:ext cx="2536825" cy="2322830"/>
          </a:xfrm>
          <a:prstGeom prst="rect">
            <a:avLst/>
          </a:prstGeom>
        </p:spPr>
      </p:pic>
      <p:sp>
        <p:nvSpPr>
          <p:cNvPr id="5" name="Slide Number Placeholder 4">
            <a:extLst>
              <a:ext uri="{FF2B5EF4-FFF2-40B4-BE49-F238E27FC236}">
                <a16:creationId xmlns:a16="http://schemas.microsoft.com/office/drawing/2014/main" id="{2328A95F-C0DC-AFE6-3B41-0E4BEF604AD7}"/>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57</a:t>
            </a:fld>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C16E5-9F08-4863-F90A-554DDA5B825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Compile to ZKP Circuits</a:t>
            </a:r>
          </a:p>
        </p:txBody>
      </p:sp>
      <p:pic>
        <p:nvPicPr>
          <p:cNvPr id="5" name="Picture 4">
            <a:extLst>
              <a:ext uri="{FF2B5EF4-FFF2-40B4-BE49-F238E27FC236}">
                <a16:creationId xmlns:a16="http://schemas.microsoft.com/office/drawing/2014/main" id="{CFD858C2-6395-C6B0-7DB2-D2848EF26C75}"/>
              </a:ext>
            </a:extLst>
          </p:cNvPr>
          <p:cNvPicPr>
            <a:picLocks noChangeAspect="1"/>
          </p:cNvPicPr>
          <p:nvPr/>
        </p:nvPicPr>
        <p:blipFill>
          <a:blip r:embed="rId3"/>
          <a:stretch>
            <a:fillRect/>
          </a:stretch>
        </p:blipFill>
        <p:spPr>
          <a:xfrm>
            <a:off x="1009926" y="2034967"/>
            <a:ext cx="5440133" cy="3451363"/>
          </a:xfrm>
          <a:prstGeom prst="rect">
            <a:avLst/>
          </a:prstGeom>
        </p:spPr>
      </p:pic>
      <p:grpSp>
        <p:nvGrpSpPr>
          <p:cNvPr id="6" name="Group 5">
            <a:extLst>
              <a:ext uri="{FF2B5EF4-FFF2-40B4-BE49-F238E27FC236}">
                <a16:creationId xmlns:a16="http://schemas.microsoft.com/office/drawing/2014/main" id="{799726A2-D44C-26A7-5C57-C844BD420F5A}"/>
              </a:ext>
            </a:extLst>
          </p:cNvPr>
          <p:cNvGrpSpPr/>
          <p:nvPr/>
        </p:nvGrpSpPr>
        <p:grpSpPr>
          <a:xfrm>
            <a:off x="8176999" y="1812578"/>
            <a:ext cx="2855436" cy="3451363"/>
            <a:chOff x="461422" y="1500921"/>
            <a:chExt cx="2331011" cy="2799584"/>
          </a:xfrm>
        </p:grpSpPr>
        <p:sp>
          <p:nvSpPr>
            <p:cNvPr id="7" name="Oval 6">
              <a:extLst>
                <a:ext uri="{FF2B5EF4-FFF2-40B4-BE49-F238E27FC236}">
                  <a16:creationId xmlns:a16="http://schemas.microsoft.com/office/drawing/2014/main" id="{206DF817-D0E5-E380-5D43-C43A9159AA48}"/>
                </a:ext>
              </a:extLst>
            </p:cNvPr>
            <p:cNvSpPr/>
            <p:nvPr/>
          </p:nvSpPr>
          <p:spPr>
            <a:xfrm>
              <a:off x="514986" y="220146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8" name="Oval 7">
              <a:extLst>
                <a:ext uri="{FF2B5EF4-FFF2-40B4-BE49-F238E27FC236}">
                  <a16:creationId xmlns:a16="http://schemas.microsoft.com/office/drawing/2014/main" id="{D932F470-91FF-FB82-3C45-61B6B620473C}"/>
                </a:ext>
              </a:extLst>
            </p:cNvPr>
            <p:cNvSpPr/>
            <p:nvPr/>
          </p:nvSpPr>
          <p:spPr>
            <a:xfrm>
              <a:off x="1039313" y="221157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9" name="Oval 8">
              <a:extLst>
                <a:ext uri="{FF2B5EF4-FFF2-40B4-BE49-F238E27FC236}">
                  <a16:creationId xmlns:a16="http://schemas.microsoft.com/office/drawing/2014/main" id="{2C906ADA-8CA0-8C60-4825-B6CB768E7CCB}"/>
                </a:ext>
              </a:extLst>
            </p:cNvPr>
            <p:cNvSpPr/>
            <p:nvPr/>
          </p:nvSpPr>
          <p:spPr>
            <a:xfrm>
              <a:off x="2355646" y="225071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56E1197D-1137-E948-78A8-133D10AF9906}"/>
                </a:ext>
              </a:extLst>
            </p:cNvPr>
            <p:cNvSpPr txBox="1"/>
            <p:nvPr/>
          </p:nvSpPr>
          <p:spPr>
            <a:xfrm>
              <a:off x="1666557" y="2324999"/>
              <a:ext cx="564287" cy="27461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88C22D63-9162-8461-04D9-9FA9F8D7F0EF}"/>
                </a:ext>
              </a:extLst>
            </p:cNvPr>
            <p:cNvCxnSpPr>
              <a:cxnSpLocks/>
              <a:stCxn id="7" idx="4"/>
            </p:cNvCxnSpPr>
            <p:nvPr/>
          </p:nvCxnSpPr>
          <p:spPr>
            <a:xfrm flipH="1">
              <a:off x="719076" y="2484080"/>
              <a:ext cx="6980" cy="20682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BADCEF1-C119-F3BF-3D3B-5C69344D40D4}"/>
                </a:ext>
              </a:extLst>
            </p:cNvPr>
            <p:cNvCxnSpPr>
              <a:cxnSpLocks/>
              <a:stCxn id="8" idx="4"/>
            </p:cNvCxnSpPr>
            <p:nvPr/>
          </p:nvCxnSpPr>
          <p:spPr>
            <a:xfrm flipH="1">
              <a:off x="1243403" y="2494193"/>
              <a:ext cx="6980" cy="235374"/>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12544B3-3BC3-43CE-72A1-B7842C72B50D}"/>
                </a:ext>
              </a:extLst>
            </p:cNvPr>
            <p:cNvCxnSpPr>
              <a:cxnSpLocks/>
              <a:stCxn id="9" idx="4"/>
            </p:cNvCxnSpPr>
            <p:nvPr/>
          </p:nvCxnSpPr>
          <p:spPr>
            <a:xfrm>
              <a:off x="2566716" y="2533333"/>
              <a:ext cx="0" cy="196234"/>
            </a:xfrm>
            <a:prstGeom prst="line">
              <a:avLst/>
            </a:prstGeom>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3EEE5AA8-5EC3-D258-646C-428B63378BE9}"/>
                </a:ext>
              </a:extLst>
            </p:cNvPr>
            <p:cNvSpPr/>
            <p:nvPr/>
          </p:nvSpPr>
          <p:spPr>
            <a:xfrm>
              <a:off x="461594" y="3149033"/>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15" name="Oval 14">
              <a:extLst>
                <a:ext uri="{FF2B5EF4-FFF2-40B4-BE49-F238E27FC236}">
                  <a16:creationId xmlns:a16="http://schemas.microsoft.com/office/drawing/2014/main" id="{57353AFE-C7C8-5356-A2BD-AA8F2416F2AF}"/>
                </a:ext>
              </a:extLst>
            </p:cNvPr>
            <p:cNvSpPr/>
            <p:nvPr/>
          </p:nvSpPr>
          <p:spPr>
            <a:xfrm>
              <a:off x="1053398" y="314903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16" name="Oval 15">
              <a:extLst>
                <a:ext uri="{FF2B5EF4-FFF2-40B4-BE49-F238E27FC236}">
                  <a16:creationId xmlns:a16="http://schemas.microsoft.com/office/drawing/2014/main" id="{5A84C24C-D115-2155-F960-988690D2F777}"/>
                </a:ext>
              </a:extLst>
            </p:cNvPr>
            <p:cNvSpPr/>
            <p:nvPr/>
          </p:nvSpPr>
          <p:spPr>
            <a:xfrm>
              <a:off x="2370294" y="3169396"/>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cxnSp>
          <p:nvCxnSpPr>
            <p:cNvPr id="17" name="Straight Connector 16">
              <a:extLst>
                <a:ext uri="{FF2B5EF4-FFF2-40B4-BE49-F238E27FC236}">
                  <a16:creationId xmlns:a16="http://schemas.microsoft.com/office/drawing/2014/main" id="{590E80F3-65A8-6D64-9597-191EE1F7EE1E}"/>
                </a:ext>
              </a:extLst>
            </p:cNvPr>
            <p:cNvCxnSpPr>
              <a:cxnSpLocks/>
              <a:endCxn id="14" idx="0"/>
            </p:cNvCxnSpPr>
            <p:nvPr/>
          </p:nvCxnSpPr>
          <p:spPr>
            <a:xfrm>
              <a:off x="672664" y="3001874"/>
              <a:ext cx="0" cy="14715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BF82A6E-07B9-CDB5-2525-C26ADC758163}"/>
                </a:ext>
              </a:extLst>
            </p:cNvPr>
            <p:cNvCxnSpPr>
              <a:cxnSpLocks/>
              <a:stCxn id="15" idx="0"/>
            </p:cNvCxnSpPr>
            <p:nvPr/>
          </p:nvCxnSpPr>
          <p:spPr>
            <a:xfrm flipH="1" flipV="1">
              <a:off x="1258034" y="2984148"/>
              <a:ext cx="6434" cy="164884"/>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6A32A9F-B02F-A3B3-7D5B-2FCC6DC45086}"/>
                </a:ext>
              </a:extLst>
            </p:cNvPr>
            <p:cNvCxnSpPr>
              <a:cxnSpLocks/>
              <a:stCxn id="16" idx="0"/>
            </p:cNvCxnSpPr>
            <p:nvPr/>
          </p:nvCxnSpPr>
          <p:spPr>
            <a:xfrm flipV="1">
              <a:off x="2581364" y="2984148"/>
              <a:ext cx="6433" cy="185248"/>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61DE4D96-64C7-1E08-852B-48C0CD39C696}"/>
                </a:ext>
              </a:extLst>
            </p:cNvPr>
            <p:cNvSpPr txBox="1"/>
            <p:nvPr/>
          </p:nvSpPr>
          <p:spPr>
            <a:xfrm>
              <a:off x="1663742" y="3109775"/>
              <a:ext cx="564287" cy="27461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CB7CD818-4DCD-D891-2A7C-D58818A2F8AE}"/>
                </a:ext>
              </a:extLst>
            </p:cNvPr>
            <p:cNvSpPr txBox="1"/>
            <p:nvPr/>
          </p:nvSpPr>
          <p:spPr>
            <a:xfrm rot="5400000">
              <a:off x="1543941" y="2797382"/>
              <a:ext cx="522230" cy="276376"/>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22" name="Straight Connector 21">
              <a:extLst>
                <a:ext uri="{FF2B5EF4-FFF2-40B4-BE49-F238E27FC236}">
                  <a16:creationId xmlns:a16="http://schemas.microsoft.com/office/drawing/2014/main" id="{0141B6C6-A2DB-1070-F8EC-14DA9FDE2CD7}"/>
                </a:ext>
              </a:extLst>
            </p:cNvPr>
            <p:cNvCxnSpPr>
              <a:cxnSpLocks/>
              <a:stCxn id="14" idx="4"/>
            </p:cNvCxnSpPr>
            <p:nvPr/>
          </p:nvCxnSpPr>
          <p:spPr>
            <a:xfrm>
              <a:off x="672664" y="3431651"/>
              <a:ext cx="0" cy="243556"/>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F82A7DB2-0872-8172-5B04-9708F5FD2AA2}"/>
                </a:ext>
              </a:extLst>
            </p:cNvPr>
            <p:cNvCxnSpPr>
              <a:cxnSpLocks/>
              <a:stCxn id="14" idx="5"/>
              <a:endCxn id="26" idx="1"/>
            </p:cNvCxnSpPr>
            <p:nvPr/>
          </p:nvCxnSpPr>
          <p:spPr>
            <a:xfrm>
              <a:off x="821912" y="3390263"/>
              <a:ext cx="266885" cy="337577"/>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10ADB483-1FAE-2FCC-3459-34AB67151226}"/>
                </a:ext>
              </a:extLst>
            </p:cNvPr>
            <p:cNvCxnSpPr>
              <a:cxnSpLocks/>
            </p:cNvCxnSpPr>
            <p:nvPr/>
          </p:nvCxnSpPr>
          <p:spPr>
            <a:xfrm>
              <a:off x="2578724" y="3471394"/>
              <a:ext cx="0" cy="222985"/>
            </a:xfrm>
            <a:prstGeom prst="line">
              <a:avLst/>
            </a:prstGeom>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7156BA58-D97F-0E3B-C123-3DB6AB4835F1}"/>
                </a:ext>
              </a:extLst>
            </p:cNvPr>
            <p:cNvSpPr/>
            <p:nvPr/>
          </p:nvSpPr>
          <p:spPr>
            <a:xfrm>
              <a:off x="461594" y="3679406"/>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26" name="Oval 25">
              <a:extLst>
                <a:ext uri="{FF2B5EF4-FFF2-40B4-BE49-F238E27FC236}">
                  <a16:creationId xmlns:a16="http://schemas.microsoft.com/office/drawing/2014/main" id="{BD837158-34EE-1780-0E16-4CDE5C80024E}"/>
                </a:ext>
              </a:extLst>
            </p:cNvPr>
            <p:cNvSpPr/>
            <p:nvPr/>
          </p:nvSpPr>
          <p:spPr>
            <a:xfrm>
              <a:off x="1026976" y="368645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27" name="Oval 26">
              <a:extLst>
                <a:ext uri="{FF2B5EF4-FFF2-40B4-BE49-F238E27FC236}">
                  <a16:creationId xmlns:a16="http://schemas.microsoft.com/office/drawing/2014/main" id="{6A320359-F656-BF07-D9DB-B4BD5C41B86B}"/>
                </a:ext>
              </a:extLst>
            </p:cNvPr>
            <p:cNvSpPr/>
            <p:nvPr/>
          </p:nvSpPr>
          <p:spPr>
            <a:xfrm>
              <a:off x="2355434" y="368801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cxnSp>
          <p:nvCxnSpPr>
            <p:cNvPr id="28" name="Straight Connector 27">
              <a:extLst>
                <a:ext uri="{FF2B5EF4-FFF2-40B4-BE49-F238E27FC236}">
                  <a16:creationId xmlns:a16="http://schemas.microsoft.com/office/drawing/2014/main" id="{0767BE9A-F057-1341-C972-6E3A1CF9F069}"/>
                </a:ext>
              </a:extLst>
            </p:cNvPr>
            <p:cNvCxnSpPr>
              <a:cxnSpLocks/>
              <a:stCxn id="15" idx="3"/>
              <a:endCxn id="25" idx="7"/>
            </p:cNvCxnSpPr>
            <p:nvPr/>
          </p:nvCxnSpPr>
          <p:spPr>
            <a:xfrm flipH="1">
              <a:off x="821912" y="3390262"/>
              <a:ext cx="293307" cy="330532"/>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FAFB82C8-9B71-2CDA-FEB8-AE9AC70194A9}"/>
                </a:ext>
              </a:extLst>
            </p:cNvPr>
            <p:cNvCxnSpPr>
              <a:cxnSpLocks/>
              <a:endCxn id="15" idx="4"/>
            </p:cNvCxnSpPr>
            <p:nvPr/>
          </p:nvCxnSpPr>
          <p:spPr>
            <a:xfrm flipV="1">
              <a:off x="1264468" y="3431650"/>
              <a:ext cx="0" cy="243557"/>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1106B633-DEFF-DE87-4D96-5B20B145D57E}"/>
                </a:ext>
              </a:extLst>
            </p:cNvPr>
            <p:cNvCxnSpPr>
              <a:cxnSpLocks/>
              <a:stCxn id="27" idx="1"/>
            </p:cNvCxnSpPr>
            <p:nvPr/>
          </p:nvCxnSpPr>
          <p:spPr>
            <a:xfrm flipH="1" flipV="1">
              <a:off x="2131614" y="3483499"/>
              <a:ext cx="285641" cy="245904"/>
            </a:xfrm>
            <a:prstGeom prst="line">
              <a:avLst/>
            </a:prstGeom>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48881807-9FE9-588B-8B57-3DB6B03F00DD}"/>
                </a:ext>
              </a:extLst>
            </p:cNvPr>
            <p:cNvSpPr txBox="1"/>
            <p:nvPr/>
          </p:nvSpPr>
          <p:spPr>
            <a:xfrm>
              <a:off x="1663742" y="3846591"/>
              <a:ext cx="564287" cy="27461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32" name="Straight Connector 31">
              <a:extLst>
                <a:ext uri="{FF2B5EF4-FFF2-40B4-BE49-F238E27FC236}">
                  <a16:creationId xmlns:a16="http://schemas.microsoft.com/office/drawing/2014/main" id="{241FFD3C-5A90-AA84-5B1C-174F398FD3E2}"/>
                </a:ext>
              </a:extLst>
            </p:cNvPr>
            <p:cNvCxnSpPr>
              <a:cxnSpLocks/>
              <a:endCxn id="35" idx="3"/>
            </p:cNvCxnSpPr>
            <p:nvPr/>
          </p:nvCxnSpPr>
          <p:spPr>
            <a:xfrm flipV="1">
              <a:off x="766676" y="2008208"/>
              <a:ext cx="72239" cy="186991"/>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0FA4D58-DDD7-C68B-6D39-854A3E9169CC}"/>
                </a:ext>
              </a:extLst>
            </p:cNvPr>
            <p:cNvCxnSpPr>
              <a:cxnSpLocks/>
              <a:endCxn id="35" idx="5"/>
            </p:cNvCxnSpPr>
            <p:nvPr/>
          </p:nvCxnSpPr>
          <p:spPr>
            <a:xfrm flipH="1" flipV="1">
              <a:off x="1137412" y="2008208"/>
              <a:ext cx="60540" cy="186991"/>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8E2C7D7-CAD7-7B99-BD42-058C30AD9AD3}"/>
                </a:ext>
              </a:extLst>
            </p:cNvPr>
            <p:cNvCxnSpPr>
              <a:endCxn id="36" idx="0"/>
            </p:cNvCxnSpPr>
            <p:nvPr/>
          </p:nvCxnSpPr>
          <p:spPr>
            <a:xfrm>
              <a:off x="2305363" y="1500921"/>
              <a:ext cx="377" cy="289886"/>
            </a:xfrm>
            <a:prstGeom prst="line">
              <a:avLst/>
            </a:prstGeom>
          </p:spPr>
          <p:style>
            <a:lnRef idx="1">
              <a:schemeClr val="dk1"/>
            </a:lnRef>
            <a:fillRef idx="0">
              <a:schemeClr val="dk1"/>
            </a:fillRef>
            <a:effectRef idx="0">
              <a:schemeClr val="dk1"/>
            </a:effectRef>
            <a:fontRef idx="minor">
              <a:schemeClr val="tx1"/>
            </a:fontRef>
          </p:style>
        </p:cxnSp>
        <p:sp>
          <p:nvSpPr>
            <p:cNvPr id="35" name="Oval 34">
              <a:extLst>
                <a:ext uri="{FF2B5EF4-FFF2-40B4-BE49-F238E27FC236}">
                  <a16:creationId xmlns:a16="http://schemas.microsoft.com/office/drawing/2014/main" id="{5213C0FC-BBEA-7957-2AD0-BBD37E894CBD}"/>
                </a:ext>
              </a:extLst>
            </p:cNvPr>
            <p:cNvSpPr/>
            <p:nvPr/>
          </p:nvSpPr>
          <p:spPr>
            <a:xfrm>
              <a:off x="777094" y="1766978"/>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36" name="Oval 35">
              <a:extLst>
                <a:ext uri="{FF2B5EF4-FFF2-40B4-BE49-F238E27FC236}">
                  <a16:creationId xmlns:a16="http://schemas.microsoft.com/office/drawing/2014/main" id="{C37B89C5-436C-2CA7-9292-27A5C3DE59B0}"/>
                </a:ext>
              </a:extLst>
            </p:cNvPr>
            <p:cNvSpPr/>
            <p:nvPr/>
          </p:nvSpPr>
          <p:spPr>
            <a:xfrm>
              <a:off x="2094670" y="1790807"/>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cxnSp>
          <p:nvCxnSpPr>
            <p:cNvPr id="37" name="Straight Connector 36">
              <a:extLst>
                <a:ext uri="{FF2B5EF4-FFF2-40B4-BE49-F238E27FC236}">
                  <a16:creationId xmlns:a16="http://schemas.microsoft.com/office/drawing/2014/main" id="{EBE209DB-4D9C-E601-BC67-030BE7937442}"/>
                </a:ext>
              </a:extLst>
            </p:cNvPr>
            <p:cNvCxnSpPr>
              <a:cxnSpLocks/>
              <a:endCxn id="36" idx="3"/>
            </p:cNvCxnSpPr>
            <p:nvPr/>
          </p:nvCxnSpPr>
          <p:spPr>
            <a:xfrm flipV="1">
              <a:off x="2001196" y="2032037"/>
              <a:ext cx="155295" cy="253350"/>
            </a:xfrm>
            <a:prstGeom prst="line">
              <a:avLst/>
            </a:prstGeom>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90421BE2-C15F-3354-86E6-29AAE1421803}"/>
                </a:ext>
              </a:extLst>
            </p:cNvPr>
            <p:cNvSpPr txBox="1"/>
            <p:nvPr/>
          </p:nvSpPr>
          <p:spPr>
            <a:xfrm>
              <a:off x="1435834" y="1655117"/>
              <a:ext cx="564287" cy="27461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39" name="Straight Connector 38">
              <a:extLst>
                <a:ext uri="{FF2B5EF4-FFF2-40B4-BE49-F238E27FC236}">
                  <a16:creationId xmlns:a16="http://schemas.microsoft.com/office/drawing/2014/main" id="{EB918529-5A02-2DD7-C108-46706E1BEC75}"/>
                </a:ext>
              </a:extLst>
            </p:cNvPr>
            <p:cNvCxnSpPr>
              <a:endCxn id="35" idx="0"/>
            </p:cNvCxnSpPr>
            <p:nvPr/>
          </p:nvCxnSpPr>
          <p:spPr>
            <a:xfrm flipH="1">
              <a:off x="988164" y="1520484"/>
              <a:ext cx="2902" cy="246494"/>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97C4E1D5-B310-B074-EA9E-970CC18F3F83}"/>
                </a:ext>
              </a:extLst>
            </p:cNvPr>
            <p:cNvCxnSpPr>
              <a:cxnSpLocks/>
              <a:stCxn id="36" idx="5"/>
            </p:cNvCxnSpPr>
            <p:nvPr/>
          </p:nvCxnSpPr>
          <p:spPr>
            <a:xfrm>
              <a:off x="2454988" y="2032037"/>
              <a:ext cx="70535" cy="246323"/>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5C27C431-1335-E267-BD6B-C30697E095B5}"/>
                </a:ext>
              </a:extLst>
            </p:cNvPr>
            <p:cNvCxnSpPr>
              <a:cxnSpLocks/>
              <a:stCxn id="25" idx="3"/>
            </p:cNvCxnSpPr>
            <p:nvPr/>
          </p:nvCxnSpPr>
          <p:spPr>
            <a:xfrm flipH="1">
              <a:off x="461422" y="3920636"/>
              <a:ext cx="61993" cy="249329"/>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65374074-DBF7-74AF-415B-72B5721B7A20}"/>
                </a:ext>
              </a:extLst>
            </p:cNvPr>
            <p:cNvCxnSpPr>
              <a:cxnSpLocks/>
              <a:stCxn id="25" idx="5"/>
            </p:cNvCxnSpPr>
            <p:nvPr/>
          </p:nvCxnSpPr>
          <p:spPr>
            <a:xfrm>
              <a:off x="821912" y="3920636"/>
              <a:ext cx="53392" cy="325064"/>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4C41F264-E0A3-1B23-0164-8E106C57DEC7}"/>
                </a:ext>
              </a:extLst>
            </p:cNvPr>
            <p:cNvCxnSpPr>
              <a:cxnSpLocks/>
              <a:stCxn id="26" idx="3"/>
            </p:cNvCxnSpPr>
            <p:nvPr/>
          </p:nvCxnSpPr>
          <p:spPr>
            <a:xfrm flipH="1">
              <a:off x="1011138" y="3927682"/>
              <a:ext cx="77659" cy="318018"/>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79A15C0-BF4F-606F-FCDA-22CDBA8DE5E8}"/>
                </a:ext>
              </a:extLst>
            </p:cNvPr>
            <p:cNvCxnSpPr>
              <a:cxnSpLocks/>
              <a:stCxn id="26" idx="5"/>
            </p:cNvCxnSpPr>
            <p:nvPr/>
          </p:nvCxnSpPr>
          <p:spPr>
            <a:xfrm>
              <a:off x="1387294" y="3927682"/>
              <a:ext cx="71384" cy="318018"/>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D3EC64C6-E432-59A9-1884-27807996C1C2}"/>
                </a:ext>
              </a:extLst>
            </p:cNvPr>
            <p:cNvCxnSpPr>
              <a:cxnSpLocks/>
              <a:stCxn id="27" idx="3"/>
            </p:cNvCxnSpPr>
            <p:nvPr/>
          </p:nvCxnSpPr>
          <p:spPr>
            <a:xfrm flipH="1">
              <a:off x="2342566" y="3929245"/>
              <a:ext cx="74689" cy="277389"/>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6500CBBE-DDA2-764F-DC40-8785BF16A4CC}"/>
                </a:ext>
              </a:extLst>
            </p:cNvPr>
            <p:cNvCxnSpPr>
              <a:cxnSpLocks/>
              <a:stCxn id="27" idx="5"/>
            </p:cNvCxnSpPr>
            <p:nvPr/>
          </p:nvCxnSpPr>
          <p:spPr>
            <a:xfrm>
              <a:off x="2715752" y="3929245"/>
              <a:ext cx="61821" cy="371260"/>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4566245C-7FDA-42AD-6709-2E1FFAEB6AF3}"/>
                </a:ext>
              </a:extLst>
            </p:cNvPr>
            <p:cNvCxnSpPr>
              <a:cxnSpLocks/>
              <a:stCxn id="16" idx="3"/>
            </p:cNvCxnSpPr>
            <p:nvPr/>
          </p:nvCxnSpPr>
          <p:spPr>
            <a:xfrm flipH="1">
              <a:off x="2156491" y="3410626"/>
              <a:ext cx="275624" cy="310168"/>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9E31D7FF-D754-939A-2669-CBEA611E9440}"/>
                </a:ext>
              </a:extLst>
            </p:cNvPr>
            <p:cNvCxnSpPr>
              <a:cxnSpLocks/>
              <a:stCxn id="7" idx="5"/>
            </p:cNvCxnSpPr>
            <p:nvPr/>
          </p:nvCxnSpPr>
          <p:spPr>
            <a:xfrm>
              <a:off x="875304" y="2442692"/>
              <a:ext cx="110693" cy="248214"/>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028F57F3-5410-614C-C579-B8E8C594BC5A}"/>
                </a:ext>
              </a:extLst>
            </p:cNvPr>
            <p:cNvCxnSpPr>
              <a:cxnSpLocks/>
              <a:stCxn id="8" idx="5"/>
            </p:cNvCxnSpPr>
            <p:nvPr/>
          </p:nvCxnSpPr>
          <p:spPr>
            <a:xfrm>
              <a:off x="1399631" y="2452805"/>
              <a:ext cx="140536" cy="252976"/>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417A9002-5239-E2C1-42B1-D2AE7D96B552}"/>
                </a:ext>
              </a:extLst>
            </p:cNvPr>
            <p:cNvCxnSpPr>
              <a:cxnSpLocks/>
              <a:stCxn id="9" idx="3"/>
            </p:cNvCxnSpPr>
            <p:nvPr/>
          </p:nvCxnSpPr>
          <p:spPr>
            <a:xfrm flipH="1">
              <a:off x="2230844" y="2491945"/>
              <a:ext cx="186623" cy="218678"/>
            </a:xfrm>
            <a:prstGeom prst="line">
              <a:avLst/>
            </a:prstGeom>
          </p:spPr>
          <p:style>
            <a:lnRef idx="1">
              <a:schemeClr val="dk1"/>
            </a:lnRef>
            <a:fillRef idx="0">
              <a:schemeClr val="dk1"/>
            </a:fillRef>
            <a:effectRef idx="0">
              <a:schemeClr val="dk1"/>
            </a:effectRef>
            <a:fontRef idx="minor">
              <a:schemeClr val="tx1"/>
            </a:fontRef>
          </p:style>
        </p:cxnSp>
      </p:grpSp>
      <p:sp>
        <p:nvSpPr>
          <p:cNvPr id="52" name="Right Arrow 51">
            <a:extLst>
              <a:ext uri="{FF2B5EF4-FFF2-40B4-BE49-F238E27FC236}">
                <a16:creationId xmlns:a16="http://schemas.microsoft.com/office/drawing/2014/main" id="{6F17971A-737B-C54E-A095-6FFBB3D064A7}"/>
              </a:ext>
            </a:extLst>
          </p:cNvPr>
          <p:cNvSpPr/>
          <p:nvPr/>
        </p:nvSpPr>
        <p:spPr>
          <a:xfrm>
            <a:off x="4839269" y="3074082"/>
            <a:ext cx="2780494" cy="1325563"/>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compiler</a:t>
            </a:r>
          </a:p>
        </p:txBody>
      </p:sp>
      <p:sp>
        <p:nvSpPr>
          <p:cNvPr id="53" name="TextBox 52">
            <a:extLst>
              <a:ext uri="{FF2B5EF4-FFF2-40B4-BE49-F238E27FC236}">
                <a16:creationId xmlns:a16="http://schemas.microsoft.com/office/drawing/2014/main" id="{C2EE7CAA-333F-5DB3-7ECE-AD0BD70576AC}"/>
              </a:ext>
            </a:extLst>
          </p:cNvPr>
          <p:cNvSpPr txBox="1"/>
          <p:nvPr/>
        </p:nvSpPr>
        <p:spPr>
          <a:xfrm>
            <a:off x="1151443" y="5486330"/>
            <a:ext cx="4194313"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High level </a:t>
            </a:r>
          </a:p>
          <a:p>
            <a:pPr algn="ctr"/>
            <a:r>
              <a:rPr lang="en-US" sz="2800" dirty="0">
                <a:latin typeface="Arial" panose="020B0604020202020204" pitchFamily="34" charset="0"/>
                <a:cs typeface="Arial" panose="020B0604020202020204" pitchFamily="34" charset="0"/>
              </a:rPr>
              <a:t>programming language</a:t>
            </a:r>
          </a:p>
        </p:txBody>
      </p:sp>
      <p:sp>
        <p:nvSpPr>
          <p:cNvPr id="54" name="TextBox 53">
            <a:extLst>
              <a:ext uri="{FF2B5EF4-FFF2-40B4-BE49-F238E27FC236}">
                <a16:creationId xmlns:a16="http://schemas.microsoft.com/office/drawing/2014/main" id="{32122188-826A-8AF1-1A92-205752934CEB}"/>
              </a:ext>
            </a:extLst>
          </p:cNvPr>
          <p:cNvSpPr txBox="1"/>
          <p:nvPr/>
        </p:nvSpPr>
        <p:spPr>
          <a:xfrm>
            <a:off x="7641210" y="5701773"/>
            <a:ext cx="4194313"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Arithmetic circuit</a:t>
            </a:r>
          </a:p>
        </p:txBody>
      </p:sp>
      <p:sp>
        <p:nvSpPr>
          <p:cNvPr id="58" name="Slide Number Placeholder 57">
            <a:extLst>
              <a:ext uri="{FF2B5EF4-FFF2-40B4-BE49-F238E27FC236}">
                <a16:creationId xmlns:a16="http://schemas.microsoft.com/office/drawing/2014/main" id="{E7F6E53B-CB11-925B-D1C2-B66BA4A51E50}"/>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58</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49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B94BF-22A9-3D3E-5440-72106E46B15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Future Work</a:t>
            </a:r>
          </a:p>
        </p:txBody>
      </p:sp>
      <p:sp>
        <p:nvSpPr>
          <p:cNvPr id="30" name="TextBox 29">
            <a:extLst>
              <a:ext uri="{FF2B5EF4-FFF2-40B4-BE49-F238E27FC236}">
                <a16:creationId xmlns:a16="http://schemas.microsoft.com/office/drawing/2014/main" id="{4FB4756D-00F9-27F4-B35D-3FB0BDAE0BB8}"/>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
        <p:nvSpPr>
          <p:cNvPr id="34" name="Left-Right Arrow 33">
            <a:extLst>
              <a:ext uri="{FF2B5EF4-FFF2-40B4-BE49-F238E27FC236}">
                <a16:creationId xmlns:a16="http://schemas.microsoft.com/office/drawing/2014/main" id="{EC260A70-4295-794A-0584-CE7BA3BEE2CB}"/>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latin typeface="Arial" panose="020B0604020202020204" pitchFamily="34" charset="0"/>
              <a:cs typeface="Arial" panose="020B0604020202020204" pitchFamily="34" charset="0"/>
            </a:endParaRPr>
          </a:p>
        </p:txBody>
      </p:sp>
      <p:sp>
        <p:nvSpPr>
          <p:cNvPr id="38" name="Slide Number Placeholder 37">
            <a:extLst>
              <a:ext uri="{FF2B5EF4-FFF2-40B4-BE49-F238E27FC236}">
                <a16:creationId xmlns:a16="http://schemas.microsoft.com/office/drawing/2014/main" id="{AB026136-E601-16B8-9338-FC656FDD76BA}"/>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59</a:t>
            </a:fld>
            <a:endParaRPr lang="en-US">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EED5036-3258-6BA3-A797-15B948581816}"/>
              </a:ext>
            </a:extLst>
          </p:cNvPr>
          <p:cNvSpPr/>
          <p:nvPr/>
        </p:nvSpPr>
        <p:spPr>
          <a:xfrm>
            <a:off x="2265281" y="4199947"/>
            <a:ext cx="3583215" cy="238820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Hardware</a:t>
            </a:r>
          </a:p>
        </p:txBody>
      </p:sp>
      <p:sp>
        <p:nvSpPr>
          <p:cNvPr id="6" name="Oval 5">
            <a:extLst>
              <a:ext uri="{FF2B5EF4-FFF2-40B4-BE49-F238E27FC236}">
                <a16:creationId xmlns:a16="http://schemas.microsoft.com/office/drawing/2014/main" id="{BA2F757B-154C-487F-0F56-39ACDF62DB69}"/>
              </a:ext>
            </a:extLst>
          </p:cNvPr>
          <p:cNvSpPr/>
          <p:nvPr/>
        </p:nvSpPr>
        <p:spPr>
          <a:xfrm>
            <a:off x="6345216" y="4199947"/>
            <a:ext cx="3636984" cy="235050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Compiler</a:t>
            </a:r>
          </a:p>
        </p:txBody>
      </p:sp>
      <p:sp>
        <p:nvSpPr>
          <p:cNvPr id="31" name="TextBox 30">
            <a:extLst>
              <a:ext uri="{FF2B5EF4-FFF2-40B4-BE49-F238E27FC236}">
                <a16:creationId xmlns:a16="http://schemas.microsoft.com/office/drawing/2014/main" id="{7A3CBAD6-1C96-D607-02F4-85F4F71B35D1}"/>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
        <p:nvSpPr>
          <p:cNvPr id="12" name="Oval 11">
            <a:extLst>
              <a:ext uri="{FF2B5EF4-FFF2-40B4-BE49-F238E27FC236}">
                <a16:creationId xmlns:a16="http://schemas.microsoft.com/office/drawing/2014/main" id="{42A47B98-6ADE-4AD5-74B7-0B609C0652F9}"/>
              </a:ext>
            </a:extLst>
          </p:cNvPr>
          <p:cNvSpPr/>
          <p:nvPr/>
        </p:nvSpPr>
        <p:spPr>
          <a:xfrm>
            <a:off x="1542122" y="1804087"/>
            <a:ext cx="3177079" cy="2059837"/>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Compatible</a:t>
            </a:r>
          </a:p>
          <a:p>
            <a:pPr algn="ctr"/>
            <a:r>
              <a:rPr lang="en-US" sz="3200" dirty="0">
                <a:solidFill>
                  <a:schemeClr val="tx1"/>
                </a:solidFill>
                <a:latin typeface="Arial" panose="020B0604020202020204" pitchFamily="34" charset="0"/>
                <a:cs typeface="Arial" panose="020B0604020202020204" pitchFamily="34" charset="0"/>
              </a:rPr>
              <a:t>Algorithms</a:t>
            </a:r>
          </a:p>
        </p:txBody>
      </p:sp>
      <p:sp>
        <p:nvSpPr>
          <p:cNvPr id="3" name="Oval 2">
            <a:extLst>
              <a:ext uri="{FF2B5EF4-FFF2-40B4-BE49-F238E27FC236}">
                <a16:creationId xmlns:a16="http://schemas.microsoft.com/office/drawing/2014/main" id="{AEC9EDD7-AE98-C910-4FAD-DDF194558C7A}"/>
              </a:ext>
            </a:extLst>
          </p:cNvPr>
          <p:cNvSpPr/>
          <p:nvPr/>
        </p:nvSpPr>
        <p:spPr>
          <a:xfrm>
            <a:off x="4997454" y="1780214"/>
            <a:ext cx="3017846" cy="205983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ZKRollup</a:t>
            </a:r>
            <a:endParaRPr lang="en-US" sz="3200" dirty="0">
              <a:solidFill>
                <a:schemeClr val="tx1"/>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4B3B0EC3-43C8-76C5-1FE2-BD968BCFB936}"/>
              </a:ext>
            </a:extLst>
          </p:cNvPr>
          <p:cNvSpPr/>
          <p:nvPr/>
        </p:nvSpPr>
        <p:spPr>
          <a:xfrm>
            <a:off x="6251390" y="478509"/>
            <a:ext cx="4084325" cy="205983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ZK Database</a:t>
            </a:r>
          </a:p>
        </p:txBody>
      </p:sp>
      <p:sp>
        <p:nvSpPr>
          <p:cNvPr id="15" name="Oval 14">
            <a:extLst>
              <a:ext uri="{FF2B5EF4-FFF2-40B4-BE49-F238E27FC236}">
                <a16:creationId xmlns:a16="http://schemas.microsoft.com/office/drawing/2014/main" id="{0DF2549C-113D-A250-3F62-16BDF0D7EBA5}"/>
              </a:ext>
            </a:extLst>
          </p:cNvPr>
          <p:cNvSpPr/>
          <p:nvPr/>
        </p:nvSpPr>
        <p:spPr>
          <a:xfrm>
            <a:off x="7511216" y="2009838"/>
            <a:ext cx="3177080" cy="191974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ZKLLM</a:t>
            </a:r>
          </a:p>
        </p:txBody>
      </p:sp>
    </p:spTree>
    <p:extLst>
      <p:ext uri="{BB962C8B-B14F-4D97-AF65-F5344CB8AC3E}">
        <p14:creationId xmlns:p14="http://schemas.microsoft.com/office/powerpoint/2010/main" val="665921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48F5-632F-D439-C379-EB4DF487310C}"/>
              </a:ext>
            </a:extLst>
          </p:cNvPr>
          <p:cNvSpPr>
            <a:spLocks noGrp="1"/>
          </p:cNvSpPr>
          <p:nvPr>
            <p:ph type="title"/>
          </p:nvPr>
        </p:nvSpPr>
        <p:spPr>
          <a:xfrm>
            <a:off x="838199" y="365125"/>
            <a:ext cx="10710797" cy="1325563"/>
          </a:xfrm>
        </p:spPr>
        <p:txBody>
          <a:bodyPr/>
          <a:lstStyle/>
          <a:p>
            <a:r>
              <a:rPr lang="en-US" dirty="0">
                <a:latin typeface="Arial" panose="020B0604020202020204" pitchFamily="34" charset="0"/>
                <a:cs typeface="Arial" panose="020B0604020202020204" pitchFamily="34" charset="0"/>
              </a:rPr>
              <a:t>Verification and Privacy</a:t>
            </a:r>
          </a:p>
        </p:txBody>
      </p:sp>
      <p:pic>
        <p:nvPicPr>
          <p:cNvPr id="3074" name="Picture 2" descr="Drivers License Templates Images – Browse 2,906 Stock Photos, Vectors, and  Video | Adobe Stock">
            <a:extLst>
              <a:ext uri="{FF2B5EF4-FFF2-40B4-BE49-F238E27FC236}">
                <a16:creationId xmlns:a16="http://schemas.microsoft.com/office/drawing/2014/main" id="{BC01B41B-D7CF-46B7-3AA6-F8FBDBD7FD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55756" y="1827031"/>
            <a:ext cx="6956120" cy="4154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 Drinking Alcohol Under 21 Retro Design Of Vector Beer Drink Bottle And  Glass With Red Prohibition Sign. Pub, Bar And Restaurant Warning Poster  Royalty Free SVG, Cliparts, Vectors, And Stock Illustration.">
            <a:extLst>
              <a:ext uri="{FF2B5EF4-FFF2-40B4-BE49-F238E27FC236}">
                <a16:creationId xmlns:a16="http://schemas.microsoft.com/office/drawing/2014/main" id="{F13246AE-945F-36AE-3FEC-FE68D5948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74" y="2176397"/>
            <a:ext cx="4409282"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72FDFE-E492-D209-175B-D6A44D0FD774}"/>
              </a:ext>
            </a:extLst>
          </p:cNvPr>
          <p:cNvSpPr txBox="1"/>
          <p:nvPr/>
        </p:nvSpPr>
        <p:spPr>
          <a:xfrm>
            <a:off x="7734365" y="4835047"/>
            <a:ext cx="3619435" cy="770350"/>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C86C9452-D5CD-79D7-E87B-1F787D38F562}"/>
              </a:ext>
            </a:extLst>
          </p:cNvPr>
          <p:cNvSpPr txBox="1"/>
          <p:nvPr/>
        </p:nvSpPr>
        <p:spPr>
          <a:xfrm>
            <a:off x="7766137" y="2892604"/>
            <a:ext cx="3469710" cy="1535161"/>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36CAB170-1FAD-F339-F9E4-373EA4384ED4}"/>
              </a:ext>
            </a:extLst>
          </p:cNvPr>
          <p:cNvSpPr txBox="1"/>
          <p:nvPr/>
        </p:nvSpPr>
        <p:spPr>
          <a:xfrm>
            <a:off x="6204180" y="4989752"/>
            <a:ext cx="1349015" cy="615646"/>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0E2E5EE6-74A3-A38A-5F2B-C894DAB2DE5F}"/>
              </a:ext>
            </a:extLst>
          </p:cNvPr>
          <p:cNvSpPr txBox="1"/>
          <p:nvPr/>
        </p:nvSpPr>
        <p:spPr>
          <a:xfrm>
            <a:off x="7766137" y="4446740"/>
            <a:ext cx="1798901" cy="400110"/>
          </a:xfrm>
          <a:prstGeom prst="rect">
            <a:avLst/>
          </a:prstGeom>
          <a:solidFill>
            <a:schemeClr val="bg1"/>
          </a:solidFill>
          <a:ln w="31750">
            <a:solidFill>
              <a:srgbClr val="FF0000"/>
            </a:solidFill>
          </a:ln>
        </p:spPr>
        <p:txBody>
          <a:bodyPr wrap="square" rtlCol="0">
            <a:spAutoFit/>
          </a:bodyPr>
          <a:lstStyle/>
          <a:p>
            <a:pPr algn="ctr"/>
            <a:r>
              <a:rPr lang="en-US" altLang="zh-CN" sz="2000" dirty="0">
                <a:latin typeface="Arial" panose="020B0604020202020204" pitchFamily="34" charset="0"/>
                <a:cs typeface="Arial" panose="020B0604020202020204" pitchFamily="34" charset="0"/>
              </a:rPr>
              <a:t>Age &gt;=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21</a:t>
            </a:r>
            <a:endParaRPr lang="en-US" sz="20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BC6959B-2EB8-B41B-C8DE-4B640FAC0AA3}"/>
              </a:ext>
            </a:extLst>
          </p:cNvPr>
          <p:cNvSpPr>
            <a:spLocks noGrp="1"/>
          </p:cNvSpPr>
          <p:nvPr>
            <p:ph type="sldNum" sz="quarter" idx="12"/>
          </p:nvPr>
        </p:nvSpPr>
        <p:spPr/>
        <p:txBody>
          <a:bodyPr/>
          <a:lstStyle/>
          <a:p>
            <a:fld id="{925B9A89-1D3B-7042-A946-06694786D8F6}" type="slidenum">
              <a:rPr lang="en-US" smtClean="0"/>
              <a:t>6</a:t>
            </a:fld>
            <a:endParaRPr lang="en-US"/>
          </a:p>
        </p:txBody>
      </p:sp>
    </p:spTree>
    <p:extLst>
      <p:ext uri="{BB962C8B-B14F-4D97-AF65-F5344CB8AC3E}">
        <p14:creationId xmlns:p14="http://schemas.microsoft.com/office/powerpoint/2010/main" val="2382244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7FE93D59-4582-7FA4-99E6-2695C6AC9F65}"/>
              </a:ext>
            </a:extLst>
          </p:cNvPr>
          <p:cNvSpPr/>
          <p:nvPr/>
        </p:nvSpPr>
        <p:spPr>
          <a:xfrm>
            <a:off x="5891278" y="3427401"/>
            <a:ext cx="2742991" cy="168217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bg2">
                    <a:lumMod val="90000"/>
                  </a:schemeClr>
                </a:solidFill>
                <a:latin typeface="Arial" panose="020B0604020202020204" pitchFamily="34" charset="0"/>
                <a:cs typeface="Arial" panose="020B0604020202020204" pitchFamily="34" charset="0"/>
              </a:rPr>
              <a:t>ZK Bridge</a:t>
            </a:r>
          </a:p>
          <a:p>
            <a:pPr algn="ctr">
              <a:lnSpc>
                <a:spcPct val="150000"/>
              </a:lnSpc>
            </a:pPr>
            <a:r>
              <a:rPr lang="en-US" sz="2200" dirty="0">
                <a:solidFill>
                  <a:schemeClr val="bg2">
                    <a:lumMod val="90000"/>
                  </a:schemeClr>
                </a:solidFill>
                <a:latin typeface="Arial" panose="020B0604020202020204" pitchFamily="34" charset="0"/>
                <a:cs typeface="Arial" panose="020B0604020202020204" pitchFamily="34" charset="0"/>
              </a:rPr>
              <a:t>[XZC+ 22]</a:t>
            </a:r>
          </a:p>
          <a:p>
            <a:pPr algn="ctr"/>
            <a:r>
              <a:rPr lang="en-US" sz="2200" dirty="0">
                <a:solidFill>
                  <a:schemeClr val="bg2">
                    <a:lumMod val="90000"/>
                  </a:schemeClr>
                </a:solidFill>
                <a:latin typeface="Arial" panose="020B0604020202020204" pitchFamily="34" charset="0"/>
                <a:cs typeface="Arial" panose="020B0604020202020204" pitchFamily="34" charset="0"/>
              </a:rPr>
              <a:t>CCS</a:t>
            </a:r>
          </a:p>
        </p:txBody>
      </p:sp>
      <p:sp>
        <p:nvSpPr>
          <p:cNvPr id="10" name="Oval 9">
            <a:extLst>
              <a:ext uri="{FF2B5EF4-FFF2-40B4-BE49-F238E27FC236}">
                <a16:creationId xmlns:a16="http://schemas.microsoft.com/office/drawing/2014/main" id="{198B0ACA-6866-DD8D-3886-510D306C739C}"/>
              </a:ext>
            </a:extLst>
          </p:cNvPr>
          <p:cNvSpPr/>
          <p:nvPr/>
        </p:nvSpPr>
        <p:spPr>
          <a:xfrm>
            <a:off x="2314027" y="3415733"/>
            <a:ext cx="3354839" cy="163786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bg2">
                    <a:lumMod val="90000"/>
                  </a:schemeClr>
                </a:solidFill>
                <a:latin typeface="Arial" panose="020B0604020202020204" pitchFamily="34" charset="0"/>
                <a:cs typeface="Arial" panose="020B0604020202020204" pitchFamily="34" charset="0"/>
              </a:rPr>
              <a:t>No Trusted Setup</a:t>
            </a:r>
          </a:p>
          <a:p>
            <a:pPr algn="ctr">
              <a:lnSpc>
                <a:spcPct val="150000"/>
              </a:lnSpc>
            </a:pPr>
            <a:r>
              <a:rPr lang="en-US" sz="2200" dirty="0">
                <a:solidFill>
                  <a:schemeClr val="bg2">
                    <a:lumMod val="90000"/>
                  </a:schemeClr>
                </a:solidFill>
                <a:latin typeface="Arial" panose="020B0604020202020204" pitchFamily="34" charset="0"/>
                <a:cs typeface="Arial" panose="020B0604020202020204" pitchFamily="34" charset="0"/>
              </a:rPr>
              <a:t>[ZXZS 20]</a:t>
            </a:r>
          </a:p>
          <a:p>
            <a:pPr algn="ctr"/>
            <a:r>
              <a:rPr lang="en-US" sz="2200" dirty="0">
                <a:solidFill>
                  <a:schemeClr val="bg2">
                    <a:lumMod val="90000"/>
                  </a:schemeClr>
                </a:solidFill>
                <a:latin typeface="Arial" panose="020B0604020202020204" pitchFamily="34" charset="0"/>
                <a:cs typeface="Arial" panose="020B0604020202020204" pitchFamily="34" charset="0"/>
              </a:rPr>
              <a:t>S&amp;P</a:t>
            </a:r>
          </a:p>
        </p:txBody>
      </p:sp>
      <p:sp>
        <p:nvSpPr>
          <p:cNvPr id="2" name="Title 1">
            <a:extLst>
              <a:ext uri="{FF2B5EF4-FFF2-40B4-BE49-F238E27FC236}">
                <a16:creationId xmlns:a16="http://schemas.microsoft.com/office/drawing/2014/main" id="{2A9B94BF-22A9-3D3E-5440-72106E46B15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Future Work</a:t>
            </a:r>
          </a:p>
        </p:txBody>
      </p:sp>
      <p:sp>
        <p:nvSpPr>
          <p:cNvPr id="4" name="Oval 3">
            <a:extLst>
              <a:ext uri="{FF2B5EF4-FFF2-40B4-BE49-F238E27FC236}">
                <a16:creationId xmlns:a16="http://schemas.microsoft.com/office/drawing/2014/main" id="{CBDBD63B-ED4E-AF65-A928-79D5EB6BFD48}"/>
              </a:ext>
            </a:extLst>
          </p:cNvPr>
          <p:cNvSpPr/>
          <p:nvPr/>
        </p:nvSpPr>
        <p:spPr>
          <a:xfrm>
            <a:off x="8340436" y="1987013"/>
            <a:ext cx="3354839" cy="1908318"/>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2">
                    <a:lumMod val="90000"/>
                  </a:schemeClr>
                </a:solidFill>
                <a:latin typeface="Arial" panose="020B0604020202020204" pitchFamily="34" charset="0"/>
                <a:cs typeface="Arial" panose="020B0604020202020204" pitchFamily="34" charset="0"/>
              </a:rPr>
              <a:t>ZK Decision Tree</a:t>
            </a:r>
          </a:p>
          <a:p>
            <a:pPr algn="ctr"/>
            <a:r>
              <a:rPr lang="en-US" sz="2200" dirty="0">
                <a:solidFill>
                  <a:schemeClr val="bg2">
                    <a:lumMod val="90000"/>
                  </a:schemeClr>
                </a:solidFill>
                <a:latin typeface="Arial" panose="020B0604020202020204" pitchFamily="34" charset="0"/>
                <a:cs typeface="Arial" panose="020B0604020202020204" pitchFamily="34" charset="0"/>
              </a:rPr>
              <a:t>[ZFZD 20]</a:t>
            </a:r>
          </a:p>
          <a:p>
            <a:pPr algn="ctr"/>
            <a:r>
              <a:rPr lang="en-US" sz="2200" dirty="0">
                <a:solidFill>
                  <a:schemeClr val="bg2">
                    <a:lumMod val="90000"/>
                  </a:schemeClr>
                </a:solidFill>
                <a:latin typeface="Arial" panose="020B0604020202020204" pitchFamily="34" charset="0"/>
                <a:cs typeface="Arial" panose="020B0604020202020204" pitchFamily="34" charset="0"/>
              </a:rPr>
              <a:t>CCS</a:t>
            </a:r>
          </a:p>
        </p:txBody>
      </p:sp>
      <p:sp>
        <p:nvSpPr>
          <p:cNvPr id="28" name="Oval 27">
            <a:extLst>
              <a:ext uri="{FF2B5EF4-FFF2-40B4-BE49-F238E27FC236}">
                <a16:creationId xmlns:a16="http://schemas.microsoft.com/office/drawing/2014/main" id="{31B42EE6-0CD4-67FB-727C-90CEB6106754}"/>
              </a:ext>
            </a:extLst>
          </p:cNvPr>
          <p:cNvSpPr/>
          <p:nvPr/>
        </p:nvSpPr>
        <p:spPr>
          <a:xfrm>
            <a:off x="8075495" y="4852161"/>
            <a:ext cx="2742990" cy="168217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bg2">
                    <a:lumMod val="90000"/>
                  </a:schemeClr>
                </a:solidFill>
                <a:latin typeface="Arial" panose="020B0604020202020204" pitchFamily="34" charset="0"/>
                <a:cs typeface="Arial" panose="020B0604020202020204" pitchFamily="34" charset="0"/>
              </a:rPr>
              <a:t>ZKRollup</a:t>
            </a:r>
            <a:endParaRPr lang="en-US" sz="2200" dirty="0">
              <a:solidFill>
                <a:schemeClr val="bg2">
                  <a:lumMod val="90000"/>
                </a:schemeClr>
              </a:solidFill>
              <a:latin typeface="Arial" panose="020B0604020202020204" pitchFamily="34" charset="0"/>
              <a:cs typeface="Arial" panose="020B0604020202020204" pitchFamily="34" charset="0"/>
            </a:endParaRPr>
          </a:p>
          <a:p>
            <a:pPr algn="ctr"/>
            <a:r>
              <a:rPr lang="en-US" sz="2200" dirty="0">
                <a:solidFill>
                  <a:schemeClr val="bg2">
                    <a:lumMod val="90000"/>
                  </a:schemeClr>
                </a:solidFill>
                <a:latin typeface="Arial" panose="020B0604020202020204" pitchFamily="34" charset="0"/>
                <a:cs typeface="Arial" panose="020B0604020202020204" pitchFamily="34" charset="0"/>
              </a:rPr>
              <a:t>[LXZ+ 22]</a:t>
            </a:r>
          </a:p>
          <a:p>
            <a:pPr algn="ctr"/>
            <a:r>
              <a:rPr lang="en-US" sz="2200" dirty="0">
                <a:solidFill>
                  <a:schemeClr val="bg2">
                    <a:lumMod val="90000"/>
                  </a:schemeClr>
                </a:solidFill>
                <a:latin typeface="Arial" panose="020B0604020202020204" pitchFamily="34" charset="0"/>
                <a:cs typeface="Arial" panose="020B0604020202020204" pitchFamily="34" charset="0"/>
              </a:rPr>
              <a:t>In submission</a:t>
            </a:r>
          </a:p>
        </p:txBody>
      </p:sp>
      <p:sp>
        <p:nvSpPr>
          <p:cNvPr id="38" name="Slide Number Placeholder 37">
            <a:extLst>
              <a:ext uri="{FF2B5EF4-FFF2-40B4-BE49-F238E27FC236}">
                <a16:creationId xmlns:a16="http://schemas.microsoft.com/office/drawing/2014/main" id="{AB026136-E601-16B8-9338-FC656FDD76BA}"/>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60</a:t>
            </a:fld>
            <a:endParaRPr lang="en-US">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BA2F757B-154C-487F-0F56-39ACDF62DB69}"/>
              </a:ext>
            </a:extLst>
          </p:cNvPr>
          <p:cNvSpPr/>
          <p:nvPr/>
        </p:nvSpPr>
        <p:spPr>
          <a:xfrm>
            <a:off x="6599824" y="4224802"/>
            <a:ext cx="3636984" cy="235050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2">
                    <a:lumMod val="90000"/>
                  </a:schemeClr>
                </a:solidFill>
                <a:latin typeface="Arial" panose="020B0604020202020204" pitchFamily="34" charset="0"/>
                <a:cs typeface="Arial" panose="020B0604020202020204" pitchFamily="34" charset="0"/>
              </a:rPr>
              <a:t>Compiler</a:t>
            </a:r>
          </a:p>
        </p:txBody>
      </p:sp>
      <p:sp>
        <p:nvSpPr>
          <p:cNvPr id="8" name="Oval 7">
            <a:extLst>
              <a:ext uri="{FF2B5EF4-FFF2-40B4-BE49-F238E27FC236}">
                <a16:creationId xmlns:a16="http://schemas.microsoft.com/office/drawing/2014/main" id="{D9381529-97D0-8157-233F-316B92B484CB}"/>
              </a:ext>
            </a:extLst>
          </p:cNvPr>
          <p:cNvSpPr/>
          <p:nvPr/>
        </p:nvSpPr>
        <p:spPr>
          <a:xfrm>
            <a:off x="1288236" y="1840805"/>
            <a:ext cx="3177079" cy="205983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2">
                    <a:lumMod val="90000"/>
                  </a:schemeClr>
                </a:solidFill>
                <a:latin typeface="Arial" panose="020B0604020202020204" pitchFamily="34" charset="0"/>
                <a:cs typeface="Arial" panose="020B0604020202020204" pitchFamily="34" charset="0"/>
              </a:rPr>
              <a:t>Compatible</a:t>
            </a:r>
          </a:p>
          <a:p>
            <a:pPr algn="ctr"/>
            <a:r>
              <a:rPr lang="en-US" sz="3200" dirty="0">
                <a:solidFill>
                  <a:schemeClr val="bg2">
                    <a:lumMod val="90000"/>
                  </a:schemeClr>
                </a:solidFill>
                <a:latin typeface="Arial" panose="020B0604020202020204" pitchFamily="34" charset="0"/>
                <a:cs typeface="Arial" panose="020B0604020202020204" pitchFamily="34" charset="0"/>
              </a:rPr>
              <a:t>Algorithms</a:t>
            </a:r>
          </a:p>
        </p:txBody>
      </p:sp>
      <p:sp>
        <p:nvSpPr>
          <p:cNvPr id="12" name="Oval 11">
            <a:extLst>
              <a:ext uri="{FF2B5EF4-FFF2-40B4-BE49-F238E27FC236}">
                <a16:creationId xmlns:a16="http://schemas.microsoft.com/office/drawing/2014/main" id="{7A04F568-0258-99EE-6AA0-B7C1E95170B5}"/>
              </a:ext>
            </a:extLst>
          </p:cNvPr>
          <p:cNvSpPr/>
          <p:nvPr/>
        </p:nvSpPr>
        <p:spPr>
          <a:xfrm>
            <a:off x="138167" y="1288474"/>
            <a:ext cx="6419922" cy="5569526"/>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Optimal prover for</a:t>
            </a:r>
          </a:p>
          <a:p>
            <a:pPr algn="ctr"/>
            <a:r>
              <a:rPr lang="en-US" sz="4000" i="1" dirty="0">
                <a:solidFill>
                  <a:schemeClr val="tx1"/>
                </a:solidFill>
                <a:latin typeface="Times" pitchFamily="2" charset="0"/>
                <a:cs typeface="Arial" panose="020B0604020202020204" pitchFamily="34" charset="0"/>
              </a:rPr>
              <a:t>any</a:t>
            </a:r>
            <a:r>
              <a:rPr lang="en-US" sz="4000" dirty="0">
                <a:solidFill>
                  <a:schemeClr val="tx1"/>
                </a:solidFill>
                <a:latin typeface="Arial" panose="020B0604020202020204" pitchFamily="34" charset="0"/>
                <a:cs typeface="Arial" panose="020B0604020202020204" pitchFamily="34" charset="0"/>
              </a:rPr>
              <a:t> model</a:t>
            </a:r>
          </a:p>
          <a:p>
            <a:pPr algn="ctr"/>
            <a:endParaRPr lang="en-US" sz="3200" dirty="0">
              <a:solidFill>
                <a:schemeClr val="tx1"/>
              </a:solidFill>
            </a:endParaRPr>
          </a:p>
          <a:p>
            <a:pPr algn="ctr"/>
            <a:endParaRPr lang="en-US" sz="3200" dirty="0">
              <a:solidFill>
                <a:schemeClr val="tx1"/>
              </a:solidFill>
            </a:endParaRPr>
          </a:p>
          <a:p>
            <a:pPr algn="ctr"/>
            <a:endParaRPr lang="en-US" sz="3200" dirty="0">
              <a:solidFill>
                <a:schemeClr val="tx1"/>
              </a:solidFill>
            </a:endParaRPr>
          </a:p>
          <a:p>
            <a:pPr algn="ctr"/>
            <a:endParaRPr lang="en-US" sz="3200" dirty="0">
              <a:solidFill>
                <a:schemeClr val="tx1"/>
              </a:solidFill>
            </a:endParaRPr>
          </a:p>
        </p:txBody>
      </p:sp>
      <p:sp>
        <p:nvSpPr>
          <p:cNvPr id="11" name="Oval 10">
            <a:extLst>
              <a:ext uri="{FF2B5EF4-FFF2-40B4-BE49-F238E27FC236}">
                <a16:creationId xmlns:a16="http://schemas.microsoft.com/office/drawing/2014/main" id="{EC6FD85B-24CA-4068-8B0D-C8EEF4AB61AC}"/>
              </a:ext>
            </a:extLst>
          </p:cNvPr>
          <p:cNvSpPr/>
          <p:nvPr/>
        </p:nvSpPr>
        <p:spPr>
          <a:xfrm>
            <a:off x="5908640" y="1178830"/>
            <a:ext cx="6256239" cy="567917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Efficient ZKP for </a:t>
            </a:r>
          </a:p>
          <a:p>
            <a:pPr algn="ctr"/>
            <a:r>
              <a:rPr lang="en-US" sz="4000" i="1" dirty="0">
                <a:solidFill>
                  <a:schemeClr val="tx1"/>
                </a:solidFill>
                <a:latin typeface="Times" pitchFamily="2" charset="0"/>
                <a:cs typeface="Arial" panose="020B0604020202020204" pitchFamily="34" charset="0"/>
              </a:rPr>
              <a:t>any</a:t>
            </a:r>
            <a:r>
              <a:rPr lang="en-US" sz="4000" dirty="0">
                <a:solidFill>
                  <a:schemeClr val="tx1"/>
                </a:solidFill>
                <a:latin typeface="Arial" panose="020B0604020202020204" pitchFamily="34" charset="0"/>
                <a:cs typeface="Arial" panose="020B0604020202020204" pitchFamily="34" charset="0"/>
              </a:rPr>
              <a:t> application</a:t>
            </a:r>
          </a:p>
          <a:p>
            <a:pPr algn="ctr"/>
            <a:endParaRPr lang="en-US" sz="3200" dirty="0">
              <a:solidFill>
                <a:schemeClr val="tx1"/>
              </a:solidFill>
            </a:endParaRPr>
          </a:p>
          <a:p>
            <a:pPr algn="ctr"/>
            <a:endParaRPr lang="en-US" sz="3200" dirty="0">
              <a:solidFill>
                <a:schemeClr val="tx1"/>
              </a:solidFill>
            </a:endParaRPr>
          </a:p>
          <a:p>
            <a:pPr algn="ctr"/>
            <a:endParaRPr lang="en-US" sz="3200" dirty="0">
              <a:solidFill>
                <a:schemeClr val="tx1"/>
              </a:solidFill>
            </a:endParaRPr>
          </a:p>
          <a:p>
            <a:pPr algn="ctr"/>
            <a:endParaRPr lang="en-US" sz="3200" dirty="0">
              <a:solidFill>
                <a:schemeClr val="tx1"/>
              </a:solidFill>
            </a:endParaRPr>
          </a:p>
        </p:txBody>
      </p:sp>
      <p:sp>
        <p:nvSpPr>
          <p:cNvPr id="34" name="Left-Right Arrow 33">
            <a:extLst>
              <a:ext uri="{FF2B5EF4-FFF2-40B4-BE49-F238E27FC236}">
                <a16:creationId xmlns:a16="http://schemas.microsoft.com/office/drawing/2014/main" id="{EC260A70-4295-794A-0584-CE7BA3BEE2CB}"/>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7A3CBAD6-1C96-D607-02F4-85F4F71B35D1}"/>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
        <p:nvSpPr>
          <p:cNvPr id="30" name="TextBox 29">
            <a:extLst>
              <a:ext uri="{FF2B5EF4-FFF2-40B4-BE49-F238E27FC236}">
                <a16:creationId xmlns:a16="http://schemas.microsoft.com/office/drawing/2014/main" id="{4FB4756D-00F9-27F4-B35D-3FB0BDAE0BB8}"/>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Tree>
    <p:extLst>
      <p:ext uri="{BB962C8B-B14F-4D97-AF65-F5344CB8AC3E}">
        <p14:creationId xmlns:p14="http://schemas.microsoft.com/office/powerpoint/2010/main" val="14046852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F0397-506D-2F1B-020F-2DCFB9D9603E}"/>
              </a:ext>
            </a:extLst>
          </p:cNvPr>
          <p:cNvPicPr>
            <a:picLocks noChangeAspect="1"/>
          </p:cNvPicPr>
          <p:nvPr/>
        </p:nvPicPr>
        <p:blipFill>
          <a:blip r:embed="rId3"/>
          <a:stretch>
            <a:fillRect/>
          </a:stretch>
        </p:blipFill>
        <p:spPr>
          <a:xfrm>
            <a:off x="8338846" y="942552"/>
            <a:ext cx="1783284" cy="2385664"/>
          </a:xfrm>
          <a:prstGeom prst="rect">
            <a:avLst/>
          </a:prstGeom>
        </p:spPr>
      </p:pic>
      <p:pic>
        <p:nvPicPr>
          <p:cNvPr id="3088" name="Picture 16" descr="Zhengzhong Jin">
            <a:extLst>
              <a:ext uri="{FF2B5EF4-FFF2-40B4-BE49-F238E27FC236}">
                <a16:creationId xmlns:a16="http://schemas.microsoft.com/office/drawing/2014/main" id="{2C36D45A-E30A-2CCA-344E-A763EB8AB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926" y="1775855"/>
            <a:ext cx="2159018" cy="154215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Zerui (Marco) Cheng">
            <a:extLst>
              <a:ext uri="{FF2B5EF4-FFF2-40B4-BE49-F238E27FC236}">
                <a16:creationId xmlns:a16="http://schemas.microsoft.com/office/drawing/2014/main" id="{614893DB-4A4F-51FA-26E8-4A75D5608B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504" y="1475606"/>
            <a:ext cx="1907758" cy="19077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 company name&#10;&#10;Description automatically generated">
            <a:extLst>
              <a:ext uri="{FF2B5EF4-FFF2-40B4-BE49-F238E27FC236}">
                <a16:creationId xmlns:a16="http://schemas.microsoft.com/office/drawing/2014/main" id="{0924F68E-8D7F-D68A-F4DB-9601CF3A086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557946" y="5055676"/>
            <a:ext cx="2557001" cy="1645004"/>
          </a:xfrm>
          <a:prstGeom prst="rect">
            <a:avLst/>
          </a:prstGeom>
        </p:spPr>
      </p:pic>
      <p:sp>
        <p:nvSpPr>
          <p:cNvPr id="2" name="Title 1">
            <a:extLst>
              <a:ext uri="{FF2B5EF4-FFF2-40B4-BE49-F238E27FC236}">
                <a16:creationId xmlns:a16="http://schemas.microsoft.com/office/drawing/2014/main" id="{6A663858-E123-E3DD-6D93-2AB4AA936DB8}"/>
              </a:ext>
            </a:extLst>
          </p:cNvPr>
          <p:cNvSpPr>
            <a:spLocks noGrp="1"/>
          </p:cNvSpPr>
          <p:nvPr>
            <p:ph type="title"/>
          </p:nvPr>
        </p:nvSpPr>
        <p:spPr>
          <a:xfrm>
            <a:off x="4289640" y="3785910"/>
            <a:ext cx="2990763" cy="1325563"/>
          </a:xfrm>
        </p:spPr>
        <p:txBody>
          <a:bodyPr/>
          <a:lstStyle/>
          <a:p>
            <a:pPr algn="ctr"/>
            <a:r>
              <a:rPr lang="en-US" dirty="0">
                <a:latin typeface="Arial" panose="020B0604020202020204" pitchFamily="34" charset="0"/>
                <a:cs typeface="Arial" panose="020B0604020202020204" pitchFamily="34" charset="0"/>
              </a:rPr>
              <a:t>Thank you!</a:t>
            </a:r>
          </a:p>
        </p:txBody>
      </p:sp>
      <p:pic>
        <p:nvPicPr>
          <p:cNvPr id="7" name="Content Placeholder 6" descr="Logo, company name&#10;&#10;Description automatically generated">
            <a:extLst>
              <a:ext uri="{FF2B5EF4-FFF2-40B4-BE49-F238E27FC236}">
                <a16:creationId xmlns:a16="http://schemas.microsoft.com/office/drawing/2014/main" id="{A8CEC940-C738-3D5B-6BC3-91BDF913203A}"/>
              </a:ext>
            </a:extLst>
          </p:cNvPr>
          <p:cNvPicPr>
            <a:picLocks noGrp="1" noChangeAspect="1"/>
          </p:cNvPicPr>
          <p:nvPr>
            <p:ph idx="1"/>
          </p:nvPr>
        </p:nvPicPr>
        <p:blipFill>
          <a:blip r:embed="rId8">
            <a:extLst>
              <a:ext uri="{837473B0-CC2E-450A-ABE3-18F120FF3D39}">
                <a1611:picAttrSrcUrl xmlns:a1611="http://schemas.microsoft.com/office/drawing/2016/11/main" r:id="rId9"/>
              </a:ext>
            </a:extLst>
          </a:blip>
          <a:stretch>
            <a:fillRect/>
          </a:stretch>
        </p:blipFill>
        <p:spPr>
          <a:xfrm>
            <a:off x="7320551" y="3782982"/>
            <a:ext cx="1511665" cy="1511665"/>
          </a:xfrm>
        </p:spPr>
      </p:pic>
      <p:pic>
        <p:nvPicPr>
          <p:cNvPr id="4" name="Picture 3">
            <a:extLst>
              <a:ext uri="{FF2B5EF4-FFF2-40B4-BE49-F238E27FC236}">
                <a16:creationId xmlns:a16="http://schemas.microsoft.com/office/drawing/2014/main" id="{D486161C-E4AC-2BB2-8042-B2C738F0B2DC}"/>
              </a:ext>
            </a:extLst>
          </p:cNvPr>
          <p:cNvPicPr>
            <a:picLocks noChangeAspect="1"/>
          </p:cNvPicPr>
          <p:nvPr/>
        </p:nvPicPr>
        <p:blipFill>
          <a:blip r:embed="rId10"/>
          <a:stretch>
            <a:fillRect/>
          </a:stretch>
        </p:blipFill>
        <p:spPr>
          <a:xfrm>
            <a:off x="1287688" y="3641714"/>
            <a:ext cx="1636099" cy="1636099"/>
          </a:xfrm>
          <a:prstGeom prst="rect">
            <a:avLst/>
          </a:prstGeom>
        </p:spPr>
      </p:pic>
      <p:pic>
        <p:nvPicPr>
          <p:cNvPr id="5" name="Picture 4">
            <a:extLst>
              <a:ext uri="{FF2B5EF4-FFF2-40B4-BE49-F238E27FC236}">
                <a16:creationId xmlns:a16="http://schemas.microsoft.com/office/drawing/2014/main" id="{EEFE2C38-3E7F-6693-51C1-099D7DC4D323}"/>
              </a:ext>
            </a:extLst>
          </p:cNvPr>
          <p:cNvPicPr>
            <a:picLocks noChangeAspect="1"/>
          </p:cNvPicPr>
          <p:nvPr/>
        </p:nvPicPr>
        <p:blipFill>
          <a:blip r:embed="rId11"/>
          <a:stretch>
            <a:fillRect/>
          </a:stretch>
        </p:blipFill>
        <p:spPr>
          <a:xfrm>
            <a:off x="2845509" y="3823034"/>
            <a:ext cx="1362410" cy="136241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324D2297-A6CF-BBE5-3C5F-16D2B0945F28}"/>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6314649" y="5348511"/>
            <a:ext cx="1289485" cy="1352169"/>
          </a:xfrm>
          <a:prstGeom prst="rect">
            <a:avLst/>
          </a:prstGeom>
        </p:spPr>
      </p:pic>
      <p:sp>
        <p:nvSpPr>
          <p:cNvPr id="11" name="TextBox 10">
            <a:extLst>
              <a:ext uri="{FF2B5EF4-FFF2-40B4-BE49-F238E27FC236}">
                <a16:creationId xmlns:a16="http://schemas.microsoft.com/office/drawing/2014/main" id="{6B92ACB1-8CAE-821A-F580-57714DCBC9FB}"/>
              </a:ext>
            </a:extLst>
          </p:cNvPr>
          <p:cNvSpPr txBox="1"/>
          <p:nvPr/>
        </p:nvSpPr>
        <p:spPr>
          <a:xfrm>
            <a:off x="14093687" y="-1033670"/>
            <a:ext cx="184731" cy="369332"/>
          </a:xfrm>
          <a:prstGeom prst="rect">
            <a:avLst/>
          </a:prstGeom>
          <a:noFill/>
        </p:spPr>
        <p:txBody>
          <a:bodyPr wrap="none" rtlCol="0">
            <a:spAutoFit/>
          </a:bodyPr>
          <a:lstStyle/>
          <a:p>
            <a:endParaRPr lang="en-US" dirty="0"/>
          </a:p>
        </p:txBody>
      </p:sp>
      <p:pic>
        <p:nvPicPr>
          <p:cNvPr id="22" name="Picture 21" descr="Icon&#10;&#10;Description automatically generated">
            <a:extLst>
              <a:ext uri="{FF2B5EF4-FFF2-40B4-BE49-F238E27FC236}">
                <a16:creationId xmlns:a16="http://schemas.microsoft.com/office/drawing/2014/main" id="{9197A5D7-143A-02B3-DADC-5800D70C0E7C}"/>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4056175" y="5506335"/>
            <a:ext cx="1799915" cy="927956"/>
          </a:xfrm>
          <a:prstGeom prst="rect">
            <a:avLst/>
          </a:prstGeom>
        </p:spPr>
      </p:pic>
      <p:pic>
        <p:nvPicPr>
          <p:cNvPr id="28" name="Picture 27" descr="Text, logo&#10;&#10;Description automatically generated">
            <a:extLst>
              <a:ext uri="{FF2B5EF4-FFF2-40B4-BE49-F238E27FC236}">
                <a16:creationId xmlns:a16="http://schemas.microsoft.com/office/drawing/2014/main" id="{A91C597B-3B86-7FDB-0E5F-2654DC717E47}"/>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413086" y="5114887"/>
            <a:ext cx="1636099" cy="1636099"/>
          </a:xfrm>
          <a:prstGeom prst="rect">
            <a:avLst/>
          </a:prstGeom>
        </p:spPr>
      </p:pic>
      <p:pic>
        <p:nvPicPr>
          <p:cNvPr id="31" name="Picture 30" descr="Icon&#10;&#10;Description automatically generated">
            <a:extLst>
              <a:ext uri="{FF2B5EF4-FFF2-40B4-BE49-F238E27FC236}">
                <a16:creationId xmlns:a16="http://schemas.microsoft.com/office/drawing/2014/main" id="{3021BD85-2912-7929-233E-166D769EFFE1}"/>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32221" y="3722525"/>
            <a:ext cx="1362410" cy="1362410"/>
          </a:xfrm>
          <a:prstGeom prst="rect">
            <a:avLst/>
          </a:prstGeom>
        </p:spPr>
      </p:pic>
      <p:pic>
        <p:nvPicPr>
          <p:cNvPr id="33" name="Picture 32">
            <a:extLst>
              <a:ext uri="{FF2B5EF4-FFF2-40B4-BE49-F238E27FC236}">
                <a16:creationId xmlns:a16="http://schemas.microsoft.com/office/drawing/2014/main" id="{B6D8CE1D-FB30-7098-E2B2-88CB7737BB90}"/>
              </a:ext>
            </a:extLst>
          </p:cNvPr>
          <p:cNvPicPr>
            <a:picLocks noChangeAspect="1"/>
          </p:cNvPicPr>
          <p:nvPr/>
        </p:nvPicPr>
        <p:blipFill>
          <a:blip r:embed="rId20"/>
          <a:stretch>
            <a:fillRect/>
          </a:stretch>
        </p:blipFill>
        <p:spPr>
          <a:xfrm>
            <a:off x="8730938" y="3067730"/>
            <a:ext cx="3718024" cy="2873018"/>
          </a:xfrm>
          <a:prstGeom prst="rect">
            <a:avLst/>
          </a:prstGeom>
        </p:spPr>
      </p:pic>
      <p:pic>
        <p:nvPicPr>
          <p:cNvPr id="38" name="Picture 37" descr="Logo&#10;&#10;Description automatically generated">
            <a:extLst>
              <a:ext uri="{FF2B5EF4-FFF2-40B4-BE49-F238E27FC236}">
                <a16:creationId xmlns:a16="http://schemas.microsoft.com/office/drawing/2014/main" id="{DF37905F-487E-D0BD-D65D-67715D9F5E3E}"/>
              </a:ext>
            </a:extLst>
          </p:cNvPr>
          <p:cNvPicPr>
            <a:picLocks noChangeAspect="1"/>
          </p:cNvPicPr>
          <p:nvPr/>
        </p:nvPicPr>
        <p:blipFill>
          <a:blip r:embed="rId21">
            <a:extLst>
              <a:ext uri="{837473B0-CC2E-450A-ABE3-18F120FF3D39}">
                <a1611:picAttrSrcUrl xmlns:a1611="http://schemas.microsoft.com/office/drawing/2016/11/main" r:id="rId22"/>
              </a:ext>
            </a:extLst>
          </a:blip>
          <a:stretch>
            <a:fillRect/>
          </a:stretch>
        </p:blipFill>
        <p:spPr>
          <a:xfrm>
            <a:off x="8062693" y="5644995"/>
            <a:ext cx="1595514" cy="759199"/>
          </a:xfrm>
          <a:prstGeom prst="rect">
            <a:avLst/>
          </a:prstGeom>
        </p:spPr>
      </p:pic>
      <p:pic>
        <p:nvPicPr>
          <p:cNvPr id="40" name="Picture 39">
            <a:extLst>
              <a:ext uri="{FF2B5EF4-FFF2-40B4-BE49-F238E27FC236}">
                <a16:creationId xmlns:a16="http://schemas.microsoft.com/office/drawing/2014/main" id="{BEBF8795-956C-3ED1-0217-2DFDDDD64A17}"/>
              </a:ext>
            </a:extLst>
          </p:cNvPr>
          <p:cNvPicPr>
            <a:picLocks noChangeAspect="1"/>
          </p:cNvPicPr>
          <p:nvPr/>
        </p:nvPicPr>
        <p:blipFill>
          <a:blip r:embed="rId23"/>
          <a:stretch>
            <a:fillRect/>
          </a:stretch>
        </p:blipFill>
        <p:spPr>
          <a:xfrm>
            <a:off x="4849549" y="-7104"/>
            <a:ext cx="1325826" cy="1755396"/>
          </a:xfrm>
          <a:prstGeom prst="rect">
            <a:avLst/>
          </a:prstGeom>
        </p:spPr>
      </p:pic>
      <p:pic>
        <p:nvPicPr>
          <p:cNvPr id="41" name="Picture 40">
            <a:extLst>
              <a:ext uri="{FF2B5EF4-FFF2-40B4-BE49-F238E27FC236}">
                <a16:creationId xmlns:a16="http://schemas.microsoft.com/office/drawing/2014/main" id="{5781A66A-0EE9-C3A1-1815-51FD924C3F15}"/>
              </a:ext>
            </a:extLst>
          </p:cNvPr>
          <p:cNvPicPr>
            <a:picLocks noChangeAspect="1"/>
          </p:cNvPicPr>
          <p:nvPr/>
        </p:nvPicPr>
        <p:blipFill>
          <a:blip r:embed="rId24"/>
          <a:stretch>
            <a:fillRect/>
          </a:stretch>
        </p:blipFill>
        <p:spPr>
          <a:xfrm>
            <a:off x="9252634" y="-5061"/>
            <a:ext cx="1788408" cy="1788408"/>
          </a:xfrm>
          <a:prstGeom prst="rect">
            <a:avLst/>
          </a:prstGeom>
        </p:spPr>
      </p:pic>
      <p:sp>
        <p:nvSpPr>
          <p:cNvPr id="42" name="Slide Number Placeholder 41">
            <a:extLst>
              <a:ext uri="{FF2B5EF4-FFF2-40B4-BE49-F238E27FC236}">
                <a16:creationId xmlns:a16="http://schemas.microsoft.com/office/drawing/2014/main" id="{6923B23D-7822-A770-FABF-C73B69D18A50}"/>
              </a:ext>
            </a:extLst>
          </p:cNvPr>
          <p:cNvSpPr>
            <a:spLocks noGrp="1"/>
          </p:cNvSpPr>
          <p:nvPr>
            <p:ph type="sldNum" sz="quarter" idx="12"/>
          </p:nvPr>
        </p:nvSpPr>
        <p:spPr/>
        <p:txBody>
          <a:bodyPr/>
          <a:lstStyle/>
          <a:p>
            <a:fld id="{925B9A89-1D3B-7042-A946-06694786D8F6}" type="slidenum">
              <a:rPr lang="en-US" smtClean="0"/>
              <a:t>61</a:t>
            </a:fld>
            <a:endParaRPr lang="en-US"/>
          </a:p>
        </p:txBody>
      </p:sp>
      <p:pic>
        <p:nvPicPr>
          <p:cNvPr id="43" name="Picture 42">
            <a:extLst>
              <a:ext uri="{FF2B5EF4-FFF2-40B4-BE49-F238E27FC236}">
                <a16:creationId xmlns:a16="http://schemas.microsoft.com/office/drawing/2014/main" id="{1E15AFF1-5748-5FA0-48D3-C8A5C69425FF}"/>
              </a:ext>
            </a:extLst>
          </p:cNvPr>
          <p:cNvPicPr>
            <a:picLocks noChangeAspect="1"/>
          </p:cNvPicPr>
          <p:nvPr/>
        </p:nvPicPr>
        <p:blipFill>
          <a:blip r:embed="rId25"/>
          <a:stretch>
            <a:fillRect/>
          </a:stretch>
        </p:blipFill>
        <p:spPr>
          <a:xfrm>
            <a:off x="6175375" y="-6061"/>
            <a:ext cx="1325826" cy="1770046"/>
          </a:xfrm>
          <a:prstGeom prst="rect">
            <a:avLst/>
          </a:prstGeom>
        </p:spPr>
      </p:pic>
      <p:pic>
        <p:nvPicPr>
          <p:cNvPr id="44" name="Picture 43">
            <a:extLst>
              <a:ext uri="{FF2B5EF4-FFF2-40B4-BE49-F238E27FC236}">
                <a16:creationId xmlns:a16="http://schemas.microsoft.com/office/drawing/2014/main" id="{CA4306F2-896F-D2B8-E2BD-74C56EE93E98}"/>
              </a:ext>
            </a:extLst>
          </p:cNvPr>
          <p:cNvPicPr>
            <a:picLocks noChangeAspect="1"/>
          </p:cNvPicPr>
          <p:nvPr/>
        </p:nvPicPr>
        <p:blipFill>
          <a:blip r:embed="rId26"/>
          <a:stretch>
            <a:fillRect/>
          </a:stretch>
        </p:blipFill>
        <p:spPr>
          <a:xfrm>
            <a:off x="7501201" y="0"/>
            <a:ext cx="1770046" cy="1770046"/>
          </a:xfrm>
          <a:prstGeom prst="rect">
            <a:avLst/>
          </a:prstGeom>
        </p:spPr>
      </p:pic>
      <p:pic>
        <p:nvPicPr>
          <p:cNvPr id="45" name="Picture 44">
            <a:extLst>
              <a:ext uri="{FF2B5EF4-FFF2-40B4-BE49-F238E27FC236}">
                <a16:creationId xmlns:a16="http://schemas.microsoft.com/office/drawing/2014/main" id="{42D445A2-FD7B-21BB-73D5-D0D3015FA007}"/>
              </a:ext>
            </a:extLst>
          </p:cNvPr>
          <p:cNvPicPr>
            <a:picLocks noChangeAspect="1"/>
          </p:cNvPicPr>
          <p:nvPr/>
        </p:nvPicPr>
        <p:blipFill>
          <a:blip r:embed="rId27"/>
          <a:stretch>
            <a:fillRect/>
          </a:stretch>
        </p:blipFill>
        <p:spPr>
          <a:xfrm>
            <a:off x="3115105" y="0"/>
            <a:ext cx="1734444" cy="1734444"/>
          </a:xfrm>
          <a:prstGeom prst="rect">
            <a:avLst/>
          </a:prstGeom>
        </p:spPr>
      </p:pic>
      <p:sp>
        <p:nvSpPr>
          <p:cNvPr id="50" name="AutoShape 2" descr="Weijie Wang - Yale University">
            <a:extLst>
              <a:ext uri="{FF2B5EF4-FFF2-40B4-BE49-F238E27FC236}">
                <a16:creationId xmlns:a16="http://schemas.microsoft.com/office/drawing/2014/main" id="{A842AEFC-0A64-CB42-FC8B-EC249399549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4" name="Picture 53" descr="A person with a mustache&#10;&#10;Description automatically generated with low confidence">
            <a:extLst>
              <a:ext uri="{FF2B5EF4-FFF2-40B4-BE49-F238E27FC236}">
                <a16:creationId xmlns:a16="http://schemas.microsoft.com/office/drawing/2014/main" id="{837D592E-DB64-76DE-AEF0-EABECF55C7AC}"/>
              </a:ext>
            </a:extLst>
          </p:cNvPr>
          <p:cNvPicPr>
            <a:picLocks noChangeAspect="1"/>
          </p:cNvPicPr>
          <p:nvPr/>
        </p:nvPicPr>
        <p:blipFill>
          <a:blip r:embed="rId28"/>
          <a:stretch>
            <a:fillRect/>
          </a:stretch>
        </p:blipFill>
        <p:spPr>
          <a:xfrm>
            <a:off x="-11130" y="1720797"/>
            <a:ext cx="1362411" cy="1587328"/>
          </a:xfrm>
          <a:prstGeom prst="rect">
            <a:avLst/>
          </a:prstGeom>
        </p:spPr>
      </p:pic>
      <p:pic>
        <p:nvPicPr>
          <p:cNvPr id="3078" name="Picture 6" descr="Thang Hoang">
            <a:extLst>
              <a:ext uri="{FF2B5EF4-FFF2-40B4-BE49-F238E27FC236}">
                <a16:creationId xmlns:a16="http://schemas.microsoft.com/office/drawing/2014/main" id="{EB133933-259A-64B4-5838-880340B6673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114373" y="1785266"/>
            <a:ext cx="1557840" cy="15578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an Zhang's homepage">
            <a:extLst>
              <a:ext uri="{FF2B5EF4-FFF2-40B4-BE49-F238E27FC236}">
                <a16:creationId xmlns:a16="http://schemas.microsoft.com/office/drawing/2014/main" id="{C6A74AC4-B074-90CC-F05A-6D229798880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945" y="-10726"/>
            <a:ext cx="1734443" cy="173444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Yongzheng JIA | Tsinghua University, Beijing | TH | Institute for  Interdisciplinary Information Sciences | Research profile">
            <a:extLst>
              <a:ext uri="{FF2B5EF4-FFF2-40B4-BE49-F238E27FC236}">
                <a16:creationId xmlns:a16="http://schemas.microsoft.com/office/drawing/2014/main" id="{DFF0CAEE-CD03-B68B-418F-F74F97403A1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52636" y="1720798"/>
            <a:ext cx="1587328" cy="158732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anjam Garg">
            <a:extLst>
              <a:ext uri="{FF2B5EF4-FFF2-40B4-BE49-F238E27FC236}">
                <a16:creationId xmlns:a16="http://schemas.microsoft.com/office/drawing/2014/main" id="{EFAD679F-5741-46BB-E89B-ED523CD93CC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710862" y="13718"/>
            <a:ext cx="1399881" cy="174903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Abhishek Jain Receives NSF CAREER Award - Johns Hopkins Whiting School of  Engineering">
            <a:extLst>
              <a:ext uri="{FF2B5EF4-FFF2-40B4-BE49-F238E27FC236}">
                <a16:creationId xmlns:a16="http://schemas.microsoft.com/office/drawing/2014/main" id="{40A92E02-1343-E448-6552-736A20966B5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019625" y="0"/>
            <a:ext cx="1186737" cy="178334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Arka Rai Choudhuri">
            <a:extLst>
              <a:ext uri="{FF2B5EF4-FFF2-40B4-BE49-F238E27FC236}">
                <a16:creationId xmlns:a16="http://schemas.microsoft.com/office/drawing/2014/main" id="{CECA0757-F217-ACBD-0C5F-BD297A5F9E7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930956" y="1738224"/>
            <a:ext cx="1202699" cy="158314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A person smiling for the camera&#10;&#10;Description automatically generated with low confidence">
            <a:extLst>
              <a:ext uri="{FF2B5EF4-FFF2-40B4-BE49-F238E27FC236}">
                <a16:creationId xmlns:a16="http://schemas.microsoft.com/office/drawing/2014/main" id="{D8BE299B-8412-43BB-537F-C9468F591A1D}"/>
              </a:ext>
            </a:extLst>
          </p:cNvPr>
          <p:cNvPicPr>
            <a:picLocks noChangeAspect="1"/>
          </p:cNvPicPr>
          <p:nvPr/>
        </p:nvPicPr>
        <p:blipFill>
          <a:blip r:embed="rId35"/>
          <a:stretch>
            <a:fillRect/>
          </a:stretch>
        </p:blipFill>
        <p:spPr>
          <a:xfrm>
            <a:off x="3695695" y="1721406"/>
            <a:ext cx="1181502" cy="1586720"/>
          </a:xfrm>
          <a:prstGeom prst="rect">
            <a:avLst/>
          </a:prstGeom>
        </p:spPr>
      </p:pic>
      <p:pic>
        <p:nvPicPr>
          <p:cNvPr id="48" name="Picture 47">
            <a:extLst>
              <a:ext uri="{FF2B5EF4-FFF2-40B4-BE49-F238E27FC236}">
                <a16:creationId xmlns:a16="http://schemas.microsoft.com/office/drawing/2014/main" id="{0732EE0B-E29D-0B02-9471-4F89A1FE2653}"/>
              </a:ext>
            </a:extLst>
          </p:cNvPr>
          <p:cNvPicPr>
            <a:picLocks noChangeAspect="1"/>
          </p:cNvPicPr>
          <p:nvPr/>
        </p:nvPicPr>
        <p:blipFill>
          <a:blip r:embed="rId36"/>
          <a:stretch>
            <a:fillRect/>
          </a:stretch>
        </p:blipFill>
        <p:spPr>
          <a:xfrm>
            <a:off x="11041042" y="1742536"/>
            <a:ext cx="1179522" cy="1574521"/>
          </a:xfrm>
          <a:prstGeom prst="rect">
            <a:avLst/>
          </a:prstGeom>
        </p:spPr>
      </p:pic>
      <p:pic>
        <p:nvPicPr>
          <p:cNvPr id="3094" name="Picture 22" descr="Tsinghua University - Wikipedia">
            <a:extLst>
              <a:ext uri="{FF2B5EF4-FFF2-40B4-BE49-F238E27FC236}">
                <a16:creationId xmlns:a16="http://schemas.microsoft.com/office/drawing/2014/main" id="{DC855C40-E69C-F5B7-594D-B57BE9C6E47E}"/>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279044" y="5327347"/>
            <a:ext cx="1289485" cy="128948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D0659162-85F2-A962-3859-AF7F61111465}"/>
              </a:ext>
            </a:extLst>
          </p:cNvPr>
          <p:cNvPicPr>
            <a:picLocks noChangeAspect="1"/>
          </p:cNvPicPr>
          <p:nvPr/>
        </p:nvPicPr>
        <p:blipFill>
          <a:blip r:embed="rId38"/>
          <a:stretch>
            <a:fillRect/>
          </a:stretch>
        </p:blipFill>
        <p:spPr>
          <a:xfrm>
            <a:off x="6054759" y="1762104"/>
            <a:ext cx="1232089" cy="1583146"/>
          </a:xfrm>
          <a:prstGeom prst="rect">
            <a:avLst/>
          </a:prstGeom>
        </p:spPr>
      </p:pic>
      <p:pic>
        <p:nvPicPr>
          <p:cNvPr id="1026" name="Picture 2" descr="Yu Yu - 致远学院">
            <a:extLst>
              <a:ext uri="{FF2B5EF4-FFF2-40B4-BE49-F238E27FC236}">
                <a16:creationId xmlns:a16="http://schemas.microsoft.com/office/drawing/2014/main" id="{E4EC0012-9B62-EF59-183A-6CD7944B537F}"/>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7999" y="1722756"/>
            <a:ext cx="1431671" cy="157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4597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B94BF-22A9-3D3E-5440-72106E46B159}"/>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Efficient </a:t>
            </a:r>
            <a:r>
              <a:rPr lang="en-US" sz="4400" b="1" dirty="0">
                <a:latin typeface="Arial" panose="020B0604020202020204" pitchFamily="34" charset="0"/>
                <a:cs typeface="Arial" panose="020B0604020202020204" pitchFamily="34" charset="0"/>
              </a:rPr>
              <a:t>Zero-Knowledge Proof:</a:t>
            </a:r>
            <a:br>
              <a:rPr lang="en-US" sz="4400" b="1" dirty="0">
                <a:latin typeface="Arial" panose="020B0604020202020204" pitchFamily="34" charset="0"/>
                <a:cs typeface="Arial" panose="020B0604020202020204" pitchFamily="34" charset="0"/>
              </a:rPr>
            </a:br>
            <a:r>
              <a:rPr lang="en-US" sz="4400" b="1" dirty="0">
                <a:solidFill>
                  <a:srgbClr val="0070C0"/>
                </a:solidFill>
                <a:latin typeface="Arial" panose="020B0604020202020204" pitchFamily="34" charset="0"/>
                <a:cs typeface="Arial" panose="020B0604020202020204" pitchFamily="34" charset="0"/>
              </a:rPr>
              <a:t>Theory</a:t>
            </a:r>
            <a:r>
              <a:rPr lang="en-US" sz="4400" b="1" dirty="0">
                <a:latin typeface="Arial" panose="020B0604020202020204" pitchFamily="34" charset="0"/>
                <a:cs typeface="Arial" panose="020B0604020202020204" pitchFamily="34" charset="0"/>
              </a:rPr>
              <a:t> and </a:t>
            </a:r>
            <a:r>
              <a:rPr lang="en-US" sz="4400" b="1" dirty="0">
                <a:solidFill>
                  <a:srgbClr val="00B050"/>
                </a:solidFill>
                <a:latin typeface="Arial" panose="020B0604020202020204" pitchFamily="34" charset="0"/>
                <a:cs typeface="Arial" panose="020B0604020202020204" pitchFamily="34" charset="0"/>
              </a:rPr>
              <a:t>Practice</a:t>
            </a:r>
            <a:endParaRPr lang="en-US" b="1" dirty="0">
              <a:solidFill>
                <a:srgbClr val="00B050"/>
              </a:solidFill>
              <a:latin typeface="Arial" panose="020B0604020202020204" pitchFamily="34" charset="0"/>
              <a:cs typeface="Arial" panose="020B0604020202020204" pitchFamily="34" charset="0"/>
            </a:endParaRPr>
          </a:p>
        </p:txBody>
      </p:sp>
      <p:sp>
        <p:nvSpPr>
          <p:cNvPr id="42" name="Slide Number Placeholder 41">
            <a:extLst>
              <a:ext uri="{FF2B5EF4-FFF2-40B4-BE49-F238E27FC236}">
                <a16:creationId xmlns:a16="http://schemas.microsoft.com/office/drawing/2014/main" id="{D3E2F7AB-B939-5F06-A5D2-CB8B258376BB}"/>
              </a:ext>
            </a:extLst>
          </p:cNvPr>
          <p:cNvSpPr>
            <a:spLocks noGrp="1"/>
          </p:cNvSpPr>
          <p:nvPr>
            <p:ph type="sldNum" sz="quarter" idx="12"/>
          </p:nvPr>
        </p:nvSpPr>
        <p:spPr/>
        <p:txBody>
          <a:bodyPr/>
          <a:lstStyle/>
          <a:p>
            <a:fld id="{925B9A89-1D3B-7042-A946-06694786D8F6}" type="slidenum">
              <a:rPr lang="en-US" smtClean="0"/>
              <a:t>62</a:t>
            </a:fld>
            <a:endParaRPr lang="en-US"/>
          </a:p>
        </p:txBody>
      </p:sp>
      <p:sp>
        <p:nvSpPr>
          <p:cNvPr id="43" name="Oval 42">
            <a:extLst>
              <a:ext uri="{FF2B5EF4-FFF2-40B4-BE49-F238E27FC236}">
                <a16:creationId xmlns:a16="http://schemas.microsoft.com/office/drawing/2014/main" id="{DFDD0E75-F1FE-AB51-B261-E3E6F4BF0F2E}"/>
              </a:ext>
            </a:extLst>
          </p:cNvPr>
          <p:cNvSpPr/>
          <p:nvPr/>
        </p:nvSpPr>
        <p:spPr>
          <a:xfrm>
            <a:off x="5891278" y="3427401"/>
            <a:ext cx="2742991" cy="168217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tx1"/>
                </a:solidFill>
                <a:latin typeface="Arial" panose="020B0604020202020204" pitchFamily="34" charset="0"/>
                <a:cs typeface="Arial" panose="020B0604020202020204" pitchFamily="34" charset="0"/>
              </a:rPr>
              <a:t>ZK Bridge</a:t>
            </a:r>
          </a:p>
          <a:p>
            <a:pPr algn="ctr">
              <a:lnSpc>
                <a:spcPct val="150000"/>
              </a:lnSpc>
            </a:pPr>
            <a:r>
              <a:rPr lang="en-US" sz="2200" dirty="0">
                <a:solidFill>
                  <a:schemeClr val="tx1"/>
                </a:solidFill>
                <a:latin typeface="Arial" panose="020B0604020202020204" pitchFamily="34" charset="0"/>
                <a:cs typeface="Arial" panose="020B0604020202020204" pitchFamily="34" charset="0"/>
              </a:rPr>
              <a:t>[X</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C+ 22]</a:t>
            </a:r>
          </a:p>
          <a:p>
            <a:pPr algn="ctr"/>
            <a:r>
              <a:rPr lang="en-US" sz="2200" dirty="0">
                <a:solidFill>
                  <a:schemeClr val="tx1"/>
                </a:solidFill>
                <a:latin typeface="Arial" panose="020B0604020202020204" pitchFamily="34" charset="0"/>
                <a:cs typeface="Arial" panose="020B0604020202020204" pitchFamily="34" charset="0"/>
              </a:rPr>
              <a:t>CCS</a:t>
            </a:r>
          </a:p>
        </p:txBody>
      </p:sp>
      <p:sp>
        <p:nvSpPr>
          <p:cNvPr id="44" name="Oval 43">
            <a:extLst>
              <a:ext uri="{FF2B5EF4-FFF2-40B4-BE49-F238E27FC236}">
                <a16:creationId xmlns:a16="http://schemas.microsoft.com/office/drawing/2014/main" id="{D4C6BBFE-DC8F-B984-E52C-22B8A4E58A49}"/>
              </a:ext>
            </a:extLst>
          </p:cNvPr>
          <p:cNvSpPr/>
          <p:nvPr/>
        </p:nvSpPr>
        <p:spPr>
          <a:xfrm>
            <a:off x="510374" y="4986733"/>
            <a:ext cx="3196688"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Arbitrary Circuits</a:t>
            </a:r>
          </a:p>
          <a:p>
            <a:pPr algn="ctr"/>
            <a:r>
              <a:rPr lang="en-US" sz="2200" dirty="0">
                <a:solidFill>
                  <a:schemeClr val="tx1"/>
                </a:solidFill>
                <a:latin typeface="Arial" panose="020B0604020202020204" pitchFamily="34" charset="0"/>
                <a:cs typeface="Arial" panose="020B0604020202020204" pitchFamily="34" charset="0"/>
              </a:rPr>
              <a:t>[</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WL+ 20]</a:t>
            </a:r>
          </a:p>
          <a:p>
            <a:pPr algn="ctr"/>
            <a:r>
              <a:rPr lang="en-US" sz="2200" dirty="0">
                <a:solidFill>
                  <a:schemeClr val="tx1"/>
                </a:solidFill>
                <a:latin typeface="Arial" panose="020B0604020202020204" pitchFamily="34" charset="0"/>
                <a:cs typeface="Arial" panose="020B0604020202020204" pitchFamily="34" charset="0"/>
              </a:rPr>
              <a:t>CCS</a:t>
            </a:r>
          </a:p>
        </p:txBody>
      </p:sp>
      <p:sp>
        <p:nvSpPr>
          <p:cNvPr id="45" name="Oval 44">
            <a:extLst>
              <a:ext uri="{FF2B5EF4-FFF2-40B4-BE49-F238E27FC236}">
                <a16:creationId xmlns:a16="http://schemas.microsoft.com/office/drawing/2014/main" id="{358B0640-4A83-7E5D-0496-5117EDE98F5D}"/>
              </a:ext>
            </a:extLst>
          </p:cNvPr>
          <p:cNvSpPr/>
          <p:nvPr/>
        </p:nvSpPr>
        <p:spPr>
          <a:xfrm>
            <a:off x="2314027" y="3415733"/>
            <a:ext cx="3354839"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tx1"/>
                </a:solidFill>
                <a:latin typeface="Arial" panose="020B0604020202020204" pitchFamily="34" charset="0"/>
                <a:cs typeface="Arial" panose="020B0604020202020204" pitchFamily="34" charset="0"/>
              </a:rPr>
              <a:t>No Trusted Setup</a:t>
            </a:r>
          </a:p>
          <a:p>
            <a:pPr algn="ctr">
              <a:lnSpc>
                <a:spcPct val="150000"/>
              </a:lnSpc>
            </a:pPr>
            <a:r>
              <a:rPr lang="en-US" sz="2200" dirty="0">
                <a:solidFill>
                  <a:schemeClr val="tx1"/>
                </a:solidFill>
                <a:latin typeface="Arial" panose="020B0604020202020204" pitchFamily="34" charset="0"/>
                <a:cs typeface="Arial" panose="020B0604020202020204" pitchFamily="34" charset="0"/>
              </a:rPr>
              <a:t>[</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XZS 20]</a:t>
            </a:r>
          </a:p>
          <a:p>
            <a:pPr algn="ctr"/>
            <a:r>
              <a:rPr lang="en-US" sz="2200" dirty="0">
                <a:solidFill>
                  <a:schemeClr val="tx1"/>
                </a:solidFill>
                <a:latin typeface="Arial" panose="020B0604020202020204" pitchFamily="34" charset="0"/>
                <a:cs typeface="Arial" panose="020B0604020202020204" pitchFamily="34" charset="0"/>
              </a:rPr>
              <a:t>S&amp;P</a:t>
            </a:r>
          </a:p>
        </p:txBody>
      </p:sp>
      <p:sp>
        <p:nvSpPr>
          <p:cNvPr id="46" name="Oval 45">
            <a:extLst>
              <a:ext uri="{FF2B5EF4-FFF2-40B4-BE49-F238E27FC236}">
                <a16:creationId xmlns:a16="http://schemas.microsoft.com/office/drawing/2014/main" id="{CAF6D18E-C6DF-5FED-6A54-046261E4DFDF}"/>
              </a:ext>
            </a:extLst>
          </p:cNvPr>
          <p:cNvSpPr/>
          <p:nvPr/>
        </p:nvSpPr>
        <p:spPr>
          <a:xfrm>
            <a:off x="426719" y="1934451"/>
            <a:ext cx="3169857"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Layered Circuits</a:t>
            </a:r>
          </a:p>
          <a:p>
            <a:pPr algn="ctr"/>
            <a:r>
              <a:rPr lang="en-US" sz="2200" dirty="0">
                <a:solidFill>
                  <a:schemeClr val="tx1"/>
                </a:solidFill>
                <a:latin typeface="Arial" panose="020B0604020202020204" pitchFamily="34" charset="0"/>
                <a:cs typeface="Arial" panose="020B0604020202020204" pitchFamily="34" charset="0"/>
              </a:rPr>
              <a:t>[X</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ZPS 19]</a:t>
            </a:r>
          </a:p>
          <a:p>
            <a:pPr algn="ctr"/>
            <a:r>
              <a:rPr lang="en-US" sz="2200" dirty="0">
                <a:solidFill>
                  <a:schemeClr val="tx1"/>
                </a:solidFill>
                <a:latin typeface="Arial" panose="020B0604020202020204" pitchFamily="34" charset="0"/>
                <a:cs typeface="Arial" panose="020B0604020202020204" pitchFamily="34" charset="0"/>
              </a:rPr>
              <a:t>CRYPTO</a:t>
            </a:r>
          </a:p>
        </p:txBody>
      </p:sp>
      <p:sp>
        <p:nvSpPr>
          <p:cNvPr id="47" name="Oval 46">
            <a:extLst>
              <a:ext uri="{FF2B5EF4-FFF2-40B4-BE49-F238E27FC236}">
                <a16:creationId xmlns:a16="http://schemas.microsoft.com/office/drawing/2014/main" id="{405125A8-4224-7024-2BA6-A5C64320C194}"/>
              </a:ext>
            </a:extLst>
          </p:cNvPr>
          <p:cNvSpPr/>
          <p:nvPr/>
        </p:nvSpPr>
        <p:spPr>
          <a:xfrm>
            <a:off x="8340436" y="1987013"/>
            <a:ext cx="3354839" cy="190831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ZK Decision Tree</a:t>
            </a:r>
          </a:p>
          <a:p>
            <a:pPr algn="ctr"/>
            <a:r>
              <a:rPr lang="en-US" sz="2200" dirty="0">
                <a:solidFill>
                  <a:schemeClr val="tx1"/>
                </a:solidFill>
                <a:latin typeface="Arial" panose="020B0604020202020204" pitchFamily="34" charset="0"/>
                <a:cs typeface="Arial" panose="020B0604020202020204" pitchFamily="34" charset="0"/>
              </a:rPr>
              <a:t>[</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FZD 20]</a:t>
            </a:r>
          </a:p>
          <a:p>
            <a:pPr algn="ctr"/>
            <a:r>
              <a:rPr lang="en-US" sz="2200" dirty="0">
                <a:solidFill>
                  <a:schemeClr val="tx1"/>
                </a:solidFill>
                <a:latin typeface="Arial" panose="020B0604020202020204" pitchFamily="34" charset="0"/>
                <a:cs typeface="Arial" panose="020B0604020202020204" pitchFamily="34" charset="0"/>
              </a:rPr>
              <a:t>CCS</a:t>
            </a:r>
          </a:p>
        </p:txBody>
      </p:sp>
      <p:sp>
        <p:nvSpPr>
          <p:cNvPr id="48" name="Oval 47">
            <a:extLst>
              <a:ext uri="{FF2B5EF4-FFF2-40B4-BE49-F238E27FC236}">
                <a16:creationId xmlns:a16="http://schemas.microsoft.com/office/drawing/2014/main" id="{81CB761C-BD70-0776-C233-19044E5E8FB1}"/>
              </a:ext>
            </a:extLst>
          </p:cNvPr>
          <p:cNvSpPr/>
          <p:nvPr/>
        </p:nvSpPr>
        <p:spPr>
          <a:xfrm>
            <a:off x="4566426" y="1705648"/>
            <a:ext cx="2804160" cy="163786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1-to-N ZKP</a:t>
            </a:r>
          </a:p>
          <a:p>
            <a:pPr algn="ctr"/>
            <a:r>
              <a:rPr lang="en-US" sz="2200" dirty="0">
                <a:solidFill>
                  <a:schemeClr val="tx1"/>
                </a:solidFill>
                <a:latin typeface="Arial" panose="020B0604020202020204" pitchFamily="34" charset="0"/>
                <a:cs typeface="Arial" panose="020B0604020202020204" pitchFamily="34" charset="0"/>
              </a:rPr>
              <a:t>[</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XTSZ 21]</a:t>
            </a:r>
          </a:p>
          <a:p>
            <a:pPr algn="ctr"/>
            <a:r>
              <a:rPr lang="en-US" sz="2200" dirty="0">
                <a:solidFill>
                  <a:schemeClr val="tx1"/>
                </a:solidFill>
                <a:latin typeface="Arial" panose="020B0604020202020204" pitchFamily="34" charset="0"/>
                <a:cs typeface="Arial" panose="020B0604020202020204" pitchFamily="34" charset="0"/>
              </a:rPr>
              <a:t>Security</a:t>
            </a:r>
          </a:p>
        </p:txBody>
      </p:sp>
      <p:sp>
        <p:nvSpPr>
          <p:cNvPr id="49" name="Oval 48">
            <a:extLst>
              <a:ext uri="{FF2B5EF4-FFF2-40B4-BE49-F238E27FC236}">
                <a16:creationId xmlns:a16="http://schemas.microsoft.com/office/drawing/2014/main" id="{5D2B4E82-9737-CFD9-48F3-A119C4DD048C}"/>
              </a:ext>
            </a:extLst>
          </p:cNvPr>
          <p:cNvSpPr/>
          <p:nvPr/>
        </p:nvSpPr>
        <p:spPr>
          <a:xfrm>
            <a:off x="8075495" y="4852161"/>
            <a:ext cx="2742990" cy="168217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Arial" panose="020B0604020202020204" pitchFamily="34" charset="0"/>
                <a:cs typeface="Arial" panose="020B0604020202020204" pitchFamily="34" charset="0"/>
              </a:rPr>
              <a:t>ZKRollup</a:t>
            </a:r>
            <a:endParaRPr lang="en-US" sz="2200" dirty="0">
              <a:solidFill>
                <a:schemeClr val="tx1"/>
              </a:solidFill>
              <a:latin typeface="Arial" panose="020B0604020202020204" pitchFamily="34" charset="0"/>
              <a:cs typeface="Arial" panose="020B0604020202020204" pitchFamily="34" charset="0"/>
            </a:endParaRPr>
          </a:p>
          <a:p>
            <a:pPr algn="ctr"/>
            <a:r>
              <a:rPr lang="en-US" sz="2200" dirty="0">
                <a:solidFill>
                  <a:schemeClr val="tx1"/>
                </a:solidFill>
                <a:latin typeface="Arial" panose="020B0604020202020204" pitchFamily="34" charset="0"/>
                <a:cs typeface="Arial" panose="020B0604020202020204" pitchFamily="34" charset="0"/>
              </a:rPr>
              <a:t>[LX</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+ 22]</a:t>
            </a:r>
          </a:p>
          <a:p>
            <a:pPr algn="ctr"/>
            <a:r>
              <a:rPr lang="en-US" sz="2200" dirty="0">
                <a:solidFill>
                  <a:schemeClr val="tx1"/>
                </a:solidFill>
                <a:latin typeface="Arial" panose="020B0604020202020204" pitchFamily="34" charset="0"/>
                <a:cs typeface="Arial" panose="020B0604020202020204" pitchFamily="34" charset="0"/>
              </a:rPr>
              <a:t>In submission</a:t>
            </a:r>
          </a:p>
        </p:txBody>
      </p:sp>
      <p:sp>
        <p:nvSpPr>
          <p:cNvPr id="50" name="TextBox 49">
            <a:extLst>
              <a:ext uri="{FF2B5EF4-FFF2-40B4-BE49-F238E27FC236}">
                <a16:creationId xmlns:a16="http://schemas.microsoft.com/office/drawing/2014/main" id="{FC6A2E75-78B4-3ABC-1ABB-3EBAA6CB597A}"/>
              </a:ext>
            </a:extLst>
          </p:cNvPr>
          <p:cNvSpPr txBox="1"/>
          <p:nvPr/>
        </p:nvSpPr>
        <p:spPr>
          <a:xfrm>
            <a:off x="899819" y="2255706"/>
            <a:ext cx="2223655" cy="369332"/>
          </a:xfrm>
          <a:prstGeom prst="rect">
            <a:avLst/>
          </a:prstGeom>
          <a:noFill/>
          <a:ln w="25400">
            <a:solidFill>
              <a:srgbClr val="FF0000"/>
            </a:solidFill>
          </a:ln>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CD1C512E-0661-BE53-BC3C-B46424EC4198}"/>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
        <p:nvSpPr>
          <p:cNvPr id="52" name="TextBox 51">
            <a:extLst>
              <a:ext uri="{FF2B5EF4-FFF2-40B4-BE49-F238E27FC236}">
                <a16:creationId xmlns:a16="http://schemas.microsoft.com/office/drawing/2014/main" id="{8E960430-5065-73F3-0446-5902E14C930A}"/>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
        <p:nvSpPr>
          <p:cNvPr id="53" name="Left-Right Arrow 52">
            <a:extLst>
              <a:ext uri="{FF2B5EF4-FFF2-40B4-BE49-F238E27FC236}">
                <a16:creationId xmlns:a16="http://schemas.microsoft.com/office/drawing/2014/main" id="{8AF19DD0-019C-8386-ED57-B9ABAB984302}"/>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D7F9C6EF-7189-ABE8-C65D-E8EC94E60E77}"/>
              </a:ext>
            </a:extLst>
          </p:cNvPr>
          <p:cNvSpPr txBox="1"/>
          <p:nvPr/>
        </p:nvSpPr>
        <p:spPr>
          <a:xfrm>
            <a:off x="6452700" y="3658074"/>
            <a:ext cx="1622796" cy="369332"/>
          </a:xfrm>
          <a:prstGeom prst="rect">
            <a:avLst/>
          </a:prstGeom>
          <a:noFill/>
          <a:ln w="25400">
            <a:solidFill>
              <a:srgbClr val="FF0000"/>
            </a:solidFill>
          </a:ln>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E046CE74-6BFD-251B-AC60-32CF50A24620}"/>
              </a:ext>
            </a:extLst>
          </p:cNvPr>
          <p:cNvSpPr txBox="1"/>
          <p:nvPr/>
        </p:nvSpPr>
        <p:spPr>
          <a:xfrm>
            <a:off x="8861879" y="2405945"/>
            <a:ext cx="2311952" cy="369332"/>
          </a:xfrm>
          <a:prstGeom prst="rect">
            <a:avLst/>
          </a:prstGeom>
          <a:noFill/>
          <a:ln w="25400">
            <a:solidFill>
              <a:srgbClr val="FF0000"/>
            </a:solidFill>
          </a:ln>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350BCCC2-60F6-B6B3-E063-AC7D4B36BDFC}"/>
              </a:ext>
            </a:extLst>
          </p:cNvPr>
          <p:cNvSpPr/>
          <p:nvPr/>
        </p:nvSpPr>
        <p:spPr>
          <a:xfrm>
            <a:off x="3907934" y="4999807"/>
            <a:ext cx="3354839" cy="163786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tx1"/>
                </a:solidFill>
                <a:latin typeface="Arial" panose="020B0604020202020204" pitchFamily="34" charset="0"/>
                <a:cs typeface="Arial" panose="020B0604020202020204" pitchFamily="34" charset="0"/>
              </a:rPr>
              <a:t>Assumption</a:t>
            </a:r>
          </a:p>
          <a:p>
            <a:pPr algn="ctr">
              <a:lnSpc>
                <a:spcPct val="150000"/>
              </a:lnSpc>
            </a:pPr>
            <a:r>
              <a:rPr lang="en-US" sz="2200" dirty="0">
                <a:solidFill>
                  <a:schemeClr val="tx1"/>
                </a:solidFill>
                <a:latin typeface="Arial" panose="020B0604020202020204" pitchFamily="34" charset="0"/>
                <a:cs typeface="Arial" panose="020B0604020202020204" pitchFamily="34" charset="0"/>
              </a:rPr>
              <a:t>[CGJJ</a:t>
            </a:r>
            <a:r>
              <a:rPr lang="en-US" sz="2200" dirty="0">
                <a:solidFill>
                  <a:srgbClr val="FF0000"/>
                </a:solidFill>
                <a:latin typeface="Arial" panose="020B0604020202020204" pitchFamily="34" charset="0"/>
                <a:cs typeface="Arial" panose="020B0604020202020204" pitchFamily="34" charset="0"/>
              </a:rPr>
              <a:t>Z</a:t>
            </a:r>
            <a:r>
              <a:rPr lang="en-US" sz="2200" dirty="0">
                <a:solidFill>
                  <a:schemeClr val="tx1"/>
                </a:solidFill>
                <a:latin typeface="Arial" panose="020B0604020202020204" pitchFamily="34" charset="0"/>
                <a:cs typeface="Arial" panose="020B0604020202020204" pitchFamily="34" charset="0"/>
              </a:rPr>
              <a:t> 23]</a:t>
            </a:r>
          </a:p>
          <a:p>
            <a:pPr algn="ctr">
              <a:lnSpc>
                <a:spcPct val="150000"/>
              </a:lnSpc>
            </a:pPr>
            <a:r>
              <a:rPr lang="en-US" sz="2200" dirty="0">
                <a:solidFill>
                  <a:schemeClr val="tx1"/>
                </a:solidFill>
                <a:latin typeface="Arial" panose="020B0604020202020204" pitchFamily="34" charset="0"/>
                <a:cs typeface="Arial" panose="020B0604020202020204" pitchFamily="34" charset="0"/>
              </a:rPr>
              <a:t>CRYPTO</a:t>
            </a:r>
          </a:p>
        </p:txBody>
      </p:sp>
    </p:spTree>
    <p:extLst>
      <p:ext uri="{BB962C8B-B14F-4D97-AF65-F5344CB8AC3E}">
        <p14:creationId xmlns:p14="http://schemas.microsoft.com/office/powerpoint/2010/main" val="17253766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24B1-919D-F4DF-AB9E-78493AA5E9E2}"/>
              </a:ext>
            </a:extLst>
          </p:cNvPr>
          <p:cNvSpPr>
            <a:spLocks noGrp="1"/>
          </p:cNvSpPr>
          <p:nvPr>
            <p:ph type="title"/>
          </p:nvPr>
        </p:nvSpPr>
        <p:spPr/>
        <p:txBody>
          <a:bodyPr/>
          <a:lstStyle/>
          <a:p>
            <a:r>
              <a:rPr lang="en" sz="4400" dirty="0" err="1">
                <a:latin typeface="Arial" panose="020B0604020202020204" pitchFamily="34" charset="0"/>
                <a:ea typeface="Lato"/>
                <a:cs typeface="Arial" panose="020B0604020202020204" pitchFamily="34" charset="0"/>
                <a:sym typeface="Lato"/>
              </a:rPr>
              <a:t>Sumcheck</a:t>
            </a:r>
            <a:r>
              <a:rPr lang="en" sz="4400" dirty="0">
                <a:latin typeface="Arial" panose="020B0604020202020204" pitchFamily="34" charset="0"/>
                <a:ea typeface="Lato"/>
                <a:cs typeface="Arial" panose="020B0604020202020204" pitchFamily="34" charset="0"/>
                <a:sym typeface="Lato"/>
              </a:rPr>
              <a:t> Protocol [LNFK</a:t>
            </a:r>
            <a:r>
              <a:rPr lang="zh-CN" altLang="en-US" sz="4400" dirty="0">
                <a:latin typeface="Arial" panose="020B0604020202020204" pitchFamily="34" charset="0"/>
                <a:ea typeface="Lato"/>
                <a:cs typeface="Arial" panose="020B0604020202020204" pitchFamily="34" charset="0"/>
                <a:sym typeface="Lato"/>
              </a:rPr>
              <a:t> </a:t>
            </a:r>
            <a:r>
              <a:rPr lang="en" sz="4400" dirty="0">
                <a:latin typeface="Arial" panose="020B0604020202020204" pitchFamily="34" charset="0"/>
                <a:ea typeface="Lato"/>
                <a:cs typeface="Arial" panose="020B0604020202020204" pitchFamily="34" charset="0"/>
                <a:sym typeface="Lato"/>
              </a:rPr>
              <a:t>92]</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1FC9794-52DA-7073-CF75-32BD1D90DB42}"/>
              </a:ext>
            </a:extLst>
          </p:cNvPr>
          <p:cNvSpPr>
            <a:spLocks noGrp="1"/>
          </p:cNvSpPr>
          <p:nvPr>
            <p:ph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AFFC407-A65C-63FB-1042-7520C5FDD874}"/>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63</a:t>
            </a:fld>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B0A84FD-5F40-0049-7408-944EC042B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99" y="2484908"/>
            <a:ext cx="1889895" cy="2501652"/>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BC8B144-8A79-8B7A-2887-5EFF20155BB2}"/>
                  </a:ext>
                </a:extLst>
              </p:cNvPr>
              <p:cNvSpPr/>
              <p:nvPr/>
            </p:nvSpPr>
            <p:spPr>
              <a:xfrm>
                <a:off x="3988577" y="1432134"/>
                <a:ext cx="4221989" cy="7381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133" i="1" smtClean="0">
                          <a:latin typeface="Cambria Math" panose="02040503050406030204" pitchFamily="18" charset="0"/>
                        </a:rPr>
                        <m:t>𝐻</m:t>
                      </m:r>
                      <m:r>
                        <a:rPr lang="en-US" altLang="zh-CN" sz="2133" i="1" smtClean="0">
                          <a:latin typeface="Cambria Math" panose="02040503050406030204" pitchFamily="18" charset="0"/>
                        </a:rPr>
                        <m:t>=</m:t>
                      </m:r>
                      <m:nary>
                        <m:naryPr>
                          <m:chr m:val="∑"/>
                          <m:limLoc m:val="subSup"/>
                          <m:supHide m:val="on"/>
                          <m:ctrlPr>
                            <a:rPr lang="en-US" altLang="zh-CN" sz="2133" i="1">
                              <a:latin typeface="Cambria Math" panose="02040503050406030204" pitchFamily="18" charset="0"/>
                            </a:rPr>
                          </m:ctrlPr>
                        </m:naryPr>
                        <m:sub>
                          <m:r>
                            <a:rPr lang="en-US" altLang="zh-CN" sz="2133" b="0" i="1" smtClean="0">
                              <a:latin typeface="Cambria Math" panose="02040503050406030204" pitchFamily="18" charset="0"/>
                            </a:rPr>
                            <m:t>𝑏</m:t>
                          </m:r>
                          <m:r>
                            <a:rPr lang="en-US" altLang="zh-CN" sz="2133" i="1" smtClean="0">
                              <a:latin typeface="Cambria Math" panose="02040503050406030204" pitchFamily="18" charset="0"/>
                            </a:rPr>
                            <m:t> </m:t>
                          </m:r>
                          <m:r>
                            <a:rPr lang="en-US" altLang="zh-CN" sz="2133" i="1">
                              <a:latin typeface="Cambria Math" panose="02040503050406030204" pitchFamily="18" charset="0"/>
                            </a:rPr>
                            <m:t>∈</m:t>
                          </m:r>
                          <m:sSup>
                            <m:sSupPr>
                              <m:ctrlPr>
                                <a:rPr lang="en-US" altLang="zh-CN" sz="2133" b="0" i="1" smtClean="0">
                                  <a:latin typeface="Cambria Math" panose="02040503050406030204" pitchFamily="18" charset="0"/>
                                </a:rPr>
                              </m:ctrlPr>
                            </m:sSupPr>
                            <m:e>
                              <m:d>
                                <m:dPr>
                                  <m:begChr m:val="{"/>
                                  <m:endChr m:val="}"/>
                                  <m:ctrlPr>
                                    <a:rPr lang="en-US" altLang="zh-CN" sz="2133" i="1">
                                      <a:latin typeface="Cambria Math" panose="02040503050406030204" pitchFamily="18" charset="0"/>
                                    </a:rPr>
                                  </m:ctrlPr>
                                </m:dPr>
                                <m:e>
                                  <m:r>
                                    <a:rPr lang="en-US" altLang="zh-CN" sz="2133" i="1">
                                      <a:latin typeface="Cambria Math" panose="02040503050406030204" pitchFamily="18" charset="0"/>
                                    </a:rPr>
                                    <m:t>0,1</m:t>
                                  </m:r>
                                </m:e>
                              </m:d>
                            </m:e>
                            <m:sup>
                              <m:r>
                                <m:rPr>
                                  <m:sty m:val="p"/>
                                </m:rPr>
                                <a:rPr lang="en-US" altLang="zh-CN" sz="2133" b="0" i="1" smtClean="0">
                                  <a:latin typeface="Cambria Math" panose="02040503050406030204" pitchFamily="18" charset="0"/>
                                </a:rPr>
                                <m:t>log</m:t>
                              </m:r>
                              <m:r>
                                <a:rPr lang="en-US" altLang="zh-CN" sz="2133" b="0" i="1" smtClean="0">
                                  <a:latin typeface="Cambria Math" panose="02040503050406030204" pitchFamily="18" charset="0"/>
                                </a:rPr>
                                <m:t> </m:t>
                              </m:r>
                              <m:r>
                                <a:rPr lang="en-US" altLang="zh-CN" sz="2133" b="0" i="1" smtClean="0">
                                  <a:latin typeface="Cambria Math" panose="02040503050406030204" pitchFamily="18" charset="0"/>
                                </a:rPr>
                                <m:t>𝑛</m:t>
                              </m:r>
                            </m:sup>
                          </m:sSup>
                        </m:sub>
                        <m:sup/>
                        <m:e>
                          <m:r>
                            <a:rPr lang="en-US" altLang="zh-CN" sz="2133" i="1">
                              <a:latin typeface="Cambria Math" panose="02040503050406030204" pitchFamily="18" charset="0"/>
                            </a:rPr>
                            <m:t>𝑓</m:t>
                          </m:r>
                          <m:r>
                            <a:rPr lang="en-US" altLang="zh-CN" sz="2133" i="1">
                              <a:latin typeface="Cambria Math" panose="02040503050406030204" pitchFamily="18" charset="0"/>
                            </a:rPr>
                            <m:t>(</m:t>
                          </m:r>
                          <m:sSub>
                            <m:sSubPr>
                              <m:ctrlPr>
                                <a:rPr lang="en-US" altLang="zh-CN" sz="2133" i="1">
                                  <a:latin typeface="Cambria Math" panose="02040503050406030204" pitchFamily="18" charset="0"/>
                                </a:rPr>
                              </m:ctrlPr>
                            </m:sSubPr>
                            <m:e>
                              <m:r>
                                <a:rPr lang="en-US" altLang="zh-CN" sz="2133" i="1">
                                  <a:latin typeface="Cambria Math" panose="02040503050406030204" pitchFamily="18" charset="0"/>
                                </a:rPr>
                                <m:t>𝑏</m:t>
                              </m:r>
                            </m:e>
                            <m:sub>
                              <m:r>
                                <a:rPr lang="en-US" altLang="zh-CN" sz="2133" i="1">
                                  <a:latin typeface="Cambria Math" panose="02040503050406030204" pitchFamily="18" charset="0"/>
                                </a:rPr>
                                <m:t>1</m:t>
                              </m:r>
                            </m:sub>
                          </m:sSub>
                          <m:r>
                            <a:rPr lang="en-US" altLang="zh-CN" sz="2133" i="1">
                              <a:latin typeface="Cambria Math" panose="02040503050406030204" pitchFamily="18" charset="0"/>
                            </a:rPr>
                            <m:t>,…,</m:t>
                          </m:r>
                          <m:sSub>
                            <m:sSubPr>
                              <m:ctrlPr>
                                <a:rPr lang="en-US" altLang="zh-CN" sz="2133" i="1">
                                  <a:latin typeface="Cambria Math" panose="02040503050406030204" pitchFamily="18" charset="0"/>
                                </a:rPr>
                              </m:ctrlPr>
                            </m:sSubPr>
                            <m:e>
                              <m:r>
                                <a:rPr lang="en-US" altLang="zh-CN" sz="2133" i="1">
                                  <a:latin typeface="Cambria Math" panose="02040503050406030204" pitchFamily="18" charset="0"/>
                                </a:rPr>
                                <m:t>𝑏</m:t>
                              </m:r>
                            </m:e>
                            <m:sub>
                              <m:func>
                                <m:funcPr>
                                  <m:ctrlPr>
                                    <a:rPr lang="en-US" altLang="zh-CN" sz="2133" i="1">
                                      <a:latin typeface="Cambria Math" panose="02040503050406030204" pitchFamily="18" charset="0"/>
                                    </a:rPr>
                                  </m:ctrlPr>
                                </m:funcPr>
                                <m:fName>
                                  <m:r>
                                    <m:rPr>
                                      <m:sty m:val="p"/>
                                    </m:rPr>
                                    <a:rPr lang="en-US" altLang="zh-CN" sz="2133">
                                      <a:latin typeface="Cambria Math" panose="02040503050406030204" pitchFamily="18" charset="0"/>
                                    </a:rPr>
                                    <m:t>log</m:t>
                                  </m:r>
                                </m:fName>
                                <m:e>
                                  <m:r>
                                    <a:rPr lang="en-US" altLang="zh-CN" sz="2133" i="1">
                                      <a:latin typeface="Cambria Math" panose="02040503050406030204" pitchFamily="18" charset="0"/>
                                    </a:rPr>
                                    <m:t>𝑛</m:t>
                                  </m:r>
                                </m:e>
                              </m:func>
                            </m:sub>
                          </m:sSub>
                          <m:r>
                            <a:rPr lang="en-US" altLang="zh-CN" sz="2133" i="1">
                              <a:latin typeface="Cambria Math" panose="02040503050406030204" pitchFamily="18" charset="0"/>
                            </a:rPr>
                            <m:t>)</m:t>
                          </m:r>
                        </m:e>
                      </m:nary>
                    </m:oMath>
                  </m:oMathPara>
                </a14:m>
                <a:endParaRPr lang="en-US" sz="2133" dirty="0">
                  <a:latin typeface="Arial" panose="020B0604020202020204" pitchFamily="34" charset="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CBC8B144-8A79-8B7A-2887-5EFF20155BB2}"/>
                  </a:ext>
                </a:extLst>
              </p:cNvPr>
              <p:cNvSpPr>
                <a:spLocks noRot="1" noChangeAspect="1" noMove="1" noResize="1" noEditPoints="1" noAdjustHandles="1" noChangeArrowheads="1" noChangeShapeType="1" noTextEdit="1"/>
              </p:cNvSpPr>
              <p:nvPr/>
            </p:nvSpPr>
            <p:spPr>
              <a:xfrm>
                <a:off x="3988577" y="1432134"/>
                <a:ext cx="4221989" cy="738151"/>
              </a:xfrm>
              <a:prstGeom prst="rect">
                <a:avLst/>
              </a:prstGeom>
              <a:blipFill>
                <a:blip r:embed="rId3"/>
                <a:stretch>
                  <a:fillRect l="-5689" t="-155932" b="-220339"/>
                </a:stretch>
              </a:blipFill>
            </p:spPr>
            <p:txBody>
              <a:bodyPr/>
              <a:lstStyle/>
              <a:p>
                <a:r>
                  <a:rPr lang="en-US">
                    <a:noFill/>
                  </a:rPr>
                  <a:t> </a:t>
                </a:r>
              </a:p>
            </p:txBody>
          </p:sp>
        </mc:Fallback>
      </mc:AlternateContent>
      <p:sp>
        <p:nvSpPr>
          <p:cNvPr id="8" name="Right Arrow 7">
            <a:extLst>
              <a:ext uri="{FF2B5EF4-FFF2-40B4-BE49-F238E27FC236}">
                <a16:creationId xmlns:a16="http://schemas.microsoft.com/office/drawing/2014/main" id="{1FF1D6A4-B6F4-FAAB-4345-73496499253E}"/>
              </a:ext>
            </a:extLst>
          </p:cNvPr>
          <p:cNvSpPr/>
          <p:nvPr/>
        </p:nvSpPr>
        <p:spPr>
          <a:xfrm rot="10800000">
            <a:off x="3891570" y="3329136"/>
            <a:ext cx="4716185" cy="120925"/>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F916BE9A-1D17-31A3-48FE-34CCCF1B47FE}"/>
              </a:ext>
            </a:extLst>
          </p:cNvPr>
          <p:cNvSpPr/>
          <p:nvPr/>
        </p:nvSpPr>
        <p:spPr>
          <a:xfrm>
            <a:off x="3891571" y="2784406"/>
            <a:ext cx="4716185" cy="120925"/>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F3DEB41-47DD-AFA0-71DB-30EFE5FBE06A}"/>
                  </a:ext>
                </a:extLst>
              </p:cNvPr>
              <p:cNvSpPr/>
              <p:nvPr/>
            </p:nvSpPr>
            <p:spPr>
              <a:xfrm>
                <a:off x="5744833" y="2252738"/>
                <a:ext cx="105984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𝑓</m:t>
                          </m:r>
                        </m:e>
                        <m:sub>
                          <m:r>
                            <a:rPr lang="en-US" altLang="zh-CN" sz="2400" i="1">
                              <a:solidFill>
                                <a:srgbClr val="FF0000"/>
                              </a:solidFill>
                              <a:latin typeface="Cambria Math" panose="02040503050406030204" pitchFamily="18" charset="0"/>
                            </a:rPr>
                            <m:t>1</m:t>
                          </m:r>
                        </m:sub>
                      </m:sSub>
                      <m:r>
                        <a:rPr lang="en-US" altLang="zh-CN" sz="2400" i="1">
                          <a:solidFill>
                            <a:srgbClr val="FF0000"/>
                          </a:solidFill>
                          <a:latin typeface="Cambria Math" panose="02040503050406030204" pitchFamily="18" charset="0"/>
                        </a:rPr>
                        <m:t>(</m:t>
                      </m:r>
                      <m:sSub>
                        <m:sSubPr>
                          <m:ctrlPr>
                            <a:rPr lang="en-US" altLang="zh-CN" sz="2400" i="1">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𝑏</m:t>
                          </m:r>
                        </m:e>
                        <m:sub>
                          <m:r>
                            <a:rPr lang="en-US" altLang="zh-CN" sz="2400" i="1">
                              <a:solidFill>
                                <a:srgbClr val="FF0000"/>
                              </a:solidFill>
                              <a:latin typeface="Cambria Math" panose="02040503050406030204" pitchFamily="18" charset="0"/>
                            </a:rPr>
                            <m:t>1</m:t>
                          </m:r>
                        </m:sub>
                      </m:sSub>
                      <m:r>
                        <a:rPr lang="en-US" altLang="zh-CN" sz="2400" i="1">
                          <a:solidFill>
                            <a:srgbClr val="FF0000"/>
                          </a:solidFill>
                          <a:latin typeface="Cambria Math" panose="02040503050406030204" pitchFamily="18" charset="0"/>
                        </a:rPr>
                        <m:t>)</m:t>
                      </m:r>
                    </m:oMath>
                  </m:oMathPara>
                </a14:m>
                <a:endParaRPr lang="en-US" sz="2400" dirty="0">
                  <a:solidFill>
                    <a:srgbClr val="FF0000"/>
                  </a:solidFill>
                  <a:latin typeface="Arial" panose="020B0604020202020204" pitchFamily="34" charset="0"/>
                  <a:cs typeface="Arial" panose="020B0604020202020204" pitchFamily="34" charset="0"/>
                </a:endParaRPr>
              </a:p>
            </p:txBody>
          </p:sp>
        </mc:Choice>
        <mc:Fallback xmlns="">
          <p:sp>
            <p:nvSpPr>
              <p:cNvPr id="10" name="Rectangle 9">
                <a:extLst>
                  <a:ext uri="{FF2B5EF4-FFF2-40B4-BE49-F238E27FC236}">
                    <a16:creationId xmlns:a16="http://schemas.microsoft.com/office/drawing/2014/main" id="{9F3DEB41-47DD-AFA0-71DB-30EFE5FBE06A}"/>
                  </a:ext>
                </a:extLst>
              </p:cNvPr>
              <p:cNvSpPr>
                <a:spLocks noRot="1" noChangeAspect="1" noMove="1" noResize="1" noEditPoints="1" noAdjustHandles="1" noChangeArrowheads="1" noChangeShapeType="1" noTextEdit="1"/>
              </p:cNvSpPr>
              <p:nvPr/>
            </p:nvSpPr>
            <p:spPr>
              <a:xfrm>
                <a:off x="5744833" y="2252738"/>
                <a:ext cx="1059842" cy="461665"/>
              </a:xfrm>
              <a:prstGeom prst="rect">
                <a:avLst/>
              </a:prstGeom>
              <a:blipFill>
                <a:blip r:embed="rId4"/>
                <a:stretch>
                  <a:fillRect l="-1190" r="-1190" b="-18919"/>
                </a:stretch>
              </a:blipFill>
            </p:spPr>
            <p:txBody>
              <a:bodyPr/>
              <a:lstStyle/>
              <a:p>
                <a:r>
                  <a:rPr lang="en-US">
                    <a:noFill/>
                  </a:rPr>
                  <a:t> </a:t>
                </a:r>
              </a:p>
            </p:txBody>
          </p:sp>
        </mc:Fallback>
      </mc:AlternateContent>
      <p:sp>
        <p:nvSpPr>
          <p:cNvPr id="11" name="Right Arrow 7">
            <a:extLst>
              <a:ext uri="{FF2B5EF4-FFF2-40B4-BE49-F238E27FC236}">
                <a16:creationId xmlns:a16="http://schemas.microsoft.com/office/drawing/2014/main" id="{AE1F5891-01FA-BF36-B81A-7E472C219BA9}"/>
              </a:ext>
            </a:extLst>
          </p:cNvPr>
          <p:cNvSpPr/>
          <p:nvPr/>
        </p:nvSpPr>
        <p:spPr>
          <a:xfrm rot="10800000">
            <a:off x="3891569" y="4542108"/>
            <a:ext cx="4716185" cy="120925"/>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2" name="Right Arrow 7">
            <a:extLst>
              <a:ext uri="{FF2B5EF4-FFF2-40B4-BE49-F238E27FC236}">
                <a16:creationId xmlns:a16="http://schemas.microsoft.com/office/drawing/2014/main" id="{34C695EC-EBE2-E470-8B76-81A73D320D9F}"/>
              </a:ext>
            </a:extLst>
          </p:cNvPr>
          <p:cNvSpPr/>
          <p:nvPr/>
        </p:nvSpPr>
        <p:spPr>
          <a:xfrm>
            <a:off x="3916661" y="3909242"/>
            <a:ext cx="4716185" cy="120925"/>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9648E51-BBEA-EDE1-D931-D5D3BA3710E4}"/>
                  </a:ext>
                </a:extLst>
              </p:cNvPr>
              <p:cNvSpPr/>
              <p:nvPr/>
            </p:nvSpPr>
            <p:spPr>
              <a:xfrm>
                <a:off x="5839148" y="3494562"/>
                <a:ext cx="965527"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rgbClr val="FF0000"/>
                              </a:solidFill>
                              <a:latin typeface="Cambria Math" panose="02040503050406030204" pitchFamily="18" charset="0"/>
                            </a:rPr>
                          </m:ctrlPr>
                        </m:sSubPr>
                        <m:e>
                          <m:r>
                            <a:rPr lang="en-US" altLang="zh-CN" sz="2400" i="1" smtClean="0">
                              <a:solidFill>
                                <a:srgbClr val="FF0000"/>
                              </a:solidFill>
                              <a:latin typeface="Cambria Math" panose="02040503050406030204" pitchFamily="18" charset="0"/>
                            </a:rPr>
                            <m:t>𝑓</m:t>
                          </m:r>
                        </m:e>
                        <m:sub>
                          <m:r>
                            <a:rPr lang="en-US" altLang="zh-CN" sz="2400" i="1">
                              <a:solidFill>
                                <a:srgbClr val="FF0000"/>
                              </a:solidFill>
                              <a:latin typeface="Cambria Math" panose="02040503050406030204" pitchFamily="18" charset="0"/>
                            </a:rPr>
                            <m:t>2</m:t>
                          </m:r>
                        </m:sub>
                      </m:sSub>
                      <m:r>
                        <a:rPr lang="en-US" altLang="zh-CN" sz="2400" i="1">
                          <a:solidFill>
                            <a:srgbClr val="FF0000"/>
                          </a:solidFill>
                          <a:latin typeface="Cambria Math" panose="02040503050406030204" pitchFamily="18" charset="0"/>
                        </a:rPr>
                        <m:t>(</m:t>
                      </m:r>
                      <m:sSub>
                        <m:sSubPr>
                          <m:ctrlPr>
                            <a:rPr lang="en-US" altLang="zh-CN" sz="2400" i="1">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𝑏</m:t>
                          </m:r>
                        </m:e>
                        <m:sub>
                          <m:r>
                            <a:rPr lang="en-US" altLang="zh-CN" sz="2400" i="1">
                              <a:solidFill>
                                <a:srgbClr val="FF0000"/>
                              </a:solidFill>
                              <a:latin typeface="Cambria Math" panose="02040503050406030204" pitchFamily="18" charset="0"/>
                            </a:rPr>
                            <m:t>2</m:t>
                          </m:r>
                        </m:sub>
                      </m:sSub>
                      <m:r>
                        <a:rPr lang="en-US" altLang="zh-CN" sz="2400" b="0" i="1" smtClean="0">
                          <a:solidFill>
                            <a:srgbClr val="FF0000"/>
                          </a:solidFill>
                          <a:latin typeface="Cambria Math" panose="02040503050406030204" pitchFamily="18" charset="0"/>
                        </a:rPr>
                        <m:t>)</m:t>
                      </m:r>
                    </m:oMath>
                  </m:oMathPara>
                </a14:m>
                <a:endParaRPr lang="en-US" sz="2400" dirty="0">
                  <a:solidFill>
                    <a:srgbClr val="FF0000"/>
                  </a:solidFill>
                  <a:latin typeface="Arial" panose="020B0604020202020204" pitchFamily="34" charset="0"/>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49648E51-BBEA-EDE1-D931-D5D3BA3710E4}"/>
                  </a:ext>
                </a:extLst>
              </p:cNvPr>
              <p:cNvSpPr>
                <a:spLocks noRot="1" noChangeAspect="1" noMove="1" noResize="1" noEditPoints="1" noAdjustHandles="1" noChangeArrowheads="1" noChangeShapeType="1" noTextEdit="1"/>
              </p:cNvSpPr>
              <p:nvPr/>
            </p:nvSpPr>
            <p:spPr>
              <a:xfrm>
                <a:off x="5839148" y="3494562"/>
                <a:ext cx="965527" cy="461665"/>
              </a:xfrm>
              <a:prstGeom prst="rect">
                <a:avLst/>
              </a:prstGeom>
              <a:blipFill>
                <a:blip r:embed="rId5"/>
                <a:stretch>
                  <a:fillRect l="-5195" r="-9091" b="-18919"/>
                </a:stretch>
              </a:blipFill>
            </p:spPr>
            <p:txBody>
              <a:bodyPr/>
              <a:lstStyle/>
              <a:p>
                <a:r>
                  <a:rPr lang="en-US">
                    <a:noFill/>
                  </a:rPr>
                  <a:t> </a:t>
                </a:r>
              </a:p>
            </p:txBody>
          </p:sp>
        </mc:Fallback>
      </mc:AlternateContent>
      <p:sp>
        <p:nvSpPr>
          <p:cNvPr id="14" name="Right Arrow 7">
            <a:extLst>
              <a:ext uri="{FF2B5EF4-FFF2-40B4-BE49-F238E27FC236}">
                <a16:creationId xmlns:a16="http://schemas.microsoft.com/office/drawing/2014/main" id="{61F77429-B975-366C-6F54-420DC72F1AB2}"/>
              </a:ext>
            </a:extLst>
          </p:cNvPr>
          <p:cNvSpPr/>
          <p:nvPr/>
        </p:nvSpPr>
        <p:spPr>
          <a:xfrm>
            <a:off x="3909182" y="5374469"/>
            <a:ext cx="4716185" cy="120925"/>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FB647D8-1898-A2D2-8F47-3A432303037A}"/>
                  </a:ext>
                </a:extLst>
              </p:cNvPr>
              <p:cNvSpPr/>
              <p:nvPr/>
            </p:nvSpPr>
            <p:spPr>
              <a:xfrm>
                <a:off x="5456033" y="4906132"/>
                <a:ext cx="1876860" cy="49654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𝑓</m:t>
                          </m:r>
                        </m:e>
                        <m:sub>
                          <m:func>
                            <m:funcPr>
                              <m:ctrlPr>
                                <a:rPr lang="en-US" altLang="zh-CN" sz="2400" i="1">
                                  <a:solidFill>
                                    <a:srgbClr val="FF0000"/>
                                  </a:solidFill>
                                  <a:latin typeface="Cambria Math" panose="02040503050406030204" pitchFamily="18" charset="0"/>
                                </a:rPr>
                              </m:ctrlPr>
                            </m:funcPr>
                            <m:fName>
                              <m:r>
                                <m:rPr>
                                  <m:sty m:val="p"/>
                                </m:rPr>
                                <a:rPr lang="en-US" altLang="zh-CN" sz="2400">
                                  <a:solidFill>
                                    <a:srgbClr val="FF0000"/>
                                  </a:solidFill>
                                  <a:latin typeface="Cambria Math" panose="02040503050406030204" pitchFamily="18" charset="0"/>
                                </a:rPr>
                                <m:t>log</m:t>
                              </m:r>
                            </m:fName>
                            <m:e>
                              <m:r>
                                <a:rPr lang="en-US" altLang="zh-CN" sz="2400" i="1">
                                  <a:solidFill>
                                    <a:srgbClr val="FF0000"/>
                                  </a:solidFill>
                                  <a:latin typeface="Cambria Math" panose="02040503050406030204" pitchFamily="18" charset="0"/>
                                </a:rPr>
                                <m:t>𝑛</m:t>
                              </m:r>
                            </m:e>
                          </m:func>
                        </m:sub>
                      </m:sSub>
                      <m:r>
                        <a:rPr lang="en-US" altLang="zh-CN" sz="2400" i="1">
                          <a:solidFill>
                            <a:srgbClr val="FF0000"/>
                          </a:solidFill>
                          <a:latin typeface="Cambria Math" panose="02040503050406030204" pitchFamily="18" charset="0"/>
                        </a:rPr>
                        <m:t>(</m:t>
                      </m:r>
                      <m:sSub>
                        <m:sSubPr>
                          <m:ctrlPr>
                            <a:rPr lang="en-US" altLang="zh-CN" sz="2400" i="1">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𝑏</m:t>
                          </m:r>
                        </m:e>
                        <m:sub>
                          <m:func>
                            <m:funcPr>
                              <m:ctrlPr>
                                <a:rPr lang="en-US" altLang="zh-CN" sz="2400" i="1">
                                  <a:solidFill>
                                    <a:srgbClr val="FF0000"/>
                                  </a:solidFill>
                                  <a:latin typeface="Cambria Math" panose="02040503050406030204" pitchFamily="18" charset="0"/>
                                </a:rPr>
                              </m:ctrlPr>
                            </m:funcPr>
                            <m:fName>
                              <m:r>
                                <m:rPr>
                                  <m:sty m:val="p"/>
                                </m:rPr>
                                <a:rPr lang="en-US" altLang="zh-CN" sz="2400">
                                  <a:solidFill>
                                    <a:srgbClr val="FF0000"/>
                                  </a:solidFill>
                                  <a:latin typeface="Cambria Math" panose="02040503050406030204" pitchFamily="18" charset="0"/>
                                </a:rPr>
                                <m:t>log</m:t>
                              </m:r>
                            </m:fName>
                            <m:e>
                              <m:r>
                                <a:rPr lang="en-US" altLang="zh-CN" sz="2400" i="1">
                                  <a:solidFill>
                                    <a:srgbClr val="FF0000"/>
                                  </a:solidFill>
                                  <a:latin typeface="Cambria Math" panose="02040503050406030204" pitchFamily="18" charset="0"/>
                                </a:rPr>
                                <m:t>𝑛</m:t>
                              </m:r>
                            </m:e>
                          </m:func>
                        </m:sub>
                      </m:sSub>
                      <m:r>
                        <a:rPr lang="en-US" altLang="zh-CN" sz="2400" b="0" i="1" smtClean="0">
                          <a:solidFill>
                            <a:srgbClr val="FF0000"/>
                          </a:solidFill>
                          <a:latin typeface="Cambria Math" panose="02040503050406030204" pitchFamily="18" charset="0"/>
                        </a:rPr>
                        <m:t>)</m:t>
                      </m:r>
                    </m:oMath>
                  </m:oMathPara>
                </a14:m>
                <a:endParaRPr lang="en-US" sz="2400" dirty="0">
                  <a:solidFill>
                    <a:srgbClr val="FF0000"/>
                  </a:solidFill>
                  <a:latin typeface="Arial" panose="020B0604020202020204" pitchFamily="34" charset="0"/>
                  <a:cs typeface="Arial" panose="020B0604020202020204" pitchFamily="34" charset="0"/>
                </a:endParaRPr>
              </a:p>
            </p:txBody>
          </p:sp>
        </mc:Choice>
        <mc:Fallback xmlns="">
          <p:sp>
            <p:nvSpPr>
              <p:cNvPr id="15" name="Rectangle 14">
                <a:extLst>
                  <a:ext uri="{FF2B5EF4-FFF2-40B4-BE49-F238E27FC236}">
                    <a16:creationId xmlns:a16="http://schemas.microsoft.com/office/drawing/2014/main" id="{DFB647D8-1898-A2D2-8F47-3A432303037A}"/>
                  </a:ext>
                </a:extLst>
              </p:cNvPr>
              <p:cNvSpPr>
                <a:spLocks noRot="1" noChangeAspect="1" noMove="1" noResize="1" noEditPoints="1" noAdjustHandles="1" noChangeArrowheads="1" noChangeShapeType="1" noTextEdit="1"/>
              </p:cNvSpPr>
              <p:nvPr/>
            </p:nvSpPr>
            <p:spPr>
              <a:xfrm>
                <a:off x="5456033" y="4906132"/>
                <a:ext cx="1876860" cy="496546"/>
              </a:xfrm>
              <a:prstGeom prst="rect">
                <a:avLst/>
              </a:prstGeom>
              <a:blipFill>
                <a:blip r:embed="rId6"/>
                <a:stretch>
                  <a:fillRect b="-12500"/>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4B8C9DD9-3021-DEEE-E8C7-A24006DC9B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9421" y="2393437"/>
            <a:ext cx="2036532" cy="2784411"/>
          </a:xfrm>
          <a:prstGeom prst="rect">
            <a:avLst/>
          </a:prstGeom>
        </p:spPr>
      </p:pic>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DE47355-D379-6675-0A51-F7502686371C}"/>
                  </a:ext>
                </a:extLst>
              </p:cNvPr>
              <p:cNvSpPr/>
              <p:nvPr/>
            </p:nvSpPr>
            <p:spPr>
              <a:xfrm>
                <a:off x="5584340" y="2917169"/>
                <a:ext cx="1748553" cy="461665"/>
              </a:xfrm>
              <a:prstGeom prst="rect">
                <a:avLst/>
              </a:prstGeom>
            </p:spPr>
            <p:txBody>
              <a:bodyPr wrap="square">
                <a:spAutoFit/>
              </a:bodyPr>
              <a:lstStyle/>
              <a:p>
                <a:r>
                  <a:rPr lang="en-US" altLang="zh-CN" sz="2400" dirty="0">
                    <a:solidFill>
                      <a:srgbClr val="00B0F0"/>
                    </a:solidFill>
                    <a:latin typeface="Arial" panose="020B0604020202020204" pitchFamily="34" charset="0"/>
                    <a:cs typeface="Arial" panose="020B0604020202020204" pitchFamily="34" charset="0"/>
                  </a:rPr>
                  <a:t>random</a:t>
                </a:r>
                <a14:m>
                  <m:oMath xmlns:m="http://schemas.openxmlformats.org/officeDocument/2006/math">
                    <m:sSub>
                      <m:sSubPr>
                        <m:ctrlPr>
                          <a:rPr lang="en-US" altLang="zh-CN" sz="2400" i="1" smtClean="0">
                            <a:solidFill>
                              <a:srgbClr val="00B0F0"/>
                            </a:solidFill>
                            <a:latin typeface="Cambria Math" panose="02040503050406030204" pitchFamily="18" charset="0"/>
                          </a:rPr>
                        </m:ctrlPr>
                      </m:sSubPr>
                      <m:e>
                        <m:r>
                          <a:rPr lang="en-US" altLang="zh-CN" sz="2400" b="0" i="1" smtClean="0">
                            <a:solidFill>
                              <a:srgbClr val="00B0F0"/>
                            </a:solidFill>
                            <a:latin typeface="Cambria Math" panose="02040503050406030204" pitchFamily="18" charset="0"/>
                          </a:rPr>
                          <m:t> </m:t>
                        </m:r>
                        <m:r>
                          <a:rPr lang="en-US" altLang="zh-CN" sz="2400" i="1">
                            <a:solidFill>
                              <a:srgbClr val="00B0F0"/>
                            </a:solidFill>
                            <a:latin typeface="Cambria Math" panose="02040503050406030204" pitchFamily="18" charset="0"/>
                          </a:rPr>
                          <m:t>𝑟</m:t>
                        </m:r>
                      </m:e>
                      <m:sub>
                        <m:r>
                          <a:rPr lang="en-US" altLang="zh-CN" sz="2400" i="1">
                            <a:solidFill>
                              <a:srgbClr val="00B0F0"/>
                            </a:solidFill>
                            <a:latin typeface="Cambria Math" panose="02040503050406030204" pitchFamily="18" charset="0"/>
                          </a:rPr>
                          <m:t>1</m:t>
                        </m:r>
                      </m:sub>
                    </m:sSub>
                  </m:oMath>
                </a14:m>
                <a:endParaRPr lang="en-US" sz="2400" dirty="0">
                  <a:solidFill>
                    <a:srgbClr val="00B0F0"/>
                  </a:solidFill>
                  <a:latin typeface="Arial" panose="020B0604020202020204" pitchFamily="34" charset="0"/>
                  <a:cs typeface="Arial" panose="020B0604020202020204" pitchFamily="34" charset="0"/>
                </a:endParaRPr>
              </a:p>
            </p:txBody>
          </p:sp>
        </mc:Choice>
        <mc:Fallback xmlns="">
          <p:sp>
            <p:nvSpPr>
              <p:cNvPr id="17" name="Rectangle 16">
                <a:extLst>
                  <a:ext uri="{FF2B5EF4-FFF2-40B4-BE49-F238E27FC236}">
                    <a16:creationId xmlns:a16="http://schemas.microsoft.com/office/drawing/2014/main" id="{BDE47355-D379-6675-0A51-F7502686371C}"/>
                  </a:ext>
                </a:extLst>
              </p:cNvPr>
              <p:cNvSpPr>
                <a:spLocks noRot="1" noChangeAspect="1" noMove="1" noResize="1" noEditPoints="1" noAdjustHandles="1" noChangeArrowheads="1" noChangeShapeType="1" noTextEdit="1"/>
              </p:cNvSpPr>
              <p:nvPr/>
            </p:nvSpPr>
            <p:spPr>
              <a:xfrm>
                <a:off x="5584340" y="2917169"/>
                <a:ext cx="1748553" cy="461665"/>
              </a:xfrm>
              <a:prstGeom prst="rect">
                <a:avLst/>
              </a:prstGeom>
              <a:blipFill>
                <a:blip r:embed="rId8"/>
                <a:stretch>
                  <a:fillRect l="-5036" t="-10811" b="-27027"/>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E7AE5C5A-8B7C-3FB4-9617-3F466F77B1B0}"/>
              </a:ext>
            </a:extLst>
          </p:cNvPr>
          <p:cNvSpPr txBox="1"/>
          <p:nvPr/>
        </p:nvSpPr>
        <p:spPr>
          <a:xfrm>
            <a:off x="5942711" y="4527171"/>
            <a:ext cx="75840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0696662-955E-2590-AD79-8D74FB49317A}"/>
                  </a:ext>
                </a:extLst>
              </p:cNvPr>
              <p:cNvSpPr txBox="1"/>
              <p:nvPr/>
            </p:nvSpPr>
            <p:spPr>
              <a:xfrm>
                <a:off x="8146895" y="4456597"/>
                <a:ext cx="4082965" cy="1362104"/>
              </a:xfrm>
              <a:prstGeom prst="rect">
                <a:avLst/>
              </a:prstGeom>
              <a:noFill/>
            </p:spPr>
            <p:txBody>
              <a:bodyPr wrap="square" rtlCol="0">
                <a:spAutoFit/>
              </a:bodyPr>
              <a:lstStyle/>
              <a:p>
                <a:pPr algn="ctr"/>
                <a:endParaRPr lang="en-US" sz="2667" i="1" dirty="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
                        <m:sSubPr>
                          <m:ctrlPr>
                            <a:rPr lang="en-US" sz="2667" i="1" smtClean="0">
                              <a:solidFill>
                                <a:srgbClr val="FF0000"/>
                              </a:solidFill>
                              <a:latin typeface="Cambria Math" panose="02040503050406030204" pitchFamily="18" charset="0"/>
                            </a:rPr>
                          </m:ctrlPr>
                        </m:sSubPr>
                        <m:e>
                          <m:r>
                            <a:rPr lang="en-US" sz="2667" i="1">
                              <a:solidFill>
                                <a:srgbClr val="FF0000"/>
                              </a:solidFill>
                              <a:latin typeface="Cambria Math" panose="02040503050406030204" pitchFamily="18" charset="0"/>
                            </a:rPr>
                            <m:t>𝑓</m:t>
                          </m:r>
                        </m:e>
                        <m:sub>
                          <m:func>
                            <m:funcPr>
                              <m:ctrlPr>
                                <a:rPr lang="en-US" sz="2667" i="1">
                                  <a:solidFill>
                                    <a:srgbClr val="FF0000"/>
                                  </a:solidFill>
                                  <a:latin typeface="Cambria Math" panose="02040503050406030204" pitchFamily="18" charset="0"/>
                                </a:rPr>
                              </m:ctrlPr>
                            </m:funcPr>
                            <m:fName>
                              <m:r>
                                <m:rPr>
                                  <m:sty m:val="p"/>
                                </m:rPr>
                                <a:rPr lang="en-US" sz="2667">
                                  <a:solidFill>
                                    <a:srgbClr val="FF0000"/>
                                  </a:solidFill>
                                  <a:latin typeface="Cambria Math" panose="02040503050406030204" pitchFamily="18" charset="0"/>
                                </a:rPr>
                                <m:t>log</m:t>
                              </m:r>
                            </m:fName>
                            <m:e>
                              <m:r>
                                <a:rPr lang="en-US" sz="2667" i="1">
                                  <a:solidFill>
                                    <a:srgbClr val="FF0000"/>
                                  </a:solidFill>
                                  <a:latin typeface="Cambria Math" panose="02040503050406030204" pitchFamily="18" charset="0"/>
                                </a:rPr>
                                <m:t>𝑛</m:t>
                              </m:r>
                            </m:e>
                          </m:func>
                        </m:sub>
                      </m:sSub>
                      <m:d>
                        <m:dPr>
                          <m:ctrlPr>
                            <a:rPr lang="en-US" sz="2667" i="1">
                              <a:solidFill>
                                <a:srgbClr val="FF0000"/>
                              </a:solidFill>
                              <a:latin typeface="Cambria Math" panose="02040503050406030204" pitchFamily="18" charset="0"/>
                            </a:rPr>
                          </m:ctrlPr>
                        </m:dPr>
                        <m:e>
                          <m:sSub>
                            <m:sSubPr>
                              <m:ctrlPr>
                                <a:rPr lang="en-US" sz="2667" i="1" smtClean="0">
                                  <a:solidFill>
                                    <a:srgbClr val="00B0F0"/>
                                  </a:solidFill>
                                  <a:latin typeface="Cambria Math" panose="02040503050406030204" pitchFamily="18" charset="0"/>
                                </a:rPr>
                              </m:ctrlPr>
                            </m:sSubPr>
                            <m:e>
                              <m:r>
                                <a:rPr lang="en-US" sz="2667" i="1">
                                  <a:solidFill>
                                    <a:srgbClr val="00B0F0"/>
                                  </a:solidFill>
                                  <a:latin typeface="Cambria Math" panose="02040503050406030204" pitchFamily="18" charset="0"/>
                                </a:rPr>
                                <m:t>𝑟</m:t>
                              </m:r>
                            </m:e>
                            <m:sub>
                              <m:r>
                                <a:rPr lang="en-US" sz="2667" i="1">
                                  <a:solidFill>
                                    <a:srgbClr val="00B0F0"/>
                                  </a:solidFill>
                                  <a:latin typeface="Cambria Math" panose="02040503050406030204" pitchFamily="18" charset="0"/>
                                </a:rPr>
                                <m:t>𝑛</m:t>
                              </m:r>
                            </m:sub>
                          </m:sSub>
                        </m:e>
                      </m:d>
                      <m:r>
                        <a:rPr lang="en-US" sz="2667" i="1">
                          <a:solidFill>
                            <a:srgbClr val="FF0000"/>
                          </a:solidFill>
                          <a:latin typeface="Cambria Math" panose="02040503050406030204" pitchFamily="18" charset="0"/>
                        </a:rPr>
                        <m:t>=</m:t>
                      </m:r>
                      <m:r>
                        <a:rPr lang="en-US" sz="2667" i="1">
                          <a:solidFill>
                            <a:srgbClr val="FF0000"/>
                          </a:solidFill>
                          <a:latin typeface="Cambria Math" panose="02040503050406030204" pitchFamily="18" charset="0"/>
                        </a:rPr>
                        <m:t>𝑓</m:t>
                      </m:r>
                      <m:r>
                        <a:rPr lang="en-US" sz="2667" i="1">
                          <a:solidFill>
                            <a:srgbClr val="FF0000"/>
                          </a:solidFill>
                          <a:latin typeface="Cambria Math" panose="02040503050406030204" pitchFamily="18" charset="0"/>
                        </a:rPr>
                        <m:t>(</m:t>
                      </m:r>
                      <m:sSub>
                        <m:sSubPr>
                          <m:ctrlPr>
                            <a:rPr lang="en-US" sz="2667" i="1" smtClean="0">
                              <a:solidFill>
                                <a:srgbClr val="00B0F0"/>
                              </a:solidFill>
                              <a:latin typeface="Cambria Math" panose="02040503050406030204" pitchFamily="18" charset="0"/>
                            </a:rPr>
                          </m:ctrlPr>
                        </m:sSubPr>
                        <m:e>
                          <m:r>
                            <a:rPr lang="en-US" sz="2667" i="1">
                              <a:solidFill>
                                <a:srgbClr val="00B0F0"/>
                              </a:solidFill>
                              <a:latin typeface="Cambria Math" panose="02040503050406030204" pitchFamily="18" charset="0"/>
                            </a:rPr>
                            <m:t>𝑟</m:t>
                          </m:r>
                        </m:e>
                        <m:sub>
                          <m:r>
                            <a:rPr lang="en-US" sz="2667" i="1">
                              <a:solidFill>
                                <a:srgbClr val="00B0F0"/>
                              </a:solidFill>
                              <a:latin typeface="Cambria Math" panose="02040503050406030204" pitchFamily="18" charset="0"/>
                            </a:rPr>
                            <m:t>1</m:t>
                          </m:r>
                        </m:sub>
                      </m:sSub>
                      <m:r>
                        <a:rPr lang="en-US" sz="2667" i="1">
                          <a:solidFill>
                            <a:srgbClr val="00B0F0"/>
                          </a:solidFill>
                          <a:latin typeface="Cambria Math" panose="02040503050406030204" pitchFamily="18" charset="0"/>
                        </a:rPr>
                        <m:t>,…, </m:t>
                      </m:r>
                      <m:sSub>
                        <m:sSubPr>
                          <m:ctrlPr>
                            <a:rPr lang="en-US" sz="2667" i="1">
                              <a:solidFill>
                                <a:srgbClr val="00B0F0"/>
                              </a:solidFill>
                              <a:latin typeface="Cambria Math" panose="02040503050406030204" pitchFamily="18" charset="0"/>
                            </a:rPr>
                          </m:ctrlPr>
                        </m:sSubPr>
                        <m:e>
                          <m:r>
                            <a:rPr lang="en-US" sz="2667" i="1">
                              <a:solidFill>
                                <a:srgbClr val="00B0F0"/>
                              </a:solidFill>
                              <a:latin typeface="Cambria Math" panose="02040503050406030204" pitchFamily="18" charset="0"/>
                            </a:rPr>
                            <m:t>𝑟</m:t>
                          </m:r>
                        </m:e>
                        <m:sub>
                          <m:func>
                            <m:funcPr>
                              <m:ctrlPr>
                                <a:rPr lang="en-US" sz="2667" i="1">
                                  <a:solidFill>
                                    <a:srgbClr val="00B0F0"/>
                                  </a:solidFill>
                                  <a:latin typeface="Cambria Math" panose="02040503050406030204" pitchFamily="18" charset="0"/>
                                </a:rPr>
                              </m:ctrlPr>
                            </m:funcPr>
                            <m:fName>
                              <m:r>
                                <m:rPr>
                                  <m:sty m:val="p"/>
                                </m:rPr>
                                <a:rPr lang="en-US" sz="2667">
                                  <a:solidFill>
                                    <a:srgbClr val="00B0F0"/>
                                  </a:solidFill>
                                  <a:latin typeface="Cambria Math" panose="02040503050406030204" pitchFamily="18" charset="0"/>
                                </a:rPr>
                                <m:t>log</m:t>
                              </m:r>
                            </m:fName>
                            <m:e>
                              <m:r>
                                <a:rPr lang="en-US" sz="2667" i="1">
                                  <a:solidFill>
                                    <a:srgbClr val="00B0F0"/>
                                  </a:solidFill>
                                  <a:latin typeface="Cambria Math" panose="02040503050406030204" pitchFamily="18" charset="0"/>
                                </a:rPr>
                                <m:t>𝑛</m:t>
                              </m:r>
                            </m:e>
                          </m:func>
                        </m:sub>
                      </m:sSub>
                      <m:r>
                        <a:rPr lang="en-US" sz="2667" i="1">
                          <a:solidFill>
                            <a:srgbClr val="FF0000"/>
                          </a:solidFill>
                          <a:latin typeface="Cambria Math" panose="02040503050406030204" pitchFamily="18" charset="0"/>
                        </a:rPr>
                        <m:t>)</m:t>
                      </m:r>
                    </m:oMath>
                  </m:oMathPara>
                </a14:m>
                <a:endParaRPr lang="en-US" sz="2667" dirty="0">
                  <a:latin typeface="Arial" panose="020B0604020202020204" pitchFamily="34" charset="0"/>
                  <a:cs typeface="Arial" panose="020B0604020202020204" pitchFamily="34" charset="0"/>
                </a:endParaRPr>
              </a:p>
              <a:p>
                <a:endParaRPr lang="en-US" sz="2667" dirty="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F0696662-955E-2590-AD79-8D74FB49317A}"/>
                  </a:ext>
                </a:extLst>
              </p:cNvPr>
              <p:cNvSpPr txBox="1">
                <a:spLocks noRot="1" noChangeAspect="1" noMove="1" noResize="1" noEditPoints="1" noAdjustHandles="1" noChangeArrowheads="1" noChangeShapeType="1" noTextEdit="1"/>
              </p:cNvSpPr>
              <p:nvPr/>
            </p:nvSpPr>
            <p:spPr>
              <a:xfrm>
                <a:off x="8146895" y="4456597"/>
                <a:ext cx="4082965" cy="1362104"/>
              </a:xfrm>
              <a:prstGeom prst="rect">
                <a:avLst/>
              </a:prstGeom>
              <a:blipFill>
                <a:blip r:embed="rId9"/>
                <a:stretch>
                  <a:fillRect l="-311" r="-3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3C6DA34-E1C8-57B7-3E85-AAEA38B02DE1}"/>
                  </a:ext>
                </a:extLst>
              </p:cNvPr>
              <p:cNvSpPr txBox="1"/>
              <p:nvPr/>
            </p:nvSpPr>
            <p:spPr>
              <a:xfrm>
                <a:off x="970623" y="5741814"/>
                <a:ext cx="7176272" cy="99475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Succinct proof size: </a:t>
                </a:r>
                <a:r>
                  <a:rPr lang="en-US" sz="2800" dirty="0">
                    <a:solidFill>
                      <a:srgbClr val="FF0000"/>
                    </a:solidFill>
                    <a:latin typeface="Arial" panose="020B0604020202020204" pitchFamily="34" charset="0"/>
                    <a:cs typeface="Arial" panose="020B0604020202020204" pitchFamily="34" charset="0"/>
                  </a:rPr>
                  <a:t>O</a:t>
                </a:r>
                <a14:m>
                  <m:oMath xmlns:m="http://schemas.openxmlformats.org/officeDocument/2006/math">
                    <m:r>
                      <a:rPr lang="en-US" sz="2800" i="1" dirty="0" smtClean="0">
                        <a:solidFill>
                          <a:srgbClr val="FF0000"/>
                        </a:solidFill>
                        <a:latin typeface="Cambria Math" panose="02040503050406030204" pitchFamily="18" charset="0"/>
                      </a:rPr>
                      <m:t>(</m:t>
                    </m:r>
                    <m:r>
                      <m:rPr>
                        <m:sty m:val="p"/>
                      </m:rPr>
                      <a:rPr lang="en-US" sz="2800" i="1" dirty="0" smtClean="0">
                        <a:solidFill>
                          <a:srgbClr val="FF0000"/>
                        </a:solidFill>
                        <a:latin typeface="Cambria Math" panose="02040503050406030204" pitchFamily="18" charset="0"/>
                      </a:rPr>
                      <m:t>log</m:t>
                    </m:r>
                    <m:r>
                      <a:rPr lang="en-US" sz="2800" i="1" dirty="0" smtClean="0">
                        <a:solidFill>
                          <a:srgbClr val="FF0000"/>
                        </a:solidFill>
                        <a:latin typeface="Cambria Math" panose="02040503050406030204" pitchFamily="18" charset="0"/>
                      </a:rPr>
                      <m:t>⁡</m:t>
                    </m:r>
                    <m:r>
                      <a:rPr lang="en-US" sz="2800" i="1" dirty="0" smtClean="0">
                        <a:solidFill>
                          <a:srgbClr val="FF0000"/>
                        </a:solidFill>
                        <a:latin typeface="Cambria Math" panose="02040503050406030204" pitchFamily="18" charset="0"/>
                      </a:rPr>
                      <m:t>𝑛</m:t>
                    </m:r>
                    <m:r>
                      <a:rPr lang="en-US" sz="2800" i="1" dirty="0" smtClean="0">
                        <a:solidFill>
                          <a:srgbClr val="FF0000"/>
                        </a:solidFill>
                        <a:latin typeface="Cambria Math" panose="02040503050406030204" pitchFamily="18" charset="0"/>
                      </a:rPr>
                      <m:t>)</m:t>
                    </m:r>
                  </m:oMath>
                </a14:m>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Fast verifier time: </a:t>
                </a:r>
                <a:r>
                  <a:rPr lang="en-US" sz="2800" dirty="0">
                    <a:solidFill>
                      <a:srgbClr val="FF0000"/>
                    </a:solidFill>
                    <a:latin typeface="Arial" panose="020B0604020202020204" pitchFamily="34" charset="0"/>
                    <a:cs typeface="Arial" panose="020B0604020202020204" pitchFamily="34" charset="0"/>
                  </a:rPr>
                  <a:t>O</a:t>
                </a:r>
                <a14:m>
                  <m:oMath xmlns:m="http://schemas.openxmlformats.org/officeDocument/2006/math">
                    <m:r>
                      <a:rPr lang="en-US" sz="2800" i="1" dirty="0" smtClean="0">
                        <a:solidFill>
                          <a:srgbClr val="FF0000"/>
                        </a:solidFill>
                        <a:latin typeface="Cambria Math" panose="02040503050406030204" pitchFamily="18" charset="0"/>
                      </a:rPr>
                      <m:t>(</m:t>
                    </m:r>
                    <m:r>
                      <m:rPr>
                        <m:sty m:val="p"/>
                      </m:rPr>
                      <a:rPr lang="en-US" sz="2800" i="1" dirty="0" smtClean="0">
                        <a:solidFill>
                          <a:srgbClr val="FF0000"/>
                        </a:solidFill>
                        <a:latin typeface="Cambria Math" panose="02040503050406030204" pitchFamily="18" charset="0"/>
                      </a:rPr>
                      <m:t>log</m:t>
                    </m:r>
                    <m:r>
                      <a:rPr lang="en-US" sz="2800" i="1" dirty="0" smtClean="0">
                        <a:solidFill>
                          <a:srgbClr val="FF0000"/>
                        </a:solidFill>
                        <a:latin typeface="Cambria Math" panose="02040503050406030204" pitchFamily="18" charset="0"/>
                      </a:rPr>
                      <m:t>⁡</m:t>
                    </m:r>
                    <m:r>
                      <a:rPr lang="en-US" sz="2800" i="1" dirty="0" smtClean="0">
                        <a:solidFill>
                          <a:srgbClr val="FF0000"/>
                        </a:solidFill>
                        <a:latin typeface="Cambria Math" panose="02040503050406030204" pitchFamily="18" charset="0"/>
                      </a:rPr>
                      <m:t>𝑛</m:t>
                    </m:r>
                    <m:r>
                      <a:rPr lang="en-US" sz="2800" i="1" dirty="0" smtClean="0">
                        <a:solidFill>
                          <a:srgbClr val="FF0000"/>
                        </a:solidFill>
                        <a:latin typeface="Cambria Math" panose="02040503050406030204" pitchFamily="18" charset="0"/>
                      </a:rPr>
                      <m:t>)</m:t>
                    </m:r>
                    <m:r>
                      <a:rPr lang="en-US" sz="2800" b="1" i="1" dirty="0">
                        <a:solidFill>
                          <a:srgbClr val="FF0000"/>
                        </a:solidFill>
                        <a:latin typeface="Cambria Math" panose="02040503050406030204" pitchFamily="18" charset="0"/>
                      </a:rPr>
                      <m:t> </m:t>
                    </m:r>
                  </m:oMath>
                </a14:m>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smtClean="0">
                        <a:solidFill>
                          <a:srgbClr val="FF0000"/>
                        </a:solidFill>
                        <a:latin typeface="Cambria Math" panose="02040503050406030204" pitchFamily="18" charset="0"/>
                      </a:rPr>
                      <m:t>𝑓</m:t>
                    </m:r>
                    <m:r>
                      <a:rPr lang="en-US" sz="2800" i="1" smtClean="0">
                        <a:solidFill>
                          <a:srgbClr val="FF0000"/>
                        </a:solidFill>
                        <a:latin typeface="Cambria Math" panose="02040503050406030204" pitchFamily="18" charset="0"/>
                      </a:rPr>
                      <m:t>(</m:t>
                    </m:r>
                    <m:sSub>
                      <m:sSubPr>
                        <m:ctrlPr>
                          <a:rPr lang="en-US" sz="2800" i="1" smtClean="0">
                            <a:solidFill>
                              <a:srgbClr val="00B0F0"/>
                            </a:solidFill>
                            <a:latin typeface="Cambria Math" panose="02040503050406030204" pitchFamily="18" charset="0"/>
                          </a:rPr>
                        </m:ctrlPr>
                      </m:sSubPr>
                      <m:e>
                        <m:r>
                          <a:rPr lang="en-US" sz="2800" i="1">
                            <a:solidFill>
                              <a:srgbClr val="00B0F0"/>
                            </a:solidFill>
                            <a:latin typeface="Cambria Math" panose="02040503050406030204" pitchFamily="18" charset="0"/>
                          </a:rPr>
                          <m:t>𝑟</m:t>
                        </m:r>
                      </m:e>
                      <m:sub>
                        <m:r>
                          <a:rPr lang="en-US" sz="2800" i="1">
                            <a:solidFill>
                              <a:srgbClr val="00B0F0"/>
                            </a:solidFill>
                            <a:latin typeface="Cambria Math" panose="02040503050406030204" pitchFamily="18" charset="0"/>
                          </a:rPr>
                          <m:t>1</m:t>
                        </m:r>
                      </m:sub>
                    </m:sSub>
                    <m:r>
                      <a:rPr lang="en-US" sz="2800" i="1">
                        <a:solidFill>
                          <a:srgbClr val="00B0F0"/>
                        </a:solidFill>
                        <a:latin typeface="Cambria Math" panose="02040503050406030204" pitchFamily="18" charset="0"/>
                      </a:rPr>
                      <m:t>,…, </m:t>
                    </m:r>
                    <m:sSub>
                      <m:sSubPr>
                        <m:ctrlPr>
                          <a:rPr lang="en-US" sz="2800" i="1">
                            <a:solidFill>
                              <a:srgbClr val="00B0F0"/>
                            </a:solidFill>
                            <a:latin typeface="Cambria Math" panose="02040503050406030204" pitchFamily="18" charset="0"/>
                          </a:rPr>
                        </m:ctrlPr>
                      </m:sSubPr>
                      <m:e>
                        <m:r>
                          <a:rPr lang="en-US" sz="2800" i="1">
                            <a:solidFill>
                              <a:srgbClr val="00B0F0"/>
                            </a:solidFill>
                            <a:latin typeface="Cambria Math" panose="02040503050406030204" pitchFamily="18" charset="0"/>
                          </a:rPr>
                          <m:t>𝑟</m:t>
                        </m:r>
                      </m:e>
                      <m:sub>
                        <m:func>
                          <m:funcPr>
                            <m:ctrlPr>
                              <a:rPr lang="en-US" sz="2800" i="1">
                                <a:solidFill>
                                  <a:srgbClr val="00B0F0"/>
                                </a:solidFill>
                                <a:latin typeface="Cambria Math" panose="02040503050406030204" pitchFamily="18" charset="0"/>
                              </a:rPr>
                            </m:ctrlPr>
                          </m:funcPr>
                          <m:fName>
                            <m:r>
                              <m:rPr>
                                <m:sty m:val="p"/>
                              </m:rPr>
                              <a:rPr lang="en-US" sz="2800">
                                <a:solidFill>
                                  <a:srgbClr val="00B0F0"/>
                                </a:solidFill>
                                <a:latin typeface="Cambria Math" panose="02040503050406030204" pitchFamily="18" charset="0"/>
                              </a:rPr>
                              <m:t>log</m:t>
                            </m:r>
                          </m:fName>
                          <m:e>
                            <m:r>
                              <a:rPr lang="en-US" sz="2800" i="1">
                                <a:solidFill>
                                  <a:srgbClr val="00B0F0"/>
                                </a:solidFill>
                                <a:latin typeface="Cambria Math" panose="02040503050406030204" pitchFamily="18" charset="0"/>
                              </a:rPr>
                              <m:t>𝑛</m:t>
                            </m:r>
                          </m:e>
                        </m:func>
                      </m:sub>
                    </m:sSub>
                    <m:r>
                      <a:rPr lang="en-US" sz="2800" i="1">
                        <a:solidFill>
                          <a:srgbClr val="FF0000"/>
                        </a:solidFill>
                        <a:latin typeface="Cambria Math" panose="02040503050406030204" pitchFamily="18" charset="0"/>
                      </a:rPr>
                      <m:t>)</m:t>
                    </m:r>
                  </m:oMath>
                </a14:m>
                <a:endParaRPr lang="en-US" sz="2800" dirty="0">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13C6DA34-E1C8-57B7-3E85-AAEA38B02DE1}"/>
                  </a:ext>
                </a:extLst>
              </p:cNvPr>
              <p:cNvSpPr txBox="1">
                <a:spLocks noRot="1" noChangeAspect="1" noMove="1" noResize="1" noEditPoints="1" noAdjustHandles="1" noChangeArrowheads="1" noChangeShapeType="1" noTextEdit="1"/>
              </p:cNvSpPr>
              <p:nvPr/>
            </p:nvSpPr>
            <p:spPr>
              <a:xfrm>
                <a:off x="970623" y="5741814"/>
                <a:ext cx="7176272" cy="994759"/>
              </a:xfrm>
              <a:prstGeom prst="rect">
                <a:avLst/>
              </a:prstGeom>
              <a:blipFill>
                <a:blip r:embed="rId10"/>
                <a:stretch>
                  <a:fillRect l="-1767" t="-7595" b="-113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28CB824-64C4-1717-686B-FAA724540BCB}"/>
                  </a:ext>
                </a:extLst>
              </p:cNvPr>
              <p:cNvSpPr/>
              <p:nvPr/>
            </p:nvSpPr>
            <p:spPr>
              <a:xfrm>
                <a:off x="4097277" y="1430146"/>
                <a:ext cx="5022144" cy="742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133" i="1" smtClean="0">
                          <a:latin typeface="Cambria Math" panose="02040503050406030204" pitchFamily="18" charset="0"/>
                        </a:rPr>
                        <m:t>𝐻</m:t>
                      </m:r>
                      <m:r>
                        <a:rPr lang="en-US" altLang="zh-CN" sz="2133" i="1" smtClean="0">
                          <a:latin typeface="Cambria Math" panose="02040503050406030204" pitchFamily="18" charset="0"/>
                        </a:rPr>
                        <m:t>=</m:t>
                      </m:r>
                      <m:nary>
                        <m:naryPr>
                          <m:chr m:val="∑"/>
                          <m:limLoc m:val="subSup"/>
                          <m:supHide m:val="on"/>
                          <m:ctrlPr>
                            <a:rPr lang="en-US" altLang="zh-CN" sz="2133" i="1">
                              <a:latin typeface="Cambria Math" panose="02040503050406030204" pitchFamily="18" charset="0"/>
                            </a:rPr>
                          </m:ctrlPr>
                        </m:naryPr>
                        <m:sub>
                          <m:r>
                            <a:rPr lang="en-US" altLang="zh-CN" sz="2133" b="0" i="1" smtClean="0">
                              <a:latin typeface="Cambria Math" panose="02040503050406030204" pitchFamily="18" charset="0"/>
                            </a:rPr>
                            <m:t>𝑏</m:t>
                          </m:r>
                          <m:r>
                            <a:rPr lang="en-US" altLang="zh-CN" sz="2133" i="1">
                              <a:latin typeface="Cambria Math" panose="02040503050406030204" pitchFamily="18" charset="0"/>
                            </a:rPr>
                            <m:t>∈</m:t>
                          </m:r>
                          <m:r>
                            <a:rPr lang="en-US" altLang="zh-CN" sz="2133" b="0" i="1" smtClean="0">
                              <a:latin typeface="Cambria Math" panose="02040503050406030204" pitchFamily="18" charset="0"/>
                            </a:rPr>
                            <m:t>[</m:t>
                          </m:r>
                          <m:r>
                            <a:rPr lang="en-US" altLang="zh-CN" sz="2133" b="0" i="1" smtClean="0">
                              <a:latin typeface="Cambria Math" panose="02040503050406030204" pitchFamily="18" charset="0"/>
                            </a:rPr>
                            <m:t>𝑛</m:t>
                          </m:r>
                          <m:r>
                            <a:rPr lang="en-US" altLang="zh-CN" sz="2133" b="0" i="1" smtClean="0">
                              <a:latin typeface="Cambria Math" panose="02040503050406030204" pitchFamily="18" charset="0"/>
                            </a:rPr>
                            <m:t>]</m:t>
                          </m:r>
                        </m:sub>
                        <m:sup/>
                        <m:e>
                          <m:r>
                            <a:rPr lang="en-US" altLang="zh-CN" sz="2133" i="1">
                              <a:latin typeface="Cambria Math" panose="02040503050406030204" pitchFamily="18" charset="0"/>
                            </a:rPr>
                            <m:t>𝑓</m:t>
                          </m:r>
                          <m:d>
                            <m:dPr>
                              <m:ctrlPr>
                                <a:rPr lang="en-US" altLang="zh-CN" sz="2133" i="1">
                                  <a:latin typeface="Cambria Math" panose="02040503050406030204" pitchFamily="18" charset="0"/>
                                </a:rPr>
                              </m:ctrlPr>
                            </m:dPr>
                            <m:e>
                              <m:r>
                                <a:rPr lang="en-US" altLang="zh-CN" sz="2133" b="0" i="1" smtClean="0">
                                  <a:latin typeface="Cambria Math" panose="02040503050406030204" pitchFamily="18" charset="0"/>
                                </a:rPr>
                                <m:t>𝑏</m:t>
                              </m:r>
                            </m:e>
                          </m:d>
                          <m:r>
                            <a:rPr lang="en-US" altLang="zh-CN" sz="2133" b="0" i="1" smtClean="0">
                              <a:latin typeface="Cambria Math" panose="02040503050406030204" pitchFamily="18" charset="0"/>
                            </a:rPr>
                            <m:t>=</m:t>
                          </m:r>
                          <m:r>
                            <a:rPr lang="en-US" altLang="zh-CN" sz="2133" b="0" i="1" smtClean="0">
                              <a:latin typeface="Cambria Math" panose="02040503050406030204" pitchFamily="18" charset="0"/>
                            </a:rPr>
                            <m:t>𝑓</m:t>
                          </m:r>
                          <m:d>
                            <m:dPr>
                              <m:ctrlPr>
                                <a:rPr lang="en-US" altLang="zh-CN" sz="2133" b="0" i="1" smtClean="0">
                                  <a:latin typeface="Cambria Math" panose="02040503050406030204" pitchFamily="18" charset="0"/>
                                </a:rPr>
                              </m:ctrlPr>
                            </m:dPr>
                            <m:e>
                              <m:r>
                                <a:rPr lang="en-US" altLang="zh-CN" sz="2133" b="0" i="1" smtClean="0">
                                  <a:latin typeface="Cambria Math" panose="02040503050406030204" pitchFamily="18" charset="0"/>
                                </a:rPr>
                                <m:t>0</m:t>
                              </m:r>
                            </m:e>
                          </m:d>
                          <m:r>
                            <a:rPr lang="en-US" altLang="zh-CN" sz="2133" b="0" i="1" smtClean="0">
                              <a:latin typeface="Cambria Math" panose="02040503050406030204" pitchFamily="18" charset="0"/>
                            </a:rPr>
                            <m:t>+⋯+</m:t>
                          </m:r>
                          <m:r>
                            <a:rPr lang="en-US" altLang="zh-CN" sz="2133" b="0" i="1" smtClean="0">
                              <a:latin typeface="Cambria Math" panose="02040503050406030204" pitchFamily="18" charset="0"/>
                            </a:rPr>
                            <m:t>𝑓</m:t>
                          </m:r>
                          <m:r>
                            <a:rPr lang="en-US" altLang="zh-CN" sz="2133" b="0" i="1" smtClean="0">
                              <a:latin typeface="Cambria Math" panose="02040503050406030204" pitchFamily="18" charset="0"/>
                            </a:rPr>
                            <m:t>(</m:t>
                          </m:r>
                          <m:r>
                            <a:rPr lang="en-US" altLang="zh-CN" sz="2133" b="0" i="1" smtClean="0">
                              <a:latin typeface="Cambria Math" panose="02040503050406030204" pitchFamily="18" charset="0"/>
                            </a:rPr>
                            <m:t>𝑛</m:t>
                          </m:r>
                          <m:r>
                            <a:rPr lang="en-US" altLang="zh-CN" sz="2133" b="0" i="1" smtClean="0">
                              <a:latin typeface="Cambria Math" panose="02040503050406030204" pitchFamily="18" charset="0"/>
                            </a:rPr>
                            <m:t>−1)</m:t>
                          </m:r>
                        </m:e>
                      </m:nary>
                    </m:oMath>
                  </m:oMathPara>
                </a14:m>
                <a:endParaRPr lang="en-US" sz="2133" dirty="0">
                  <a:latin typeface="Arial" panose="020B0604020202020204" pitchFamily="34" charset="0"/>
                  <a:cs typeface="Arial" panose="020B0604020202020204" pitchFamily="34" charset="0"/>
                </a:endParaRPr>
              </a:p>
            </p:txBody>
          </p:sp>
        </mc:Choice>
        <mc:Fallback xmlns="">
          <p:sp>
            <p:nvSpPr>
              <p:cNvPr id="21" name="Rectangle 20">
                <a:extLst>
                  <a:ext uri="{FF2B5EF4-FFF2-40B4-BE49-F238E27FC236}">
                    <a16:creationId xmlns:a16="http://schemas.microsoft.com/office/drawing/2014/main" id="{428CB824-64C4-1717-686B-FAA724540BCB}"/>
                  </a:ext>
                </a:extLst>
              </p:cNvPr>
              <p:cNvSpPr>
                <a:spLocks noRot="1" noChangeAspect="1" noMove="1" noResize="1" noEditPoints="1" noAdjustHandles="1" noChangeArrowheads="1" noChangeShapeType="1" noTextEdit="1"/>
              </p:cNvSpPr>
              <p:nvPr/>
            </p:nvSpPr>
            <p:spPr>
              <a:xfrm>
                <a:off x="4097277" y="1430146"/>
                <a:ext cx="5022144" cy="742126"/>
              </a:xfrm>
              <a:prstGeom prst="rect">
                <a:avLst/>
              </a:prstGeom>
              <a:blipFill>
                <a:blip r:embed="rId11"/>
                <a:stretch>
                  <a:fillRect l="-6297" t="-155932" b="-2203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F9BF41F2-9C70-E579-E05B-C6291263E1FB}"/>
                  </a:ext>
                </a:extLst>
              </p:cNvPr>
              <p:cNvSpPr/>
              <p:nvPr/>
            </p:nvSpPr>
            <p:spPr>
              <a:xfrm>
                <a:off x="5630976" y="4106962"/>
                <a:ext cx="1554048" cy="461665"/>
              </a:xfrm>
              <a:prstGeom prst="rect">
                <a:avLst/>
              </a:prstGeom>
            </p:spPr>
            <p:txBody>
              <a:bodyPr wrap="square">
                <a:spAutoFit/>
              </a:bodyPr>
              <a:lstStyle/>
              <a:p>
                <a:r>
                  <a:rPr lang="en-US" altLang="zh-CN" sz="2400" dirty="0">
                    <a:solidFill>
                      <a:srgbClr val="00B0F0"/>
                    </a:solidFill>
                    <a:latin typeface="Arial" panose="020B0604020202020204" pitchFamily="34" charset="0"/>
                    <a:cs typeface="Arial" panose="020B0604020202020204" pitchFamily="34" charset="0"/>
                  </a:rPr>
                  <a:t>random</a:t>
                </a:r>
                <a14:m>
                  <m:oMath xmlns:m="http://schemas.openxmlformats.org/officeDocument/2006/math">
                    <m:sSub>
                      <m:sSubPr>
                        <m:ctrlPr>
                          <a:rPr lang="en-US" altLang="zh-CN" sz="2400" i="1" smtClean="0">
                            <a:solidFill>
                              <a:srgbClr val="00B0F0"/>
                            </a:solidFill>
                            <a:latin typeface="Cambria Math" panose="02040503050406030204" pitchFamily="18" charset="0"/>
                          </a:rPr>
                        </m:ctrlPr>
                      </m:sSubPr>
                      <m:e>
                        <m:r>
                          <a:rPr lang="en-US" altLang="zh-CN" sz="2400" b="0" i="1" smtClean="0">
                            <a:solidFill>
                              <a:srgbClr val="00B0F0"/>
                            </a:solidFill>
                            <a:latin typeface="Cambria Math" panose="02040503050406030204" pitchFamily="18" charset="0"/>
                          </a:rPr>
                          <m:t> </m:t>
                        </m:r>
                        <m:r>
                          <a:rPr lang="en-US" altLang="zh-CN" sz="2400" i="1">
                            <a:solidFill>
                              <a:srgbClr val="00B0F0"/>
                            </a:solidFill>
                            <a:latin typeface="Cambria Math" panose="02040503050406030204" pitchFamily="18" charset="0"/>
                          </a:rPr>
                          <m:t>𝑟</m:t>
                        </m:r>
                      </m:e>
                      <m:sub>
                        <m:r>
                          <a:rPr lang="en-US" altLang="zh-CN" sz="2400" b="0" i="1" smtClean="0">
                            <a:solidFill>
                              <a:srgbClr val="00B0F0"/>
                            </a:solidFill>
                            <a:latin typeface="Cambria Math" panose="02040503050406030204" pitchFamily="18" charset="0"/>
                          </a:rPr>
                          <m:t>2</m:t>
                        </m:r>
                      </m:sub>
                    </m:sSub>
                  </m:oMath>
                </a14:m>
                <a:endParaRPr lang="en-US" sz="2400" dirty="0">
                  <a:solidFill>
                    <a:srgbClr val="00B0F0"/>
                  </a:solidFill>
                  <a:latin typeface="Arial" panose="020B0604020202020204" pitchFamily="34" charset="0"/>
                  <a:cs typeface="Arial" panose="020B0604020202020204" pitchFamily="34" charset="0"/>
                </a:endParaRPr>
              </a:p>
            </p:txBody>
          </p:sp>
        </mc:Choice>
        <mc:Fallback xmlns="">
          <p:sp>
            <p:nvSpPr>
              <p:cNvPr id="22" name="Rectangle 21">
                <a:extLst>
                  <a:ext uri="{FF2B5EF4-FFF2-40B4-BE49-F238E27FC236}">
                    <a16:creationId xmlns:a16="http://schemas.microsoft.com/office/drawing/2014/main" id="{F9BF41F2-9C70-E579-E05B-C6291263E1FB}"/>
                  </a:ext>
                </a:extLst>
              </p:cNvPr>
              <p:cNvSpPr>
                <a:spLocks noRot="1" noChangeAspect="1" noMove="1" noResize="1" noEditPoints="1" noAdjustHandles="1" noChangeArrowheads="1" noChangeShapeType="1" noTextEdit="1"/>
              </p:cNvSpPr>
              <p:nvPr/>
            </p:nvSpPr>
            <p:spPr>
              <a:xfrm>
                <a:off x="5630976" y="4106962"/>
                <a:ext cx="1554048" cy="461665"/>
              </a:xfrm>
              <a:prstGeom prst="rect">
                <a:avLst/>
              </a:prstGeom>
              <a:blipFill>
                <a:blip r:embed="rId12"/>
                <a:stretch>
                  <a:fillRect l="-6504" t="-10811" b="-27027"/>
                </a:stretch>
              </a:blipFill>
            </p:spPr>
            <p:txBody>
              <a:bodyPr/>
              <a:lstStyle/>
              <a:p>
                <a:r>
                  <a:rPr lang="en-US">
                    <a:noFill/>
                  </a:rPr>
                  <a:t> </a:t>
                </a:r>
              </a:p>
            </p:txBody>
          </p:sp>
        </mc:Fallback>
      </mc:AlternateContent>
    </p:spTree>
    <p:extLst>
      <p:ext uri="{BB962C8B-B14F-4D97-AF65-F5344CB8AC3E}">
        <p14:creationId xmlns:p14="http://schemas.microsoft.com/office/powerpoint/2010/main" val="141588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5" grpId="0"/>
      <p:bldP spid="17" grpId="0"/>
      <p:bldP spid="19" grpId="0"/>
      <p:bldP spid="21" grpId="0"/>
      <p:bldP spid="22"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A3F96-B8E2-8698-3D5D-7A862F9FBE46}"/>
              </a:ext>
            </a:extLst>
          </p:cNvPr>
          <p:cNvSpPr>
            <a:spLocks noGrp="1"/>
          </p:cNvSpPr>
          <p:nvPr>
            <p:ph type="title"/>
          </p:nvPr>
        </p:nvSpPr>
        <p:spPr>
          <a:xfrm>
            <a:off x="838200" y="126769"/>
            <a:ext cx="10515600" cy="1325563"/>
          </a:xfrm>
        </p:spPr>
        <p:txBody>
          <a:bodyPr/>
          <a:lstStyle/>
          <a:p>
            <a:r>
              <a:rPr lang="en-US" sz="4400" b="1" dirty="0">
                <a:latin typeface="Arial" panose="020B0604020202020204" pitchFamily="34" charset="0"/>
                <a:ea typeface="Lato"/>
                <a:cs typeface="Arial" panose="020B0604020202020204" pitchFamily="34" charset="0"/>
                <a:sym typeface="Lato"/>
              </a:rPr>
              <a:t>GKR protocol</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B3FB40-1886-3A57-5164-7A1B4E1CEE5D}"/>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64</a:t>
            </a:fld>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EE2DEE9-346F-9FC2-7E73-BC56A0A4E197}"/>
              </a:ext>
            </a:extLst>
          </p:cNvPr>
          <p:cNvGrpSpPr/>
          <p:nvPr/>
        </p:nvGrpSpPr>
        <p:grpSpPr>
          <a:xfrm>
            <a:off x="1419469" y="1421300"/>
            <a:ext cx="2855792" cy="5245110"/>
            <a:chOff x="461594" y="1153819"/>
            <a:chExt cx="2330839" cy="3708168"/>
          </a:xfrm>
        </p:grpSpPr>
        <p:sp>
          <p:nvSpPr>
            <p:cNvPr id="6" name="Oval 5">
              <a:extLst>
                <a:ext uri="{FF2B5EF4-FFF2-40B4-BE49-F238E27FC236}">
                  <a16:creationId xmlns:a16="http://schemas.microsoft.com/office/drawing/2014/main" id="{487DF108-C726-4CE1-38D3-68AF131E9144}"/>
                </a:ext>
              </a:extLst>
            </p:cNvPr>
            <p:cNvSpPr/>
            <p:nvPr/>
          </p:nvSpPr>
          <p:spPr>
            <a:xfrm>
              <a:off x="515038" y="227115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7" name="Oval 6">
              <a:extLst>
                <a:ext uri="{FF2B5EF4-FFF2-40B4-BE49-F238E27FC236}">
                  <a16:creationId xmlns:a16="http://schemas.microsoft.com/office/drawing/2014/main" id="{CCB77B4C-BB55-7E5B-65AC-15B8EE79DFC1}"/>
                </a:ext>
              </a:extLst>
            </p:cNvPr>
            <p:cNvSpPr/>
            <p:nvPr/>
          </p:nvSpPr>
          <p:spPr>
            <a:xfrm>
              <a:off x="1038557" y="2273009"/>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8" name="Oval 7">
              <a:extLst>
                <a:ext uri="{FF2B5EF4-FFF2-40B4-BE49-F238E27FC236}">
                  <a16:creationId xmlns:a16="http://schemas.microsoft.com/office/drawing/2014/main" id="{FE0A5B19-91E0-DD2A-7C9C-DDE21068399B}"/>
                </a:ext>
              </a:extLst>
            </p:cNvPr>
            <p:cNvSpPr/>
            <p:nvPr/>
          </p:nvSpPr>
          <p:spPr>
            <a:xfrm>
              <a:off x="2309814" y="2266304"/>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DED606FA-A955-71D1-09D2-B501DECA8164}"/>
                </a:ext>
              </a:extLst>
            </p:cNvPr>
            <p:cNvSpPr txBox="1"/>
            <p:nvPr/>
          </p:nvSpPr>
          <p:spPr>
            <a:xfrm>
              <a:off x="1666557" y="2324999"/>
              <a:ext cx="564287" cy="23935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A17BF2FF-B948-A2C4-8E69-5CB931D94D2A}"/>
                </a:ext>
              </a:extLst>
            </p:cNvPr>
            <p:cNvCxnSpPr>
              <a:cxnSpLocks/>
              <a:stCxn id="6" idx="4"/>
            </p:cNvCxnSpPr>
            <p:nvPr/>
          </p:nvCxnSpPr>
          <p:spPr>
            <a:xfrm flipH="1">
              <a:off x="719128" y="2553773"/>
              <a:ext cx="6980" cy="206826"/>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88AE5FB7-AE51-22E0-88D4-E78EC5AC9474}"/>
                </a:ext>
              </a:extLst>
            </p:cNvPr>
            <p:cNvCxnSpPr>
              <a:cxnSpLocks/>
              <a:stCxn id="7" idx="4"/>
            </p:cNvCxnSpPr>
            <p:nvPr/>
          </p:nvCxnSpPr>
          <p:spPr>
            <a:xfrm flipH="1">
              <a:off x="1242648" y="2555627"/>
              <a:ext cx="6979" cy="235374"/>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7D3931F8-7812-008E-C6C2-D7B2CDA15961}"/>
                </a:ext>
              </a:extLst>
            </p:cNvPr>
            <p:cNvCxnSpPr>
              <a:cxnSpLocks/>
              <a:stCxn id="8" idx="4"/>
            </p:cNvCxnSpPr>
            <p:nvPr/>
          </p:nvCxnSpPr>
          <p:spPr>
            <a:xfrm>
              <a:off x="2520884" y="2548922"/>
              <a:ext cx="0" cy="196234"/>
            </a:xfrm>
            <a:prstGeom prst="line">
              <a:avLst/>
            </a:prstGeom>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A9C6B418-E94B-BCE1-EB04-42CFB3B02AAA}"/>
                </a:ext>
              </a:extLst>
            </p:cNvPr>
            <p:cNvSpPr/>
            <p:nvPr/>
          </p:nvSpPr>
          <p:spPr>
            <a:xfrm>
              <a:off x="461594" y="3149033"/>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14" name="Oval 13">
              <a:extLst>
                <a:ext uri="{FF2B5EF4-FFF2-40B4-BE49-F238E27FC236}">
                  <a16:creationId xmlns:a16="http://schemas.microsoft.com/office/drawing/2014/main" id="{C804A89F-8A0D-B901-4C1A-2E16D66CC2BF}"/>
                </a:ext>
              </a:extLst>
            </p:cNvPr>
            <p:cNvSpPr/>
            <p:nvPr/>
          </p:nvSpPr>
          <p:spPr>
            <a:xfrm>
              <a:off x="1053398" y="314903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15" name="Oval 14">
              <a:extLst>
                <a:ext uri="{FF2B5EF4-FFF2-40B4-BE49-F238E27FC236}">
                  <a16:creationId xmlns:a16="http://schemas.microsoft.com/office/drawing/2014/main" id="{2D86A4D4-5C24-393C-041B-2211DFA7DD81}"/>
                </a:ext>
              </a:extLst>
            </p:cNvPr>
            <p:cNvSpPr/>
            <p:nvPr/>
          </p:nvSpPr>
          <p:spPr>
            <a:xfrm>
              <a:off x="2370294" y="3169396"/>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cxnSp>
          <p:nvCxnSpPr>
            <p:cNvPr id="16" name="Straight Connector 15">
              <a:extLst>
                <a:ext uri="{FF2B5EF4-FFF2-40B4-BE49-F238E27FC236}">
                  <a16:creationId xmlns:a16="http://schemas.microsoft.com/office/drawing/2014/main" id="{032C10AB-66A1-C04E-C199-631C2C4C0B67}"/>
                </a:ext>
              </a:extLst>
            </p:cNvPr>
            <p:cNvCxnSpPr>
              <a:cxnSpLocks/>
              <a:endCxn id="13" idx="0"/>
            </p:cNvCxnSpPr>
            <p:nvPr/>
          </p:nvCxnSpPr>
          <p:spPr>
            <a:xfrm>
              <a:off x="672664" y="3001874"/>
              <a:ext cx="0" cy="147159"/>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E719C40-32E6-23D7-0A50-A9B91ABDF57B}"/>
                </a:ext>
              </a:extLst>
            </p:cNvPr>
            <p:cNvCxnSpPr>
              <a:cxnSpLocks/>
              <a:stCxn id="14" idx="0"/>
            </p:cNvCxnSpPr>
            <p:nvPr/>
          </p:nvCxnSpPr>
          <p:spPr>
            <a:xfrm flipH="1" flipV="1">
              <a:off x="1258034" y="2984148"/>
              <a:ext cx="6434" cy="164884"/>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4F04C51-F8D6-F624-D9E7-3FC27CDA4048}"/>
                </a:ext>
              </a:extLst>
            </p:cNvPr>
            <p:cNvCxnSpPr>
              <a:cxnSpLocks/>
            </p:cNvCxnSpPr>
            <p:nvPr/>
          </p:nvCxnSpPr>
          <p:spPr>
            <a:xfrm flipV="1">
              <a:off x="2584288" y="2984148"/>
              <a:ext cx="6433" cy="185248"/>
            </a:xfrm>
            <a:prstGeom prst="line">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7E170526-16F6-14D8-5B98-A22164DC0C7A}"/>
                </a:ext>
              </a:extLst>
            </p:cNvPr>
            <p:cNvSpPr txBox="1"/>
            <p:nvPr/>
          </p:nvSpPr>
          <p:spPr>
            <a:xfrm>
              <a:off x="1663742" y="3109775"/>
              <a:ext cx="564287" cy="23935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8760A674-5440-58D2-87C2-141547CB69C1}"/>
                </a:ext>
              </a:extLst>
            </p:cNvPr>
            <p:cNvSpPr txBox="1"/>
            <p:nvPr/>
          </p:nvSpPr>
          <p:spPr>
            <a:xfrm rot="5400000">
              <a:off x="1543941" y="2797409"/>
              <a:ext cx="522230" cy="276321"/>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21" name="Straight Connector 20">
              <a:extLst>
                <a:ext uri="{FF2B5EF4-FFF2-40B4-BE49-F238E27FC236}">
                  <a16:creationId xmlns:a16="http://schemas.microsoft.com/office/drawing/2014/main" id="{6A5314D8-F9D6-B804-9A6D-E7ECE018318A}"/>
                </a:ext>
              </a:extLst>
            </p:cNvPr>
            <p:cNvCxnSpPr>
              <a:cxnSpLocks/>
              <a:stCxn id="13" idx="4"/>
            </p:cNvCxnSpPr>
            <p:nvPr/>
          </p:nvCxnSpPr>
          <p:spPr>
            <a:xfrm>
              <a:off x="672664" y="3431651"/>
              <a:ext cx="0" cy="243556"/>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778ECA90-7342-F373-4D1B-B3EB5C111566}"/>
                </a:ext>
              </a:extLst>
            </p:cNvPr>
            <p:cNvCxnSpPr>
              <a:cxnSpLocks/>
              <a:stCxn id="13" idx="5"/>
              <a:endCxn id="25" idx="1"/>
            </p:cNvCxnSpPr>
            <p:nvPr/>
          </p:nvCxnSpPr>
          <p:spPr>
            <a:xfrm>
              <a:off x="821912" y="3390263"/>
              <a:ext cx="266885" cy="337577"/>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882EF07-4681-5654-E8DD-65440606942E}"/>
                </a:ext>
              </a:extLst>
            </p:cNvPr>
            <p:cNvCxnSpPr>
              <a:cxnSpLocks/>
            </p:cNvCxnSpPr>
            <p:nvPr/>
          </p:nvCxnSpPr>
          <p:spPr>
            <a:xfrm>
              <a:off x="2578724" y="3471394"/>
              <a:ext cx="0" cy="222985"/>
            </a:xfrm>
            <a:prstGeom prst="line">
              <a:avLst/>
            </a:prstGeom>
          </p:spPr>
          <p:style>
            <a:lnRef idx="1">
              <a:schemeClr val="dk1"/>
            </a:lnRef>
            <a:fillRef idx="0">
              <a:schemeClr val="dk1"/>
            </a:fillRef>
            <a:effectRef idx="0">
              <a:schemeClr val="dk1"/>
            </a:effectRef>
            <a:fontRef idx="minor">
              <a:schemeClr val="tx1"/>
            </a:fontRef>
          </p:style>
        </p:cxnSp>
        <p:sp>
          <p:nvSpPr>
            <p:cNvPr id="24" name="Oval 23">
              <a:extLst>
                <a:ext uri="{FF2B5EF4-FFF2-40B4-BE49-F238E27FC236}">
                  <a16:creationId xmlns:a16="http://schemas.microsoft.com/office/drawing/2014/main" id="{204C80A3-351A-E301-83A6-BCB3CDC206E2}"/>
                </a:ext>
              </a:extLst>
            </p:cNvPr>
            <p:cNvSpPr/>
            <p:nvPr/>
          </p:nvSpPr>
          <p:spPr>
            <a:xfrm>
              <a:off x="461594" y="3679406"/>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25" name="Oval 24">
              <a:extLst>
                <a:ext uri="{FF2B5EF4-FFF2-40B4-BE49-F238E27FC236}">
                  <a16:creationId xmlns:a16="http://schemas.microsoft.com/office/drawing/2014/main" id="{BC1739C3-03E7-1E52-FAC0-20E507D7A544}"/>
                </a:ext>
              </a:extLst>
            </p:cNvPr>
            <p:cNvSpPr/>
            <p:nvPr/>
          </p:nvSpPr>
          <p:spPr>
            <a:xfrm>
              <a:off x="1026976" y="3686452"/>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26" name="Oval 25">
              <a:extLst>
                <a:ext uri="{FF2B5EF4-FFF2-40B4-BE49-F238E27FC236}">
                  <a16:creationId xmlns:a16="http://schemas.microsoft.com/office/drawing/2014/main" id="{3B34E6D8-72B0-7285-8421-6BAD077107D7}"/>
                </a:ext>
              </a:extLst>
            </p:cNvPr>
            <p:cNvSpPr/>
            <p:nvPr/>
          </p:nvSpPr>
          <p:spPr>
            <a:xfrm>
              <a:off x="2355434" y="3688015"/>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cxnSp>
          <p:nvCxnSpPr>
            <p:cNvPr id="27" name="Straight Connector 26">
              <a:extLst>
                <a:ext uri="{FF2B5EF4-FFF2-40B4-BE49-F238E27FC236}">
                  <a16:creationId xmlns:a16="http://schemas.microsoft.com/office/drawing/2014/main" id="{BE4ABD3A-2CA3-864C-1311-3B8527E4814B}"/>
                </a:ext>
              </a:extLst>
            </p:cNvPr>
            <p:cNvCxnSpPr>
              <a:cxnSpLocks/>
              <a:stCxn id="14" idx="3"/>
              <a:endCxn id="24" idx="7"/>
            </p:cNvCxnSpPr>
            <p:nvPr/>
          </p:nvCxnSpPr>
          <p:spPr>
            <a:xfrm flipH="1">
              <a:off x="821912" y="3390262"/>
              <a:ext cx="293307" cy="330532"/>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1FC77BED-D5C5-18E2-45CE-59F57015CCBB}"/>
                </a:ext>
              </a:extLst>
            </p:cNvPr>
            <p:cNvCxnSpPr>
              <a:cxnSpLocks/>
              <a:endCxn id="14" idx="4"/>
            </p:cNvCxnSpPr>
            <p:nvPr/>
          </p:nvCxnSpPr>
          <p:spPr>
            <a:xfrm flipV="1">
              <a:off x="1264468" y="3431650"/>
              <a:ext cx="0" cy="243557"/>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5F671C0-5743-668F-B9B4-6C443B3B8ADC}"/>
                </a:ext>
              </a:extLst>
            </p:cNvPr>
            <p:cNvCxnSpPr>
              <a:cxnSpLocks/>
              <a:stCxn id="26" idx="1"/>
            </p:cNvCxnSpPr>
            <p:nvPr/>
          </p:nvCxnSpPr>
          <p:spPr>
            <a:xfrm flipH="1" flipV="1">
              <a:off x="2131614" y="3483499"/>
              <a:ext cx="285641" cy="245904"/>
            </a:xfrm>
            <a:prstGeom prst="line">
              <a:avLst/>
            </a:prstGeom>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3B811DB3-8C36-B514-2DDE-7F0E6DB16E52}"/>
                </a:ext>
              </a:extLst>
            </p:cNvPr>
            <p:cNvSpPr txBox="1"/>
            <p:nvPr/>
          </p:nvSpPr>
          <p:spPr>
            <a:xfrm>
              <a:off x="1663742" y="3846591"/>
              <a:ext cx="564287" cy="23935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31" name="Straight Connector 30">
              <a:extLst>
                <a:ext uri="{FF2B5EF4-FFF2-40B4-BE49-F238E27FC236}">
                  <a16:creationId xmlns:a16="http://schemas.microsoft.com/office/drawing/2014/main" id="{618C0EE6-068A-B869-3A96-C37EF5D2E7E2}"/>
                </a:ext>
              </a:extLst>
            </p:cNvPr>
            <p:cNvCxnSpPr>
              <a:cxnSpLocks/>
              <a:stCxn id="6" idx="0"/>
              <a:endCxn id="34" idx="3"/>
            </p:cNvCxnSpPr>
            <p:nvPr/>
          </p:nvCxnSpPr>
          <p:spPr>
            <a:xfrm flipV="1">
              <a:off x="726108" y="2008208"/>
              <a:ext cx="112807" cy="26294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FF4F099B-BBF2-FBB1-8442-64E52482CBF4}"/>
                </a:ext>
              </a:extLst>
            </p:cNvPr>
            <p:cNvCxnSpPr>
              <a:cxnSpLocks/>
              <a:stCxn id="7" idx="0"/>
              <a:endCxn id="34" idx="5"/>
            </p:cNvCxnSpPr>
            <p:nvPr/>
          </p:nvCxnSpPr>
          <p:spPr>
            <a:xfrm flipH="1" flipV="1">
              <a:off x="1137412" y="2008208"/>
              <a:ext cx="112215" cy="264801"/>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67D9E37-7EE5-6053-AEFA-90033AD5B347}"/>
                </a:ext>
              </a:extLst>
            </p:cNvPr>
            <p:cNvCxnSpPr>
              <a:cxnSpLocks/>
              <a:endCxn id="35" idx="0"/>
            </p:cNvCxnSpPr>
            <p:nvPr/>
          </p:nvCxnSpPr>
          <p:spPr>
            <a:xfrm>
              <a:off x="2305363" y="1500921"/>
              <a:ext cx="377" cy="289886"/>
            </a:xfrm>
            <a:prstGeom prst="line">
              <a:avLst/>
            </a:prstGeom>
          </p:spPr>
          <p:style>
            <a:lnRef idx="1">
              <a:schemeClr val="dk1"/>
            </a:lnRef>
            <a:fillRef idx="0">
              <a:schemeClr val="dk1"/>
            </a:fillRef>
            <a:effectRef idx="0">
              <a:schemeClr val="dk1"/>
            </a:effectRef>
            <a:fontRef idx="minor">
              <a:schemeClr val="tx1"/>
            </a:fontRef>
          </p:style>
        </p:cxnSp>
        <p:sp>
          <p:nvSpPr>
            <p:cNvPr id="34" name="Oval 33">
              <a:extLst>
                <a:ext uri="{FF2B5EF4-FFF2-40B4-BE49-F238E27FC236}">
                  <a16:creationId xmlns:a16="http://schemas.microsoft.com/office/drawing/2014/main" id="{0DA40E0D-5763-9099-94EF-D150DCDD44DD}"/>
                </a:ext>
              </a:extLst>
            </p:cNvPr>
            <p:cNvSpPr/>
            <p:nvPr/>
          </p:nvSpPr>
          <p:spPr>
            <a:xfrm>
              <a:off x="777094" y="1766978"/>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sp>
          <p:nvSpPr>
            <p:cNvPr id="35" name="Oval 34">
              <a:extLst>
                <a:ext uri="{FF2B5EF4-FFF2-40B4-BE49-F238E27FC236}">
                  <a16:creationId xmlns:a16="http://schemas.microsoft.com/office/drawing/2014/main" id="{3EA387A5-E362-7672-21BD-E4A53DE32C47}"/>
                </a:ext>
              </a:extLst>
            </p:cNvPr>
            <p:cNvSpPr/>
            <p:nvPr/>
          </p:nvSpPr>
          <p:spPr>
            <a:xfrm>
              <a:off x="2094670" y="1790807"/>
              <a:ext cx="422139" cy="282618"/>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a:t>
              </a:r>
            </a:p>
          </p:txBody>
        </p:sp>
        <p:cxnSp>
          <p:nvCxnSpPr>
            <p:cNvPr id="36" name="Straight Connector 35">
              <a:extLst>
                <a:ext uri="{FF2B5EF4-FFF2-40B4-BE49-F238E27FC236}">
                  <a16:creationId xmlns:a16="http://schemas.microsoft.com/office/drawing/2014/main" id="{7EA27127-E7A9-BC3C-42CA-FAB6052F23F9}"/>
                </a:ext>
              </a:extLst>
            </p:cNvPr>
            <p:cNvCxnSpPr>
              <a:cxnSpLocks/>
              <a:endCxn id="35" idx="3"/>
            </p:cNvCxnSpPr>
            <p:nvPr/>
          </p:nvCxnSpPr>
          <p:spPr>
            <a:xfrm flipV="1">
              <a:off x="2001196" y="2032037"/>
              <a:ext cx="155295" cy="253350"/>
            </a:xfrm>
            <a:prstGeom prst="line">
              <a:avLst/>
            </a:prstGeom>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11D96352-63F0-D087-32E2-255BA0C9676C}"/>
                </a:ext>
              </a:extLst>
            </p:cNvPr>
            <p:cNvSpPr txBox="1"/>
            <p:nvPr/>
          </p:nvSpPr>
          <p:spPr>
            <a:xfrm>
              <a:off x="1435834" y="1655117"/>
              <a:ext cx="564287" cy="23935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p:txBody>
        </p:sp>
        <p:cxnSp>
          <p:nvCxnSpPr>
            <p:cNvPr id="38" name="Straight Connector 37">
              <a:extLst>
                <a:ext uri="{FF2B5EF4-FFF2-40B4-BE49-F238E27FC236}">
                  <a16:creationId xmlns:a16="http://schemas.microsoft.com/office/drawing/2014/main" id="{C427DB94-3723-A810-4BB6-4214B3F0857E}"/>
                </a:ext>
              </a:extLst>
            </p:cNvPr>
            <p:cNvCxnSpPr>
              <a:cxnSpLocks/>
              <a:endCxn id="34" idx="0"/>
            </p:cNvCxnSpPr>
            <p:nvPr/>
          </p:nvCxnSpPr>
          <p:spPr>
            <a:xfrm flipH="1">
              <a:off x="988164" y="1520484"/>
              <a:ext cx="2902" cy="246494"/>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735EEB60-9A29-C022-E169-6CAF43334210}"/>
                </a:ext>
              </a:extLst>
            </p:cNvPr>
            <p:cNvCxnSpPr>
              <a:cxnSpLocks/>
              <a:stCxn id="35" idx="5"/>
              <a:endCxn id="8" idx="0"/>
            </p:cNvCxnSpPr>
            <p:nvPr/>
          </p:nvCxnSpPr>
          <p:spPr>
            <a:xfrm>
              <a:off x="2454988" y="2032036"/>
              <a:ext cx="65896" cy="234268"/>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EE0ED8B-06C4-0809-049F-A98ADBCDA7AD}"/>
                    </a:ext>
                  </a:extLst>
                </p:cNvPr>
                <p:cNvSpPr txBox="1"/>
                <p:nvPr/>
              </p:nvSpPr>
              <p:spPr>
                <a:xfrm>
                  <a:off x="1311361" y="4506543"/>
                  <a:ext cx="783309" cy="355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b="0" i="1" dirty="0" smtClean="0">
                            <a:latin typeface="Cambria Math" panose="02040503050406030204" pitchFamily="18" charset="0"/>
                          </a:rPr>
                          <m:t>𝑤</m:t>
                        </m:r>
                      </m:oMath>
                    </m:oMathPara>
                  </a14:m>
                  <a:endParaRPr lang="en-US" sz="2667" i="1" dirty="0">
                    <a:latin typeface="Arial" panose="020B0604020202020204" pitchFamily="34" charset="0"/>
                    <a:cs typeface="Arial" panose="020B0604020202020204" pitchFamily="34" charset="0"/>
                  </a:endParaRPr>
                </a:p>
              </p:txBody>
            </p:sp>
          </mc:Choice>
          <mc:Fallback xmlns="">
            <p:sp>
              <p:nvSpPr>
                <p:cNvPr id="40" name="TextBox 39">
                  <a:extLst>
                    <a:ext uri="{FF2B5EF4-FFF2-40B4-BE49-F238E27FC236}">
                      <a16:creationId xmlns:a16="http://schemas.microsoft.com/office/drawing/2014/main" id="{6EE0ED8B-06C4-0809-049F-A98ADBCDA7AD}"/>
                    </a:ext>
                  </a:extLst>
                </p:cNvPr>
                <p:cNvSpPr txBox="1">
                  <a:spLocks noRot="1" noChangeAspect="1" noMove="1" noResize="1" noEditPoints="1" noAdjustHandles="1" noChangeArrowheads="1" noChangeShapeType="1" noTextEdit="1"/>
                </p:cNvSpPr>
                <p:nvPr/>
              </p:nvSpPr>
              <p:spPr>
                <a:xfrm>
                  <a:off x="1311361" y="4506543"/>
                  <a:ext cx="783309" cy="355444"/>
                </a:xfrm>
                <a:prstGeom prst="rect">
                  <a:avLst/>
                </a:prstGeom>
                <a:blipFill>
                  <a:blip r:embed="rId2"/>
                  <a:stretch>
                    <a:fillRect/>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CA480A9D-51EC-78C2-61E9-2443039B77ED}"/>
                </a:ext>
              </a:extLst>
            </p:cNvPr>
            <p:cNvCxnSpPr>
              <a:cxnSpLocks/>
            </p:cNvCxnSpPr>
            <p:nvPr/>
          </p:nvCxnSpPr>
          <p:spPr>
            <a:xfrm flipH="1">
              <a:off x="616848" y="3948138"/>
              <a:ext cx="16123" cy="297561"/>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FD8E729B-21A2-96E2-346E-C127F4569A17}"/>
                </a:ext>
              </a:extLst>
            </p:cNvPr>
            <p:cNvCxnSpPr>
              <a:cxnSpLocks/>
              <a:stCxn id="24" idx="5"/>
            </p:cNvCxnSpPr>
            <p:nvPr/>
          </p:nvCxnSpPr>
          <p:spPr>
            <a:xfrm>
              <a:off x="821912" y="3920636"/>
              <a:ext cx="53392" cy="325064"/>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3C49571D-D783-9089-8A8E-9C7CED400B19}"/>
                </a:ext>
              </a:extLst>
            </p:cNvPr>
            <p:cNvCxnSpPr>
              <a:cxnSpLocks/>
            </p:cNvCxnSpPr>
            <p:nvPr/>
          </p:nvCxnSpPr>
          <p:spPr>
            <a:xfrm flipH="1">
              <a:off x="1242375" y="3957825"/>
              <a:ext cx="6470" cy="30743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93F3803C-3676-0461-3945-64BB63AD6511}"/>
                </a:ext>
              </a:extLst>
            </p:cNvPr>
            <p:cNvCxnSpPr>
              <a:cxnSpLocks/>
              <a:stCxn id="25" idx="5"/>
            </p:cNvCxnSpPr>
            <p:nvPr/>
          </p:nvCxnSpPr>
          <p:spPr>
            <a:xfrm>
              <a:off x="1387294" y="3927682"/>
              <a:ext cx="71384" cy="318018"/>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5B7AD972-48BB-DA4F-25EA-E6CC281BAD6B}"/>
                </a:ext>
              </a:extLst>
            </p:cNvPr>
            <p:cNvCxnSpPr>
              <a:cxnSpLocks/>
            </p:cNvCxnSpPr>
            <p:nvPr/>
          </p:nvCxnSpPr>
          <p:spPr>
            <a:xfrm>
              <a:off x="2572158" y="3972848"/>
              <a:ext cx="7235" cy="277389"/>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86557586-4527-AC6A-7797-01EE99C85934}"/>
                </a:ext>
              </a:extLst>
            </p:cNvPr>
            <p:cNvCxnSpPr>
              <a:cxnSpLocks/>
              <a:stCxn id="15" idx="3"/>
            </p:cNvCxnSpPr>
            <p:nvPr/>
          </p:nvCxnSpPr>
          <p:spPr>
            <a:xfrm flipH="1">
              <a:off x="2156491" y="3410626"/>
              <a:ext cx="275624" cy="310168"/>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B1680122-B9B3-532F-3CBB-B2E8C3AC32B5}"/>
                </a:ext>
              </a:extLst>
            </p:cNvPr>
            <p:cNvCxnSpPr>
              <a:cxnSpLocks/>
              <a:stCxn id="6" idx="5"/>
            </p:cNvCxnSpPr>
            <p:nvPr/>
          </p:nvCxnSpPr>
          <p:spPr>
            <a:xfrm>
              <a:off x="875356" y="2512385"/>
              <a:ext cx="110693" cy="248214"/>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634C234D-27C4-A31F-4EB3-9ECBC5F0B2B4}"/>
                </a:ext>
              </a:extLst>
            </p:cNvPr>
            <p:cNvCxnSpPr>
              <a:cxnSpLocks/>
              <a:stCxn id="7" idx="5"/>
            </p:cNvCxnSpPr>
            <p:nvPr/>
          </p:nvCxnSpPr>
          <p:spPr>
            <a:xfrm>
              <a:off x="1398875" y="2514238"/>
              <a:ext cx="140536" cy="252977"/>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3CB23F2B-C181-69E1-B62A-E3090AC3C403}"/>
                </a:ext>
              </a:extLst>
            </p:cNvPr>
            <p:cNvCxnSpPr>
              <a:cxnSpLocks/>
              <a:stCxn id="8" idx="3"/>
            </p:cNvCxnSpPr>
            <p:nvPr/>
          </p:nvCxnSpPr>
          <p:spPr>
            <a:xfrm flipH="1">
              <a:off x="2185012" y="2507533"/>
              <a:ext cx="186623" cy="218678"/>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BC0EB72E-2ACE-7AE4-02F3-F8B340342179}"/>
                    </a:ext>
                  </a:extLst>
                </p:cNvPr>
                <p:cNvSpPr txBox="1"/>
                <p:nvPr/>
              </p:nvSpPr>
              <p:spPr>
                <a:xfrm>
                  <a:off x="1496729" y="1153819"/>
                  <a:ext cx="334026" cy="355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67" b="0" i="1" dirty="0" smtClean="0">
                            <a:latin typeface="Cambria Math" panose="02040503050406030204" pitchFamily="18" charset="0"/>
                          </a:rPr>
                          <m:t>𝑦</m:t>
                        </m:r>
                      </m:oMath>
                    </m:oMathPara>
                  </a14:m>
                  <a:endParaRPr lang="en-US" sz="2667" i="1" dirty="0">
                    <a:latin typeface="Arial" panose="020B0604020202020204" pitchFamily="34" charset="0"/>
                    <a:cs typeface="Arial" panose="020B0604020202020204" pitchFamily="34" charset="0"/>
                  </a:endParaRPr>
                </a:p>
              </p:txBody>
            </p:sp>
          </mc:Choice>
          <mc:Fallback xmlns="">
            <p:sp>
              <p:nvSpPr>
                <p:cNvPr id="50" name="TextBox 49">
                  <a:extLst>
                    <a:ext uri="{FF2B5EF4-FFF2-40B4-BE49-F238E27FC236}">
                      <a16:creationId xmlns:a16="http://schemas.microsoft.com/office/drawing/2014/main" id="{BC0EB72E-2ACE-7AE4-02F3-F8B340342179}"/>
                    </a:ext>
                  </a:extLst>
                </p:cNvPr>
                <p:cNvSpPr txBox="1">
                  <a:spLocks noRot="1" noChangeAspect="1" noMove="1" noResize="1" noEditPoints="1" noAdjustHandles="1" noChangeArrowheads="1" noChangeShapeType="1" noTextEdit="1"/>
                </p:cNvSpPr>
                <p:nvPr/>
              </p:nvSpPr>
              <p:spPr>
                <a:xfrm>
                  <a:off x="1496729" y="1153819"/>
                  <a:ext cx="334026" cy="355444"/>
                </a:xfrm>
                <a:prstGeom prst="rect">
                  <a:avLst/>
                </a:prstGeom>
                <a:blipFill>
                  <a:blip r:embed="rId3"/>
                  <a:stretch>
                    <a:fillRect l="-3030" r="-3030" b="-14634"/>
                  </a:stretch>
                </a:blipFill>
              </p:spPr>
              <p:txBody>
                <a:bodyPr/>
                <a:lstStyle/>
                <a:p>
                  <a:r>
                    <a:rPr lang="en-US">
                      <a:noFill/>
                    </a:rPr>
                    <a:t> </a:t>
                  </a:r>
                </a:p>
              </p:txBody>
            </p:sp>
          </mc:Fallback>
        </mc:AlternateContent>
      </p:grpSp>
      <p:sp>
        <p:nvSpPr>
          <p:cNvPr id="51" name="Right Arrow 96">
            <a:extLst>
              <a:ext uri="{FF2B5EF4-FFF2-40B4-BE49-F238E27FC236}">
                <a16:creationId xmlns:a16="http://schemas.microsoft.com/office/drawing/2014/main" id="{69BA57E4-4BC8-7B2D-76B1-056389106E19}"/>
              </a:ext>
            </a:extLst>
          </p:cNvPr>
          <p:cNvSpPr/>
          <p:nvPr/>
        </p:nvSpPr>
        <p:spPr>
          <a:xfrm rot="5400000">
            <a:off x="4551691" y="1978466"/>
            <a:ext cx="364466" cy="362481"/>
          </a:xfrm>
          <a:prstGeom prst="rightArrow">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F470CE0F-3BE4-715B-CDC7-D34CE16264DC}"/>
                  </a:ext>
                </a:extLst>
              </p:cNvPr>
              <p:cNvSpPr txBox="1"/>
              <p:nvPr/>
            </p:nvSpPr>
            <p:spPr>
              <a:xfrm>
                <a:off x="3870081" y="2236585"/>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i="1" dirty="0">
                              <a:solidFill>
                                <a:srgbClr val="FF0000"/>
                              </a:solidFill>
                              <a:latin typeface="Cambria Math" panose="02040503050406030204" pitchFamily="18" charset="0"/>
                            </a:rPr>
                            <m:t>1</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52" name="TextBox 51">
                <a:extLst>
                  <a:ext uri="{FF2B5EF4-FFF2-40B4-BE49-F238E27FC236}">
                    <a16:creationId xmlns:a16="http://schemas.microsoft.com/office/drawing/2014/main" id="{F470CE0F-3BE4-715B-CDC7-D34CE16264DC}"/>
                  </a:ext>
                </a:extLst>
              </p:cNvPr>
              <p:cNvSpPr txBox="1">
                <a:spLocks noRot="1" noChangeAspect="1" noMove="1" noResize="1" noEditPoints="1" noAdjustHandles="1" noChangeArrowheads="1" noChangeShapeType="1" noTextEdit="1"/>
              </p:cNvSpPr>
              <p:nvPr/>
            </p:nvSpPr>
            <p:spPr>
              <a:xfrm>
                <a:off x="3870081" y="2236585"/>
                <a:ext cx="1822881" cy="502766"/>
              </a:xfrm>
              <a:prstGeom prst="rect">
                <a:avLst/>
              </a:prstGeom>
              <a:blipFill>
                <a:blip r:embed="rId4"/>
                <a:stretch>
                  <a:fillRect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B5C07BA-AE9C-AD9F-7A4E-F3BEB0CBEB8D}"/>
                  </a:ext>
                </a:extLst>
              </p:cNvPr>
              <p:cNvSpPr txBox="1"/>
              <p:nvPr/>
            </p:nvSpPr>
            <p:spPr>
              <a:xfrm>
                <a:off x="3859004" y="1462087"/>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i="1" dirty="0">
                              <a:solidFill>
                                <a:srgbClr val="FF0000"/>
                              </a:solidFill>
                              <a:latin typeface="Cambria Math" panose="02040503050406030204" pitchFamily="18" charset="0"/>
                            </a:rPr>
                            <m:t>0</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53" name="TextBox 52">
                <a:extLst>
                  <a:ext uri="{FF2B5EF4-FFF2-40B4-BE49-F238E27FC236}">
                    <a16:creationId xmlns:a16="http://schemas.microsoft.com/office/drawing/2014/main" id="{0B5C07BA-AE9C-AD9F-7A4E-F3BEB0CBEB8D}"/>
                  </a:ext>
                </a:extLst>
              </p:cNvPr>
              <p:cNvSpPr txBox="1">
                <a:spLocks noRot="1" noChangeAspect="1" noMove="1" noResize="1" noEditPoints="1" noAdjustHandles="1" noChangeArrowheads="1" noChangeShapeType="1" noTextEdit="1"/>
              </p:cNvSpPr>
              <p:nvPr/>
            </p:nvSpPr>
            <p:spPr>
              <a:xfrm>
                <a:off x="3859004" y="1462087"/>
                <a:ext cx="1822881" cy="502766"/>
              </a:xfrm>
              <a:prstGeom prst="rect">
                <a:avLst/>
              </a:prstGeom>
              <a:blipFill>
                <a:blip r:embed="rId5"/>
                <a:stretch>
                  <a:fillRect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24FFB8C0-FAC5-5BE5-E78F-F88DDD4FAAE2}"/>
                  </a:ext>
                </a:extLst>
              </p:cNvPr>
              <p:cNvSpPr txBox="1"/>
              <p:nvPr/>
            </p:nvSpPr>
            <p:spPr>
              <a:xfrm>
                <a:off x="4381055" y="5767727"/>
                <a:ext cx="1082416"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i="1" dirty="0">
                              <a:solidFill>
                                <a:srgbClr val="FF0000"/>
                              </a:solidFill>
                              <a:latin typeface="Cambria Math" panose="02040503050406030204" pitchFamily="18" charset="0"/>
                            </a:rPr>
                            <m:t>𝑑</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54" name="TextBox 53">
                <a:extLst>
                  <a:ext uri="{FF2B5EF4-FFF2-40B4-BE49-F238E27FC236}">
                    <a16:creationId xmlns:a16="http://schemas.microsoft.com/office/drawing/2014/main" id="{24FFB8C0-FAC5-5BE5-E78F-F88DDD4FAAE2}"/>
                  </a:ext>
                </a:extLst>
              </p:cNvPr>
              <p:cNvSpPr txBox="1">
                <a:spLocks noRot="1" noChangeAspect="1" noMove="1" noResize="1" noEditPoints="1" noAdjustHandles="1" noChangeArrowheads="1" noChangeShapeType="1" noTextEdit="1"/>
              </p:cNvSpPr>
              <p:nvPr/>
            </p:nvSpPr>
            <p:spPr>
              <a:xfrm>
                <a:off x="4381055" y="5767727"/>
                <a:ext cx="1082416" cy="502766"/>
              </a:xfrm>
              <a:prstGeom prst="rect">
                <a:avLst/>
              </a:prstGeom>
              <a:blipFill>
                <a:blip r:embed="rId6"/>
                <a:stretch>
                  <a:fillRect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62">
                <a:extLst>
                  <a:ext uri="{FF2B5EF4-FFF2-40B4-BE49-F238E27FC236}">
                    <a16:creationId xmlns:a16="http://schemas.microsoft.com/office/drawing/2014/main" id="{74CE1CEA-34F6-5BBB-BC70-A760FA1072E2}"/>
                  </a:ext>
                </a:extLst>
              </p:cNvPr>
              <p:cNvSpPr txBox="1"/>
              <p:nvPr/>
            </p:nvSpPr>
            <p:spPr>
              <a:xfrm>
                <a:off x="5681885" y="4126867"/>
                <a:ext cx="3045451" cy="255454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latin typeface="Arial" panose="020B0604020202020204" pitchFamily="34" charset="0"/>
                    <a:cs typeface="Arial" panose="020B0604020202020204" pitchFamily="34" charset="0"/>
                  </a:rPr>
                  <a:t>Example: n = 8</a:t>
                </a:r>
              </a:p>
              <a:p>
                <a:pPr/>
                <a14:m>
                  <m:oMathPara xmlns:m="http://schemas.openxmlformats.org/officeDocument/2006/math">
                    <m:oMathParaPr>
                      <m:jc m:val="left"/>
                    </m:oMathParaPr>
                    <m:oMath xmlns:m="http://schemas.openxmlformats.org/officeDocument/2006/math">
                      <m:sSub>
                        <m:sSubPr>
                          <m:ctrlPr>
                            <a:rPr lang="en-US" sz="3200" i="1" dirty="0" smtClean="0">
                              <a:solidFill>
                                <a:srgbClr val="FF0000"/>
                              </a:solidFill>
                              <a:latin typeface="Cambria Math" panose="02040503050406030204" pitchFamily="18" charset="0"/>
                            </a:rPr>
                          </m:ctrlPr>
                        </m:sSubPr>
                        <m:e>
                          <m:r>
                            <a:rPr lang="en-US" sz="3200" i="1" dirty="0">
                              <a:solidFill>
                                <a:srgbClr val="FF0000"/>
                              </a:solidFill>
                              <a:latin typeface="Cambria Math" panose="02040503050406030204" pitchFamily="18" charset="0"/>
                            </a:rPr>
                            <m:t>𝑉</m:t>
                          </m:r>
                        </m:e>
                        <m:sub>
                          <m:r>
                            <a:rPr lang="en-US" sz="3200" i="1" dirty="0">
                              <a:solidFill>
                                <a:srgbClr val="FF0000"/>
                              </a:solidFill>
                              <a:latin typeface="Cambria Math" panose="02040503050406030204" pitchFamily="18" charset="0"/>
                            </a:rPr>
                            <m:t>𝑑</m:t>
                          </m:r>
                        </m:sub>
                      </m:sSub>
                      <m:d>
                        <m:dPr>
                          <m:ctrlPr>
                            <a:rPr lang="en-US" sz="3200" i="1" dirty="0">
                              <a:solidFill>
                                <a:srgbClr val="FF0000"/>
                              </a:solidFill>
                              <a:latin typeface="Cambria Math" panose="02040503050406030204" pitchFamily="18" charset="0"/>
                            </a:rPr>
                          </m:ctrlPr>
                        </m:dPr>
                        <m:e>
                          <m:r>
                            <a:rPr lang="en-US" sz="3200" i="1" dirty="0">
                              <a:solidFill>
                                <a:srgbClr val="FF0000"/>
                              </a:solidFill>
                              <a:latin typeface="Cambria Math" panose="02040503050406030204" pitchFamily="18" charset="0"/>
                            </a:rPr>
                            <m:t>0,0,0</m:t>
                          </m:r>
                        </m:e>
                      </m:d>
                      <m:r>
                        <a:rPr lang="en-US" sz="3200" b="0" i="1" dirty="0" smtClean="0">
                          <a:latin typeface="Cambria Math" panose="02040503050406030204" pitchFamily="18" charset="0"/>
                        </a:rPr>
                        <m:t>=</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𝑤</m:t>
                          </m:r>
                        </m:e>
                        <m:sub>
                          <m:r>
                            <a:rPr lang="en-US" sz="3200" b="0" i="1" dirty="0" smtClean="0">
                              <a:latin typeface="Cambria Math" panose="02040503050406030204" pitchFamily="18" charset="0"/>
                            </a:rPr>
                            <m:t>0</m:t>
                          </m:r>
                        </m:sub>
                      </m:sSub>
                      <m:r>
                        <a:rPr lang="en-US" sz="3200" i="1" dirty="0">
                          <a:latin typeface="Cambria Math" panose="02040503050406030204" pitchFamily="18" charset="0"/>
                        </a:rPr>
                        <m:t> </m:t>
                      </m:r>
                    </m:oMath>
                  </m:oMathPara>
                </a14:m>
                <a:endParaRPr lang="en-US" sz="3200" i="1" dirty="0">
                  <a:solidFill>
                    <a:prstClr val="black"/>
                  </a:solidFill>
                  <a:latin typeface="Arial" panose="020B0604020202020204" pitchFamily="34" charset="0"/>
                  <a:cs typeface="Arial" panose="020B0604020202020204" pitchFamily="34" charset="0"/>
                </a:endParaRPr>
              </a:p>
              <a:p>
                <a:pPr lvl="0"/>
                <a14:m>
                  <m:oMathPara xmlns:m="http://schemas.openxmlformats.org/officeDocument/2006/math">
                    <m:oMathParaPr>
                      <m:jc m:val="left"/>
                    </m:oMathParaPr>
                    <m:oMath xmlns:m="http://schemas.openxmlformats.org/officeDocument/2006/math">
                      <m:sSub>
                        <m:sSubPr>
                          <m:ctrlPr>
                            <a:rPr lang="en-US" sz="3200" i="1" dirty="0" smtClean="0">
                              <a:solidFill>
                                <a:srgbClr val="FF0000"/>
                              </a:solidFill>
                              <a:latin typeface="Cambria Math" panose="02040503050406030204" pitchFamily="18" charset="0"/>
                            </a:rPr>
                          </m:ctrlPr>
                        </m:sSubPr>
                        <m:e>
                          <m:r>
                            <a:rPr lang="en-US" sz="3200" i="1" dirty="0">
                              <a:solidFill>
                                <a:srgbClr val="FF0000"/>
                              </a:solidFill>
                              <a:latin typeface="Cambria Math" panose="02040503050406030204" pitchFamily="18" charset="0"/>
                            </a:rPr>
                            <m:t>𝑉</m:t>
                          </m:r>
                        </m:e>
                        <m:sub>
                          <m:r>
                            <a:rPr lang="en-US" sz="3200" i="1" dirty="0">
                              <a:solidFill>
                                <a:srgbClr val="FF0000"/>
                              </a:solidFill>
                              <a:latin typeface="Cambria Math" panose="02040503050406030204" pitchFamily="18" charset="0"/>
                            </a:rPr>
                            <m:t>𝑑</m:t>
                          </m:r>
                        </m:sub>
                      </m:sSub>
                      <m:d>
                        <m:dPr>
                          <m:ctrlPr>
                            <a:rPr lang="en-US" sz="3200" i="1" dirty="0">
                              <a:solidFill>
                                <a:srgbClr val="FF0000"/>
                              </a:solidFill>
                              <a:latin typeface="Cambria Math" panose="02040503050406030204" pitchFamily="18" charset="0"/>
                            </a:rPr>
                          </m:ctrlPr>
                        </m:dPr>
                        <m:e>
                          <m:r>
                            <a:rPr lang="en-US" sz="3200" i="1" dirty="0">
                              <a:solidFill>
                                <a:srgbClr val="FF0000"/>
                              </a:solidFill>
                              <a:latin typeface="Cambria Math" panose="02040503050406030204" pitchFamily="18" charset="0"/>
                            </a:rPr>
                            <m:t>0,0,1</m:t>
                          </m:r>
                        </m:e>
                      </m:d>
                      <m:r>
                        <a:rPr lang="en-US" sz="3200" b="0" i="1" dirty="0" smtClean="0">
                          <a:latin typeface="Cambria Math" panose="02040503050406030204" pitchFamily="18" charset="0"/>
                        </a:rPr>
                        <m:t>=</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𝑤</m:t>
                          </m:r>
                        </m:e>
                        <m:sub>
                          <m:r>
                            <a:rPr lang="en-US" sz="3200" b="0" i="1" dirty="0" smtClean="0">
                              <a:latin typeface="Cambria Math" panose="02040503050406030204" pitchFamily="18" charset="0"/>
                            </a:rPr>
                            <m:t>1</m:t>
                          </m:r>
                        </m:sub>
                      </m:sSub>
                    </m:oMath>
                  </m:oMathPara>
                </a14:m>
                <a:endParaRPr lang="en-US" sz="3200" b="0" i="1" dirty="0">
                  <a:latin typeface="Arial" panose="020B0604020202020204" pitchFamily="34" charset="0"/>
                  <a:cs typeface="Arial" panose="020B0604020202020204" pitchFamily="34" charset="0"/>
                </a:endParaRPr>
              </a:p>
              <a:p>
                <a:pPr lvl="0"/>
                <a14:m>
                  <m:oMathPara xmlns:m="http://schemas.openxmlformats.org/officeDocument/2006/math">
                    <m:oMathParaPr>
                      <m:jc m:val="center"/>
                    </m:oMathParaPr>
                    <m:oMath xmlns:m="http://schemas.openxmlformats.org/officeDocument/2006/math">
                      <m:r>
                        <a:rPr lang="en-US" sz="3200" b="0" i="1" smtClean="0">
                          <a:solidFill>
                            <a:prstClr val="black"/>
                          </a:solidFill>
                          <a:latin typeface="Cambria Math" panose="02040503050406030204" pitchFamily="18" charset="0"/>
                          <a:ea typeface="Cambria Math" panose="02040503050406030204" pitchFamily="18" charset="0"/>
                        </a:rPr>
                        <m:t>⋯</m:t>
                      </m:r>
                    </m:oMath>
                  </m:oMathPara>
                </a14:m>
                <a:endParaRPr lang="en-US" sz="3200" i="1" dirty="0">
                  <a:solidFill>
                    <a:prstClr val="black"/>
                  </a:solidFill>
                  <a:latin typeface="Arial" panose="020B0604020202020204" pitchFamily="34" charset="0"/>
                  <a:ea typeface="Cambria Math" panose="02040503050406030204" pitchFamily="18" charset="0"/>
                  <a:cs typeface="Arial" panose="020B0604020202020204" pitchFamily="34" charset="0"/>
                </a:endParaRPr>
              </a:p>
              <a:p>
                <a:pPr lvl="0"/>
                <a14:m>
                  <m:oMathPara xmlns:m="http://schemas.openxmlformats.org/officeDocument/2006/math">
                    <m:oMathParaPr>
                      <m:jc m:val="left"/>
                    </m:oMathParaPr>
                    <m:oMath xmlns:m="http://schemas.openxmlformats.org/officeDocument/2006/math">
                      <m:sSub>
                        <m:sSubPr>
                          <m:ctrlPr>
                            <a:rPr lang="en-US" sz="3200" i="1" dirty="0" smtClean="0">
                              <a:solidFill>
                                <a:srgbClr val="FF0000"/>
                              </a:solidFill>
                              <a:latin typeface="Cambria Math" panose="02040503050406030204" pitchFamily="18" charset="0"/>
                            </a:rPr>
                          </m:ctrlPr>
                        </m:sSubPr>
                        <m:e>
                          <m:r>
                            <a:rPr lang="en-US" sz="3200" i="1" dirty="0">
                              <a:solidFill>
                                <a:srgbClr val="FF0000"/>
                              </a:solidFill>
                              <a:latin typeface="Cambria Math" panose="02040503050406030204" pitchFamily="18" charset="0"/>
                            </a:rPr>
                            <m:t>𝑉</m:t>
                          </m:r>
                        </m:e>
                        <m:sub>
                          <m:r>
                            <a:rPr lang="en-US" sz="3200" i="1" dirty="0">
                              <a:solidFill>
                                <a:srgbClr val="FF0000"/>
                              </a:solidFill>
                              <a:latin typeface="Cambria Math" panose="02040503050406030204" pitchFamily="18" charset="0"/>
                            </a:rPr>
                            <m:t>𝑑</m:t>
                          </m:r>
                        </m:sub>
                      </m:sSub>
                      <m:d>
                        <m:dPr>
                          <m:ctrlPr>
                            <a:rPr lang="en-US" sz="3200" i="1" dirty="0">
                              <a:solidFill>
                                <a:srgbClr val="FF0000"/>
                              </a:solidFill>
                              <a:latin typeface="Cambria Math" panose="02040503050406030204" pitchFamily="18" charset="0"/>
                            </a:rPr>
                          </m:ctrlPr>
                        </m:dPr>
                        <m:e>
                          <m:r>
                            <a:rPr lang="en-US" sz="3200" b="0" i="1" dirty="0" smtClean="0">
                              <a:solidFill>
                                <a:srgbClr val="FF0000"/>
                              </a:solidFill>
                              <a:latin typeface="Cambria Math" panose="02040503050406030204" pitchFamily="18" charset="0"/>
                            </a:rPr>
                            <m:t>1</m:t>
                          </m:r>
                          <m:r>
                            <a:rPr lang="en-US" sz="3200" i="1" dirty="0">
                              <a:solidFill>
                                <a:srgbClr val="FF0000"/>
                              </a:solidFill>
                              <a:latin typeface="Cambria Math" panose="02040503050406030204" pitchFamily="18" charset="0"/>
                            </a:rPr>
                            <m:t>,1,</m:t>
                          </m:r>
                          <m:r>
                            <a:rPr lang="en-US" sz="3200" b="0" i="1" dirty="0" smtClean="0">
                              <a:solidFill>
                                <a:srgbClr val="FF0000"/>
                              </a:solidFill>
                              <a:latin typeface="Cambria Math" panose="02040503050406030204" pitchFamily="18" charset="0"/>
                            </a:rPr>
                            <m:t>1</m:t>
                          </m:r>
                        </m:e>
                      </m:d>
                      <m:r>
                        <a:rPr lang="en-US" sz="3200" b="0" i="1" dirty="0" smtClean="0">
                          <a:latin typeface="Cambria Math" panose="02040503050406030204" pitchFamily="18" charset="0"/>
                        </a:rPr>
                        <m:t>=</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𝑤</m:t>
                          </m:r>
                        </m:e>
                        <m:sub>
                          <m:r>
                            <a:rPr lang="en-US" sz="3200" b="0" i="1" dirty="0" smtClean="0">
                              <a:latin typeface="Cambria Math" panose="02040503050406030204" pitchFamily="18" charset="0"/>
                            </a:rPr>
                            <m:t>7</m:t>
                          </m:r>
                        </m:sub>
                      </m:sSub>
                      <m:r>
                        <a:rPr lang="en-US" sz="3200" i="1" dirty="0">
                          <a:latin typeface="Cambria Math" panose="02040503050406030204" pitchFamily="18" charset="0"/>
                        </a:rPr>
                        <m:t> </m:t>
                      </m:r>
                    </m:oMath>
                  </m:oMathPara>
                </a14:m>
                <a:endParaRPr lang="en-US" sz="3200" i="1" dirty="0">
                  <a:solidFill>
                    <a:prstClr val="black"/>
                  </a:solidFill>
                  <a:latin typeface="Arial" panose="020B0604020202020204" pitchFamily="34" charset="0"/>
                  <a:cs typeface="Arial" panose="020B0604020202020204" pitchFamily="34" charset="0"/>
                </a:endParaRPr>
              </a:p>
            </p:txBody>
          </p:sp>
        </mc:Choice>
        <mc:Fallback xmlns="">
          <p:sp>
            <p:nvSpPr>
              <p:cNvPr id="55" name="TextBox 62">
                <a:extLst>
                  <a:ext uri="{FF2B5EF4-FFF2-40B4-BE49-F238E27FC236}">
                    <a16:creationId xmlns:a16="http://schemas.microsoft.com/office/drawing/2014/main" id="{74CE1CEA-34F6-5BBB-BC70-A760FA1072E2}"/>
                  </a:ext>
                </a:extLst>
              </p:cNvPr>
              <p:cNvSpPr txBox="1">
                <a:spLocks noRot="1" noChangeAspect="1" noMove="1" noResize="1" noEditPoints="1" noAdjustHandles="1" noChangeArrowheads="1" noChangeShapeType="1" noTextEdit="1"/>
              </p:cNvSpPr>
              <p:nvPr/>
            </p:nvSpPr>
            <p:spPr>
              <a:xfrm>
                <a:off x="5681885" y="4126867"/>
                <a:ext cx="3045451" cy="2554545"/>
              </a:xfrm>
              <a:prstGeom prst="rect">
                <a:avLst/>
              </a:prstGeom>
              <a:blipFill>
                <a:blip r:embed="rId7"/>
                <a:stretch>
                  <a:fillRect l="-4979" t="-2956" b="-5419"/>
                </a:stretch>
              </a:blipFill>
            </p:spPr>
            <p:txBody>
              <a:bodyPr/>
              <a:lstStyle/>
              <a:p>
                <a:r>
                  <a:rPr lang="en-US">
                    <a:noFill/>
                  </a:rPr>
                  <a:t> </a:t>
                </a:r>
              </a:p>
            </p:txBody>
          </p:sp>
        </mc:Fallback>
      </mc:AlternateContent>
      <p:sp>
        <p:nvSpPr>
          <p:cNvPr id="57" name="TextBox 56">
            <a:extLst>
              <a:ext uri="{FF2B5EF4-FFF2-40B4-BE49-F238E27FC236}">
                <a16:creationId xmlns:a16="http://schemas.microsoft.com/office/drawing/2014/main" id="{0B6D1E6D-11B8-A119-D479-18CF30C36F24}"/>
              </a:ext>
            </a:extLst>
          </p:cNvPr>
          <p:cNvSpPr txBox="1"/>
          <p:nvPr/>
        </p:nvSpPr>
        <p:spPr>
          <a:xfrm rot="5400000">
            <a:off x="4575163" y="3507206"/>
            <a:ext cx="556510" cy="707886"/>
          </a:xfrm>
          <a:prstGeom prst="rect">
            <a:avLst/>
          </a:prstGeom>
          <a:noFill/>
          <a:ln>
            <a:noFill/>
          </a:ln>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a:t>
            </a:r>
          </a:p>
        </p:txBody>
      </p:sp>
      <p:sp>
        <p:nvSpPr>
          <p:cNvPr id="58" name="TextBox 57">
            <a:extLst>
              <a:ext uri="{FF2B5EF4-FFF2-40B4-BE49-F238E27FC236}">
                <a16:creationId xmlns:a16="http://schemas.microsoft.com/office/drawing/2014/main" id="{732F5F44-D716-BAD6-1EF4-CAC9975FFC91}"/>
              </a:ext>
            </a:extLst>
          </p:cNvPr>
          <p:cNvSpPr txBox="1"/>
          <p:nvPr/>
        </p:nvSpPr>
        <p:spPr>
          <a:xfrm>
            <a:off x="450259" y="1543996"/>
            <a:ext cx="106587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Layer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0</a:t>
            </a:r>
          </a:p>
          <a:p>
            <a:r>
              <a:rPr lang="en-US" dirty="0">
                <a:latin typeface="Arial" panose="020B0604020202020204" pitchFamily="34" charset="0"/>
                <a:cs typeface="Arial" panose="020B0604020202020204" pitchFamily="34" charset="0"/>
              </a:rPr>
              <a:t>(output)</a:t>
            </a:r>
          </a:p>
        </p:txBody>
      </p:sp>
      <p:sp>
        <p:nvSpPr>
          <p:cNvPr id="59" name="TextBox 58">
            <a:extLst>
              <a:ext uri="{FF2B5EF4-FFF2-40B4-BE49-F238E27FC236}">
                <a16:creationId xmlns:a16="http://schemas.microsoft.com/office/drawing/2014/main" id="{5F35C285-A426-D82C-487F-2155610E13C7}"/>
              </a:ext>
            </a:extLst>
          </p:cNvPr>
          <p:cNvSpPr txBox="1"/>
          <p:nvPr/>
        </p:nvSpPr>
        <p:spPr>
          <a:xfrm>
            <a:off x="468394" y="2316434"/>
            <a:ext cx="969210" cy="3669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Layer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7F0DD0FF-71ED-6717-93D7-004702F7A4AE}"/>
              </a:ext>
            </a:extLst>
          </p:cNvPr>
          <p:cNvSpPr txBox="1"/>
          <p:nvPr/>
        </p:nvSpPr>
        <p:spPr>
          <a:xfrm>
            <a:off x="415333" y="5848946"/>
            <a:ext cx="96921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Layer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d</a:t>
            </a:r>
          </a:p>
          <a:p>
            <a:pPr algn="ctr"/>
            <a:r>
              <a:rPr lang="en-US" dirty="0">
                <a:latin typeface="Arial" panose="020B0604020202020204" pitchFamily="34" charset="0"/>
                <a:cs typeface="Arial" panose="020B0604020202020204" pitchFamily="34" charset="0"/>
              </a:rPr>
              <a:t>(input)</a:t>
            </a:r>
          </a:p>
        </p:txBody>
      </p:sp>
      <p:sp>
        <p:nvSpPr>
          <p:cNvPr id="61" name="TextBox 60">
            <a:extLst>
              <a:ext uri="{FF2B5EF4-FFF2-40B4-BE49-F238E27FC236}">
                <a16:creationId xmlns:a16="http://schemas.microsoft.com/office/drawing/2014/main" id="{69DDBD2C-9C13-CF36-CDAA-CA187BE046D2}"/>
              </a:ext>
            </a:extLst>
          </p:cNvPr>
          <p:cNvSpPr txBox="1"/>
          <p:nvPr/>
        </p:nvSpPr>
        <p:spPr>
          <a:xfrm>
            <a:off x="456150" y="2960970"/>
            <a:ext cx="13537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Layer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EFFA97C3-9961-BB84-9A3E-FE872C2C5954}"/>
              </a:ext>
            </a:extLst>
          </p:cNvPr>
          <p:cNvSpPr txBox="1"/>
          <p:nvPr/>
        </p:nvSpPr>
        <p:spPr>
          <a:xfrm rot="5400000">
            <a:off x="515463" y="4044827"/>
            <a:ext cx="738681"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8008CE0-205C-AFEC-ACD1-B9DDC816FC7C}"/>
                  </a:ext>
                </a:extLst>
              </p:cNvPr>
              <p:cNvSpPr txBox="1"/>
              <p:nvPr/>
            </p:nvSpPr>
            <p:spPr>
              <a:xfrm>
                <a:off x="3705807" y="5822768"/>
                <a:ext cx="752064"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𝑛</m:t>
                          </m:r>
                          <m:r>
                            <a:rPr lang="en-US" b="0" i="1" smtClean="0">
                              <a:latin typeface="Cambria Math" panose="02040503050406030204" pitchFamily="18" charset="0"/>
                            </a:rPr>
                            <m:t>−1</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63" name="TextBox 62">
                <a:extLst>
                  <a:ext uri="{FF2B5EF4-FFF2-40B4-BE49-F238E27FC236}">
                    <a16:creationId xmlns:a16="http://schemas.microsoft.com/office/drawing/2014/main" id="{18008CE0-205C-AFEC-ACD1-B9DDC816FC7C}"/>
                  </a:ext>
                </a:extLst>
              </p:cNvPr>
              <p:cNvSpPr txBox="1">
                <a:spLocks noRot="1" noChangeAspect="1" noMove="1" noResize="1" noEditPoints="1" noAdjustHandles="1" noChangeArrowheads="1" noChangeShapeType="1" noTextEdit="1"/>
              </p:cNvSpPr>
              <p:nvPr/>
            </p:nvSpPr>
            <p:spPr>
              <a:xfrm>
                <a:off x="3705807" y="5822768"/>
                <a:ext cx="752064" cy="369332"/>
              </a:xfrm>
              <a:prstGeom prst="rect">
                <a:avLst/>
              </a:prstGeom>
              <a:blipFill>
                <a:blip r:embed="rId8"/>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55200CCB-ABC7-6B6A-F97D-126F298D8BFC}"/>
                  </a:ext>
                </a:extLst>
              </p:cNvPr>
              <p:cNvSpPr txBox="1"/>
              <p:nvPr/>
            </p:nvSpPr>
            <p:spPr>
              <a:xfrm>
                <a:off x="1740081" y="5822768"/>
                <a:ext cx="513025"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64" name="TextBox 63">
                <a:extLst>
                  <a:ext uri="{FF2B5EF4-FFF2-40B4-BE49-F238E27FC236}">
                    <a16:creationId xmlns:a16="http://schemas.microsoft.com/office/drawing/2014/main" id="{55200CCB-ABC7-6B6A-F97D-126F298D8BFC}"/>
                  </a:ext>
                </a:extLst>
              </p:cNvPr>
              <p:cNvSpPr txBox="1">
                <a:spLocks noRot="1" noChangeAspect="1" noMove="1" noResize="1" noEditPoints="1" noAdjustHandles="1" noChangeArrowheads="1" noChangeShapeType="1" noTextEdit="1"/>
              </p:cNvSpPr>
              <p:nvPr/>
            </p:nvSpPr>
            <p:spPr>
              <a:xfrm>
                <a:off x="1740081" y="5822768"/>
                <a:ext cx="513025" cy="369332"/>
              </a:xfrm>
              <a:prstGeom prst="rect">
                <a:avLst/>
              </a:prstGeom>
              <a:blipFill>
                <a:blip r:embed="rId9"/>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B3D900BC-CB4B-BA25-C38F-9D4262539545}"/>
                  </a:ext>
                </a:extLst>
              </p:cNvPr>
              <p:cNvSpPr txBox="1"/>
              <p:nvPr/>
            </p:nvSpPr>
            <p:spPr>
              <a:xfrm>
                <a:off x="1324779" y="5822768"/>
                <a:ext cx="518347"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65" name="TextBox 64">
                <a:extLst>
                  <a:ext uri="{FF2B5EF4-FFF2-40B4-BE49-F238E27FC236}">
                    <a16:creationId xmlns:a16="http://schemas.microsoft.com/office/drawing/2014/main" id="{B3D900BC-CB4B-BA25-C38F-9D4262539545}"/>
                  </a:ext>
                </a:extLst>
              </p:cNvPr>
              <p:cNvSpPr txBox="1">
                <a:spLocks noRot="1" noChangeAspect="1" noMove="1" noResize="1" noEditPoints="1" noAdjustHandles="1" noChangeArrowheads="1" noChangeShapeType="1" noTextEdit="1"/>
              </p:cNvSpPr>
              <p:nvPr/>
            </p:nvSpPr>
            <p:spPr>
              <a:xfrm>
                <a:off x="1324779" y="5822768"/>
                <a:ext cx="518347" cy="369332"/>
              </a:xfrm>
              <a:prstGeom prst="rect">
                <a:avLst/>
              </a:prstGeom>
              <a:blipFill>
                <a:blip r:embed="rId10"/>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94A5CCAB-E9BF-5B0F-0163-B061671196E2}"/>
                  </a:ext>
                </a:extLst>
              </p:cNvPr>
              <p:cNvSpPr txBox="1"/>
              <p:nvPr/>
            </p:nvSpPr>
            <p:spPr>
              <a:xfrm>
                <a:off x="2124851" y="5822768"/>
                <a:ext cx="518347"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66" name="TextBox 65">
                <a:extLst>
                  <a:ext uri="{FF2B5EF4-FFF2-40B4-BE49-F238E27FC236}">
                    <a16:creationId xmlns:a16="http://schemas.microsoft.com/office/drawing/2014/main" id="{94A5CCAB-E9BF-5B0F-0163-B061671196E2}"/>
                  </a:ext>
                </a:extLst>
              </p:cNvPr>
              <p:cNvSpPr txBox="1">
                <a:spLocks noRot="1" noChangeAspect="1" noMove="1" noResize="1" noEditPoints="1" noAdjustHandles="1" noChangeArrowheads="1" noChangeShapeType="1" noTextEdit="1"/>
              </p:cNvSpPr>
              <p:nvPr/>
            </p:nvSpPr>
            <p:spPr>
              <a:xfrm>
                <a:off x="2124851" y="5822768"/>
                <a:ext cx="518347" cy="369332"/>
              </a:xfrm>
              <a:prstGeom prst="rect">
                <a:avLst/>
              </a:prstGeom>
              <a:blipFill>
                <a:blip r:embed="rId11"/>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4DD6416A-35B2-0C50-A7E6-806D62EF6C18}"/>
                  </a:ext>
                </a:extLst>
              </p:cNvPr>
              <p:cNvSpPr txBox="1"/>
              <p:nvPr/>
            </p:nvSpPr>
            <p:spPr>
              <a:xfrm>
                <a:off x="2493398" y="5822768"/>
                <a:ext cx="518347"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67" name="TextBox 66">
                <a:extLst>
                  <a:ext uri="{FF2B5EF4-FFF2-40B4-BE49-F238E27FC236}">
                    <a16:creationId xmlns:a16="http://schemas.microsoft.com/office/drawing/2014/main" id="{4DD6416A-35B2-0C50-A7E6-806D62EF6C18}"/>
                  </a:ext>
                </a:extLst>
              </p:cNvPr>
              <p:cNvSpPr txBox="1">
                <a:spLocks noRot="1" noChangeAspect="1" noMove="1" noResize="1" noEditPoints="1" noAdjustHandles="1" noChangeArrowheads="1" noChangeShapeType="1" noTextEdit="1"/>
              </p:cNvSpPr>
              <p:nvPr/>
            </p:nvSpPr>
            <p:spPr>
              <a:xfrm>
                <a:off x="2493398" y="5822768"/>
                <a:ext cx="518347" cy="369332"/>
              </a:xfrm>
              <a:prstGeom prst="rect">
                <a:avLst/>
              </a:prstGeom>
              <a:blipFill>
                <a:blip r:embed="rId12"/>
                <a:stretch>
                  <a:fillRect b="-3333"/>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9BC0DCED-7D36-A80B-CDDC-BCA5758D8300}"/>
              </a:ext>
            </a:extLst>
          </p:cNvPr>
          <p:cNvSpPr txBox="1"/>
          <p:nvPr/>
        </p:nvSpPr>
        <p:spPr>
          <a:xfrm>
            <a:off x="1330389" y="5822355"/>
            <a:ext cx="3043182" cy="369332"/>
          </a:xfrm>
          <a:prstGeom prst="rect">
            <a:avLst/>
          </a:prstGeom>
          <a:noFill/>
          <a:ln>
            <a:solidFill>
              <a:srgbClr val="FF0000"/>
            </a:solidFill>
          </a:ln>
        </p:spPr>
        <p:txBody>
          <a:bodyPr wrap="square" rtlCol="0">
            <a:spAutoFit/>
          </a:bodyPr>
          <a:lstStyle/>
          <a:p>
            <a:endParaRPr 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45C80E45-12E0-99DA-926B-C37E18689422}"/>
                  </a:ext>
                </a:extLst>
              </p:cNvPr>
              <p:cNvSpPr txBox="1"/>
              <p:nvPr/>
            </p:nvSpPr>
            <p:spPr>
              <a:xfrm>
                <a:off x="5334279" y="5487844"/>
                <a:ext cx="6169152" cy="1222258"/>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𝑉</m:t>
                          </m:r>
                        </m:e>
                        <m:sub>
                          <m:r>
                            <a:rPr lang="en-US" altLang="zh-CN" sz="2800" i="1">
                              <a:latin typeface="Cambria Math" panose="02040503050406030204" pitchFamily="18" charset="0"/>
                            </a:rPr>
                            <m:t>𝑖</m:t>
                          </m:r>
                        </m:sub>
                      </m:sSub>
                      <m:d>
                        <m:dPr>
                          <m:ctrlPr>
                            <a:rPr lang="en-US" altLang="zh-CN" sz="2800" b="0" i="1" smtClean="0">
                              <a:latin typeface="Cambria Math" panose="02040503050406030204" pitchFamily="18" charset="0"/>
                            </a:rPr>
                          </m:ctrlPr>
                        </m:dPr>
                        <m:e>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𝑟</m:t>
                              </m:r>
                            </m:e>
                            <m:sub>
                              <m:r>
                                <a:rPr lang="en-US" altLang="zh-CN" sz="2800" b="0" i="1" smtClean="0">
                                  <a:latin typeface="Cambria Math" panose="02040503050406030204" pitchFamily="18" charset="0"/>
                                </a:rPr>
                                <m:t>𝑖</m:t>
                              </m:r>
                            </m:sub>
                          </m:sSub>
                        </m:e>
                      </m:d>
                      <m:r>
                        <a:rPr lang="en-US" altLang="zh-CN" sz="2800" b="0" i="1" smtClean="0">
                          <a:latin typeface="Cambria Math" panose="02040503050406030204" pitchFamily="18" charset="0"/>
                        </a:rPr>
                        <m:t>=</m:t>
                      </m:r>
                      <m:nary>
                        <m:naryPr>
                          <m:chr m:val="∑"/>
                          <m:supHide m:val="on"/>
                          <m:ctrlPr>
                            <a:rPr lang="en-US" altLang="zh-CN" sz="2800" i="1">
                              <a:latin typeface="Cambria Math" panose="02040503050406030204" pitchFamily="18" charset="0"/>
                            </a:rPr>
                          </m:ctrlPr>
                        </m:naryPr>
                        <m:sub>
                          <m:r>
                            <a:rPr lang="en-US" altLang="zh-CN" sz="2800" b="0" i="1" smtClean="0">
                              <a:latin typeface="Cambria Math" panose="02040503050406030204" pitchFamily="18" charset="0"/>
                            </a:rPr>
                            <m:t>𝑏</m:t>
                          </m:r>
                          <m:r>
                            <a:rPr lang="en-US" altLang="zh-CN" sz="2800" b="0" i="1" smtClean="0">
                              <a:latin typeface="Cambria Math" panose="02040503050406030204" pitchFamily="18" charset="0"/>
                            </a:rPr>
                            <m:t>∈</m:t>
                          </m:r>
                          <m:sSup>
                            <m:sSupPr>
                              <m:ctrlPr>
                                <a:rPr lang="en-US" altLang="zh-CN" sz="2800" b="0" i="1" smtClean="0">
                                  <a:latin typeface="Cambria Math" panose="02040503050406030204" pitchFamily="18" charset="0"/>
                                </a:rPr>
                              </m:ctrlPr>
                            </m:sSupPr>
                            <m:e>
                              <m:d>
                                <m:dPr>
                                  <m:begChr m:val="{"/>
                                  <m:endChr m:val="}"/>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0, 1</m:t>
                                  </m:r>
                                </m:e>
                              </m:d>
                            </m:e>
                            <m:sup>
                              <m:func>
                                <m:funcPr>
                                  <m:ctrlPr>
                                    <a:rPr lang="en-US" altLang="zh-CN" sz="2800" b="0" i="1" smtClean="0">
                                      <a:latin typeface="Cambria Math" panose="02040503050406030204" pitchFamily="18" charset="0"/>
                                    </a:rPr>
                                  </m:ctrlPr>
                                </m:funcPr>
                                <m:fName>
                                  <m:r>
                                    <m:rPr>
                                      <m:sty m:val="p"/>
                                    </m:rPr>
                                    <a:rPr lang="en-US" altLang="zh-CN" sz="2800" b="0" i="0" smtClean="0">
                                      <a:latin typeface="Cambria Math" panose="02040503050406030204" pitchFamily="18" charset="0"/>
                                    </a:rPr>
                                    <m:t>log</m:t>
                                  </m:r>
                                </m:fName>
                                <m:e>
                                  <m:r>
                                    <a:rPr lang="en-US" altLang="zh-CN" sz="2800" b="0" i="1" smtClean="0">
                                      <a:latin typeface="Cambria Math" panose="02040503050406030204" pitchFamily="18" charset="0"/>
                                    </a:rPr>
                                    <m:t>𝑛</m:t>
                                  </m:r>
                                </m:e>
                              </m:func>
                            </m:sup>
                          </m:sSup>
                        </m:sub>
                        <m:sup/>
                        <m:e>
                          <m:r>
                            <a:rPr lang="en-US" altLang="zh-CN" sz="2800" i="1">
                              <a:latin typeface="Cambria Math" panose="02040503050406030204" pitchFamily="18" charset="0"/>
                            </a:rPr>
                            <m:t>𝑓</m:t>
                          </m:r>
                          <m:r>
                            <a:rPr lang="en-US" altLang="zh-CN"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𝑉</m:t>
                              </m:r>
                            </m:e>
                            <m:sub>
                              <m:r>
                                <a:rPr lang="en-US" altLang="zh-CN" sz="2800" i="1">
                                  <a:latin typeface="Cambria Math" panose="02040503050406030204" pitchFamily="18" charset="0"/>
                                </a:rPr>
                                <m:t>𝑖</m:t>
                              </m:r>
                              <m:r>
                                <a:rPr lang="en-US" altLang="zh-CN" sz="2800" i="1">
                                  <a:latin typeface="Cambria Math" panose="02040503050406030204" pitchFamily="18" charset="0"/>
                                </a:rPr>
                                <m:t>+1</m:t>
                              </m:r>
                            </m:sub>
                          </m:sSub>
                          <m:d>
                            <m:dPr>
                              <m:ctrlPr>
                                <a:rPr lang="en-US" altLang="zh-CN" sz="2800" i="1">
                                  <a:latin typeface="Cambria Math" panose="02040503050406030204" pitchFamily="18" charset="0"/>
                                </a:rPr>
                              </m:ctrlPr>
                            </m:dPr>
                            <m:e>
                              <m:r>
                                <a:rPr lang="en-US" altLang="zh-CN" sz="2800" b="0" i="1" smtClean="0">
                                  <a:latin typeface="Cambria Math" panose="02040503050406030204" pitchFamily="18" charset="0"/>
                                </a:rPr>
                                <m:t>𝑏</m:t>
                              </m:r>
                            </m:e>
                          </m:d>
                          <m:r>
                            <a:rPr lang="en-US" altLang="zh-CN" sz="2800" i="1">
                              <a:latin typeface="Cambria Math" panose="02040503050406030204" pitchFamily="18" charset="0"/>
                            </a:rPr>
                            <m:t>,</m:t>
                          </m:r>
                          <m:r>
                            <a:rPr lang="en-US" altLang="zh-CN" sz="2800" b="0" i="1" smtClean="0">
                              <a:latin typeface="Cambria Math" panose="02040503050406030204" pitchFamily="18" charset="0"/>
                            </a:rPr>
                            <m:t>𝑏</m:t>
                          </m:r>
                          <m:r>
                            <a:rPr lang="en-US" altLang="zh-CN" sz="2800" i="1">
                              <a:latin typeface="Cambria Math" panose="02040503050406030204" pitchFamily="18" charset="0"/>
                            </a:rPr>
                            <m:t>)</m:t>
                          </m:r>
                        </m:e>
                      </m:nary>
                    </m:oMath>
                  </m:oMathPara>
                </a14:m>
                <a:endParaRPr lang="en-US" sz="2800" dirty="0">
                  <a:latin typeface="Arial" panose="020B0604020202020204" pitchFamily="34" charset="0"/>
                  <a:cs typeface="Arial" panose="020B0604020202020204" pitchFamily="34" charset="0"/>
                </a:endParaRPr>
              </a:p>
            </p:txBody>
          </p:sp>
        </mc:Choice>
        <mc:Fallback xmlns="">
          <p:sp>
            <p:nvSpPr>
              <p:cNvPr id="69" name="TextBox 68">
                <a:extLst>
                  <a:ext uri="{FF2B5EF4-FFF2-40B4-BE49-F238E27FC236}">
                    <a16:creationId xmlns:a16="http://schemas.microsoft.com/office/drawing/2014/main" id="{45C80E45-12E0-99DA-926B-C37E18689422}"/>
                  </a:ext>
                </a:extLst>
              </p:cNvPr>
              <p:cNvSpPr txBox="1">
                <a:spLocks noRot="1" noChangeAspect="1" noMove="1" noResize="1" noEditPoints="1" noAdjustHandles="1" noChangeArrowheads="1" noChangeShapeType="1" noTextEdit="1"/>
              </p:cNvSpPr>
              <p:nvPr/>
            </p:nvSpPr>
            <p:spPr>
              <a:xfrm>
                <a:off x="5334279" y="5487844"/>
                <a:ext cx="6169152" cy="1222258"/>
              </a:xfrm>
              <a:prstGeom prst="rect">
                <a:avLst/>
              </a:prstGeom>
              <a:blipFill>
                <a:blip r:embed="rId13"/>
                <a:stretch>
                  <a:fillRect t="-121649" b="-1618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AB9D9D4-CA99-F127-761F-B9AA5A589EBD}"/>
                  </a:ext>
                </a:extLst>
              </p:cNvPr>
              <p:cNvSpPr txBox="1"/>
              <p:nvPr/>
            </p:nvSpPr>
            <p:spPr>
              <a:xfrm>
                <a:off x="280857" y="1069273"/>
                <a:ext cx="4255716"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Layered Arithmetic Circuit </a:t>
                </a:r>
                <a14:m>
                  <m:oMath xmlns:m="http://schemas.openxmlformats.org/officeDocument/2006/math">
                    <m:r>
                      <a:rPr lang="en-US" sz="2400" b="0" i="1" smtClean="0">
                        <a:latin typeface="Cambria Math" panose="02040503050406030204" pitchFamily="18" charset="0"/>
                      </a:rPr>
                      <m:t>𝐶</m:t>
                    </m:r>
                  </m:oMath>
                </a14:m>
                <a:endParaRPr lang="en-US" sz="2400" dirty="0">
                  <a:latin typeface="Arial" panose="020B0604020202020204" pitchFamily="34" charset="0"/>
                  <a:cs typeface="Arial" panose="020B0604020202020204" pitchFamily="34" charset="0"/>
                </a:endParaRPr>
              </a:p>
            </p:txBody>
          </p:sp>
        </mc:Choice>
        <mc:Fallback xmlns="">
          <p:sp>
            <p:nvSpPr>
              <p:cNvPr id="70" name="TextBox 69">
                <a:extLst>
                  <a:ext uri="{FF2B5EF4-FFF2-40B4-BE49-F238E27FC236}">
                    <a16:creationId xmlns:a16="http://schemas.microsoft.com/office/drawing/2014/main" id="{9AB9D9D4-CA99-F127-761F-B9AA5A589EBD}"/>
                  </a:ext>
                </a:extLst>
              </p:cNvPr>
              <p:cNvSpPr txBox="1">
                <a:spLocks noRot="1" noChangeAspect="1" noMove="1" noResize="1" noEditPoints="1" noAdjustHandles="1" noChangeArrowheads="1" noChangeShapeType="1" noTextEdit="1"/>
              </p:cNvSpPr>
              <p:nvPr/>
            </p:nvSpPr>
            <p:spPr>
              <a:xfrm>
                <a:off x="280857" y="1069273"/>
                <a:ext cx="4255716" cy="461665"/>
              </a:xfrm>
              <a:prstGeom prst="rect">
                <a:avLst/>
              </a:prstGeom>
              <a:blipFill>
                <a:blip r:embed="rId14"/>
                <a:stretch>
                  <a:fillRect t="-10811" b="-27027"/>
                </a:stretch>
              </a:blipFill>
            </p:spPr>
            <p:txBody>
              <a:bodyPr/>
              <a:lstStyle/>
              <a:p>
                <a:r>
                  <a:rPr lang="en-US">
                    <a:noFill/>
                  </a:rPr>
                  <a:t> </a:t>
                </a:r>
              </a:p>
            </p:txBody>
          </p:sp>
        </mc:Fallback>
      </mc:AlternateContent>
      <p:sp>
        <p:nvSpPr>
          <p:cNvPr id="71" name="Right Arrow 93">
            <a:extLst>
              <a:ext uri="{FF2B5EF4-FFF2-40B4-BE49-F238E27FC236}">
                <a16:creationId xmlns:a16="http://schemas.microsoft.com/office/drawing/2014/main" id="{7E58826D-6398-2CFC-651F-7F0DBCA06BC0}"/>
              </a:ext>
            </a:extLst>
          </p:cNvPr>
          <p:cNvSpPr/>
          <p:nvPr/>
        </p:nvSpPr>
        <p:spPr>
          <a:xfrm rot="5400000">
            <a:off x="4571821" y="4709074"/>
            <a:ext cx="419399" cy="362481"/>
          </a:xfrm>
          <a:prstGeom prst="rightArrow">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rgbClr val="FF0000"/>
              </a:solidFill>
              <a:latin typeface="Arial" panose="020B0604020202020204" pitchFamily="34" charset="0"/>
              <a:cs typeface="Arial" panose="020B0604020202020204" pitchFamily="34" charset="0"/>
            </a:endParaRPr>
          </a:p>
        </p:txBody>
      </p:sp>
      <p:sp>
        <p:nvSpPr>
          <p:cNvPr id="72" name="Right Arrow 95">
            <a:extLst>
              <a:ext uri="{FF2B5EF4-FFF2-40B4-BE49-F238E27FC236}">
                <a16:creationId xmlns:a16="http://schemas.microsoft.com/office/drawing/2014/main" id="{B41B3D2A-9AC5-AB54-45FE-CBC37404C935}"/>
              </a:ext>
            </a:extLst>
          </p:cNvPr>
          <p:cNvSpPr/>
          <p:nvPr/>
        </p:nvSpPr>
        <p:spPr>
          <a:xfrm rot="5400000">
            <a:off x="4553180" y="2747938"/>
            <a:ext cx="399755" cy="362481"/>
          </a:xfrm>
          <a:prstGeom prst="rightArrow">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A66F44A4-CE7A-0A38-1AD1-7811B0112321}"/>
                  </a:ext>
                </a:extLst>
              </p:cNvPr>
              <p:cNvSpPr txBox="1"/>
              <p:nvPr/>
            </p:nvSpPr>
            <p:spPr>
              <a:xfrm>
                <a:off x="4005376" y="4193553"/>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i="1" dirty="0">
                              <a:solidFill>
                                <a:srgbClr val="FF0000"/>
                              </a:solidFill>
                              <a:latin typeface="Cambria Math" panose="02040503050406030204" pitchFamily="18" charset="0"/>
                            </a:rPr>
                            <m:t>𝑑</m:t>
                          </m:r>
                          <m:r>
                            <a:rPr lang="en-US" sz="2667" i="1" dirty="0">
                              <a:solidFill>
                                <a:srgbClr val="FF0000"/>
                              </a:solidFill>
                              <a:latin typeface="Cambria Math" panose="02040503050406030204" pitchFamily="18" charset="0"/>
                            </a:rPr>
                            <m:t>−2</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73" name="TextBox 72">
                <a:extLst>
                  <a:ext uri="{FF2B5EF4-FFF2-40B4-BE49-F238E27FC236}">
                    <a16:creationId xmlns:a16="http://schemas.microsoft.com/office/drawing/2014/main" id="{A66F44A4-CE7A-0A38-1AD1-7811B0112321}"/>
                  </a:ext>
                </a:extLst>
              </p:cNvPr>
              <p:cNvSpPr txBox="1">
                <a:spLocks noRot="1" noChangeAspect="1" noMove="1" noResize="1" noEditPoints="1" noAdjustHandles="1" noChangeArrowheads="1" noChangeShapeType="1" noTextEdit="1"/>
              </p:cNvSpPr>
              <p:nvPr/>
            </p:nvSpPr>
            <p:spPr>
              <a:xfrm>
                <a:off x="4005376" y="4193553"/>
                <a:ext cx="1822881" cy="502766"/>
              </a:xfrm>
              <a:prstGeom prst="rect">
                <a:avLst/>
              </a:prstGeom>
              <a:blipFill>
                <a:blip r:embed="rId15"/>
                <a:stretch>
                  <a:fillRect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0FD21278-EFF2-D0D5-96FA-93BFD7655052}"/>
                  </a:ext>
                </a:extLst>
              </p:cNvPr>
              <p:cNvSpPr txBox="1"/>
              <p:nvPr/>
            </p:nvSpPr>
            <p:spPr>
              <a:xfrm>
                <a:off x="3897169" y="2967636"/>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i="1" dirty="0">
                              <a:solidFill>
                                <a:srgbClr val="FF0000"/>
                              </a:solidFill>
                              <a:latin typeface="Cambria Math" panose="02040503050406030204" pitchFamily="18" charset="0"/>
                            </a:rPr>
                            <m:t>2</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74" name="TextBox 73">
                <a:extLst>
                  <a:ext uri="{FF2B5EF4-FFF2-40B4-BE49-F238E27FC236}">
                    <a16:creationId xmlns:a16="http://schemas.microsoft.com/office/drawing/2014/main" id="{0FD21278-EFF2-D0D5-96FA-93BFD7655052}"/>
                  </a:ext>
                </a:extLst>
              </p:cNvPr>
              <p:cNvSpPr txBox="1">
                <a:spLocks noRot="1" noChangeAspect="1" noMove="1" noResize="1" noEditPoints="1" noAdjustHandles="1" noChangeArrowheads="1" noChangeShapeType="1" noTextEdit="1"/>
              </p:cNvSpPr>
              <p:nvPr/>
            </p:nvSpPr>
            <p:spPr>
              <a:xfrm>
                <a:off x="3897169" y="2967636"/>
                <a:ext cx="1822881" cy="502766"/>
              </a:xfrm>
              <a:prstGeom prst="rect">
                <a:avLst/>
              </a:prstGeom>
              <a:blipFill>
                <a:blip r:embed="rId16"/>
                <a:stretch>
                  <a:fillRect b="-21951"/>
                </a:stretch>
              </a:blipFill>
            </p:spPr>
            <p:txBody>
              <a:bodyPr/>
              <a:lstStyle/>
              <a:p>
                <a:r>
                  <a:rPr lang="en-US">
                    <a:noFill/>
                  </a:rPr>
                  <a:t> </a:t>
                </a:r>
              </a:p>
            </p:txBody>
          </p:sp>
        </mc:Fallback>
      </mc:AlternateContent>
      <p:sp>
        <p:nvSpPr>
          <p:cNvPr id="75" name="Right Arrow 92">
            <a:extLst>
              <a:ext uri="{FF2B5EF4-FFF2-40B4-BE49-F238E27FC236}">
                <a16:creationId xmlns:a16="http://schemas.microsoft.com/office/drawing/2014/main" id="{1D03E6F3-F21A-C289-8DB9-9D8774B8A5EA}"/>
              </a:ext>
            </a:extLst>
          </p:cNvPr>
          <p:cNvSpPr/>
          <p:nvPr/>
        </p:nvSpPr>
        <p:spPr>
          <a:xfrm rot="5400000">
            <a:off x="4609376" y="5447532"/>
            <a:ext cx="419399" cy="362481"/>
          </a:xfrm>
          <a:prstGeom prst="rightArrow">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752FB2F1-56EB-BE2A-4CD6-B395ECD46005}"/>
                  </a:ext>
                </a:extLst>
              </p:cNvPr>
              <p:cNvSpPr txBox="1"/>
              <p:nvPr/>
            </p:nvSpPr>
            <p:spPr>
              <a:xfrm>
                <a:off x="4028119" y="4932011"/>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i="1" dirty="0">
                              <a:solidFill>
                                <a:srgbClr val="FF0000"/>
                              </a:solidFill>
                              <a:latin typeface="Cambria Math" panose="02040503050406030204" pitchFamily="18" charset="0"/>
                            </a:rPr>
                            <m:t>𝑑</m:t>
                          </m:r>
                          <m:r>
                            <a:rPr lang="en-US" sz="2667" i="1" dirty="0">
                              <a:solidFill>
                                <a:srgbClr val="FF0000"/>
                              </a:solidFill>
                              <a:latin typeface="Cambria Math" panose="02040503050406030204" pitchFamily="18" charset="0"/>
                            </a:rPr>
                            <m:t>−1</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76" name="TextBox 75">
                <a:extLst>
                  <a:ext uri="{FF2B5EF4-FFF2-40B4-BE49-F238E27FC236}">
                    <a16:creationId xmlns:a16="http://schemas.microsoft.com/office/drawing/2014/main" id="{752FB2F1-56EB-BE2A-4CD6-B395ECD46005}"/>
                  </a:ext>
                </a:extLst>
              </p:cNvPr>
              <p:cNvSpPr txBox="1">
                <a:spLocks noRot="1" noChangeAspect="1" noMove="1" noResize="1" noEditPoints="1" noAdjustHandles="1" noChangeArrowheads="1" noChangeShapeType="1" noTextEdit="1"/>
              </p:cNvSpPr>
              <p:nvPr/>
            </p:nvSpPr>
            <p:spPr>
              <a:xfrm>
                <a:off x="4028119" y="4932011"/>
                <a:ext cx="1822881" cy="502766"/>
              </a:xfrm>
              <a:prstGeom prst="rect">
                <a:avLst/>
              </a:prstGeom>
              <a:blipFill>
                <a:blip r:embed="rId17"/>
                <a:stretch>
                  <a:fillRect b="-19512"/>
                </a:stretch>
              </a:blipFill>
            </p:spPr>
            <p:txBody>
              <a:bodyPr/>
              <a:lstStyle/>
              <a:p>
                <a:r>
                  <a:rPr lang="en-US">
                    <a:noFill/>
                  </a:rPr>
                  <a:t> </a:t>
                </a:r>
              </a:p>
            </p:txBody>
          </p:sp>
        </mc:Fallback>
      </mc:AlternateContent>
      <p:sp>
        <p:nvSpPr>
          <p:cNvPr id="77" name="Oval Callout 76">
            <a:extLst>
              <a:ext uri="{FF2B5EF4-FFF2-40B4-BE49-F238E27FC236}">
                <a16:creationId xmlns:a16="http://schemas.microsoft.com/office/drawing/2014/main" id="{1945EECC-DFFB-96C2-7BE7-8AB54B47BE1F}"/>
              </a:ext>
            </a:extLst>
          </p:cNvPr>
          <p:cNvSpPr/>
          <p:nvPr/>
        </p:nvSpPr>
        <p:spPr>
          <a:xfrm>
            <a:off x="6215206" y="4489672"/>
            <a:ext cx="3606425" cy="996133"/>
          </a:xfrm>
          <a:prstGeom prst="wedgeEllipseCallout">
            <a:avLst>
              <a:gd name="adj1" fmla="val -26560"/>
              <a:gd name="adj2" fmla="val 802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6B809F08-3867-205E-514A-060FFF096DF3}"/>
              </a:ext>
            </a:extLst>
          </p:cNvPr>
          <p:cNvSpPr txBox="1"/>
          <p:nvPr/>
        </p:nvSpPr>
        <p:spPr>
          <a:xfrm>
            <a:off x="6384321" y="4722603"/>
            <a:ext cx="3171764" cy="523220"/>
          </a:xfrm>
          <a:prstGeom prst="rect">
            <a:avLst/>
          </a:prstGeom>
          <a:noFill/>
          <a:ln>
            <a:noFill/>
          </a:ln>
        </p:spPr>
        <p:txBody>
          <a:bodyPr wrap="square" rtlCol="0">
            <a:spAutoFit/>
          </a:bodyPr>
          <a:lstStyle/>
          <a:p>
            <a:pPr algn="ctr"/>
            <a:r>
              <a:rPr lang="en-US" sz="2800" dirty="0" err="1">
                <a:latin typeface="Arial" panose="020B0604020202020204" pitchFamily="34" charset="0"/>
                <a:cs typeface="Arial" panose="020B0604020202020204" pitchFamily="34" charset="0"/>
              </a:rPr>
              <a:t>sumcheck</a:t>
            </a:r>
            <a:r>
              <a:rPr lang="en-US" sz="2800" dirty="0">
                <a:latin typeface="Arial" panose="020B0604020202020204" pitchFamily="34" charset="0"/>
                <a:cs typeface="Arial" panose="020B0604020202020204" pitchFamily="34" charset="0"/>
              </a:rPr>
              <a:t> protocol </a:t>
            </a:r>
          </a:p>
        </p:txBody>
      </p:sp>
      <p:pic>
        <p:nvPicPr>
          <p:cNvPr id="79" name="Picture 78">
            <a:extLst>
              <a:ext uri="{FF2B5EF4-FFF2-40B4-BE49-F238E27FC236}">
                <a16:creationId xmlns:a16="http://schemas.microsoft.com/office/drawing/2014/main" id="{2D58BD8B-6610-916E-3938-85C11C69C83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42684" y="1993648"/>
            <a:ext cx="1247837" cy="1651761"/>
          </a:xfrm>
          <a:prstGeom prst="rect">
            <a:avLst/>
          </a:prstGeom>
        </p:spPr>
      </p:pic>
      <p:pic>
        <p:nvPicPr>
          <p:cNvPr id="80" name="Picture 79">
            <a:extLst>
              <a:ext uri="{FF2B5EF4-FFF2-40B4-BE49-F238E27FC236}">
                <a16:creationId xmlns:a16="http://schemas.microsoft.com/office/drawing/2014/main" id="{DCA93AD0-EAF4-8904-7B1A-941706BFE33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52799" y="1900826"/>
            <a:ext cx="1247837" cy="1706083"/>
          </a:xfrm>
          <a:prstGeom prst="rect">
            <a:avLst/>
          </a:prstGeom>
        </p:spPr>
      </p:pic>
      <p:sp>
        <p:nvSpPr>
          <p:cNvPr id="81" name="Right Arrow 80">
            <a:extLst>
              <a:ext uri="{FF2B5EF4-FFF2-40B4-BE49-F238E27FC236}">
                <a16:creationId xmlns:a16="http://schemas.microsoft.com/office/drawing/2014/main" id="{E28842ED-2ABB-CC61-CCFB-68B3E485EE4E}"/>
              </a:ext>
            </a:extLst>
          </p:cNvPr>
          <p:cNvSpPr/>
          <p:nvPr/>
        </p:nvSpPr>
        <p:spPr>
          <a:xfrm>
            <a:off x="7135156" y="1489423"/>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82" name="Right Arrow 7">
            <a:extLst>
              <a:ext uri="{FF2B5EF4-FFF2-40B4-BE49-F238E27FC236}">
                <a16:creationId xmlns:a16="http://schemas.microsoft.com/office/drawing/2014/main" id="{54571968-BEAF-B034-4900-2D408D04ADF9}"/>
              </a:ext>
            </a:extLst>
          </p:cNvPr>
          <p:cNvSpPr/>
          <p:nvPr/>
        </p:nvSpPr>
        <p:spPr>
          <a:xfrm>
            <a:off x="7135156" y="2626864"/>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83" name="Right Arrow 7">
            <a:extLst>
              <a:ext uri="{FF2B5EF4-FFF2-40B4-BE49-F238E27FC236}">
                <a16:creationId xmlns:a16="http://schemas.microsoft.com/office/drawing/2014/main" id="{ACB5DF84-A08C-9A43-57D6-3A512F2B4652}"/>
              </a:ext>
            </a:extLst>
          </p:cNvPr>
          <p:cNvSpPr/>
          <p:nvPr/>
        </p:nvSpPr>
        <p:spPr>
          <a:xfrm>
            <a:off x="7165753" y="4032723"/>
            <a:ext cx="2935242" cy="18803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A206C224-2A04-21B6-1398-79859FA3B78B}"/>
              </a:ext>
            </a:extLst>
          </p:cNvPr>
          <p:cNvSpPr txBox="1"/>
          <p:nvPr/>
        </p:nvSpPr>
        <p:spPr>
          <a:xfrm>
            <a:off x="8392532" y="3232384"/>
            <a:ext cx="86809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B735C7A3-8136-81D6-4D15-479991B23C14}"/>
                  </a:ext>
                </a:extLst>
              </p:cNvPr>
              <p:cNvSpPr txBox="1"/>
              <p:nvPr/>
            </p:nvSpPr>
            <p:spPr>
              <a:xfrm>
                <a:off x="7691336" y="1028728"/>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i="1" dirty="0">
                              <a:solidFill>
                                <a:srgbClr val="FF0000"/>
                              </a:solidFill>
                              <a:latin typeface="Cambria Math" panose="02040503050406030204" pitchFamily="18" charset="0"/>
                            </a:rPr>
                            <m:t>0</m:t>
                          </m:r>
                        </m:sub>
                      </m:sSub>
                      <m:r>
                        <a:rPr lang="en-US" sz="2667" i="1" dirty="0">
                          <a:solidFill>
                            <a:srgbClr val="FF0000"/>
                          </a:solidFill>
                          <a:latin typeface="Cambria Math" panose="02040503050406030204" pitchFamily="18" charset="0"/>
                        </a:rPr>
                        <m:t>(</m:t>
                      </m:r>
                      <m:sSub>
                        <m:sSubPr>
                          <m:ctrlPr>
                            <a:rPr lang="en-US" sz="2667" b="0" i="1" dirty="0" smtClean="0">
                              <a:solidFill>
                                <a:srgbClr val="00B0F0"/>
                              </a:solidFill>
                              <a:latin typeface="Cambria Math" panose="02040503050406030204" pitchFamily="18" charset="0"/>
                            </a:rPr>
                          </m:ctrlPr>
                        </m:sSubPr>
                        <m:e>
                          <m:r>
                            <a:rPr lang="en-US" sz="2667" b="0" i="1" dirty="0" smtClean="0">
                              <a:solidFill>
                                <a:srgbClr val="00B0F0"/>
                              </a:solidFill>
                              <a:latin typeface="Cambria Math" panose="02040503050406030204" pitchFamily="18" charset="0"/>
                            </a:rPr>
                            <m:t>𝑟</m:t>
                          </m:r>
                        </m:e>
                        <m:sub>
                          <m:r>
                            <a:rPr lang="en-US" sz="2667" b="0" i="1" dirty="0" smtClean="0">
                              <a:solidFill>
                                <a:srgbClr val="00B0F0"/>
                              </a:solidFill>
                              <a:latin typeface="Cambria Math" panose="02040503050406030204" pitchFamily="18" charset="0"/>
                            </a:rPr>
                            <m:t>0</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85" name="TextBox 84">
                <a:extLst>
                  <a:ext uri="{FF2B5EF4-FFF2-40B4-BE49-F238E27FC236}">
                    <a16:creationId xmlns:a16="http://schemas.microsoft.com/office/drawing/2014/main" id="{B735C7A3-8136-81D6-4D15-479991B23C14}"/>
                  </a:ext>
                </a:extLst>
              </p:cNvPr>
              <p:cNvSpPr txBox="1">
                <a:spLocks noRot="1" noChangeAspect="1" noMove="1" noResize="1" noEditPoints="1" noAdjustHandles="1" noChangeArrowheads="1" noChangeShapeType="1" noTextEdit="1"/>
              </p:cNvSpPr>
              <p:nvPr/>
            </p:nvSpPr>
            <p:spPr>
              <a:xfrm>
                <a:off x="7691336" y="1028728"/>
                <a:ext cx="1822881" cy="502766"/>
              </a:xfrm>
              <a:prstGeom prst="rect">
                <a:avLst/>
              </a:prstGeom>
              <a:blipFill>
                <a:blip r:embed="rId20"/>
                <a:stretch>
                  <a:fillRect b="-22500"/>
                </a:stretch>
              </a:blipFill>
            </p:spPr>
            <p:txBody>
              <a:bodyPr/>
              <a:lstStyle/>
              <a:p>
                <a:r>
                  <a:rPr lang="en-US">
                    <a:noFill/>
                  </a:rPr>
                  <a:t> </a:t>
                </a:r>
              </a:p>
            </p:txBody>
          </p:sp>
        </mc:Fallback>
      </mc:AlternateContent>
      <p:sp>
        <p:nvSpPr>
          <p:cNvPr id="86" name="TextBox 85">
            <a:extLst>
              <a:ext uri="{FF2B5EF4-FFF2-40B4-BE49-F238E27FC236}">
                <a16:creationId xmlns:a16="http://schemas.microsoft.com/office/drawing/2014/main" id="{40454D0F-D68C-4B40-F00E-F550C5A68C69}"/>
              </a:ext>
            </a:extLst>
          </p:cNvPr>
          <p:cNvSpPr txBox="1"/>
          <p:nvPr/>
        </p:nvSpPr>
        <p:spPr>
          <a:xfrm>
            <a:off x="7841596" y="1597147"/>
            <a:ext cx="1822881"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sumcheck</a:t>
            </a:r>
            <a:endParaRPr lang="en-US"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03CAAF4D-F700-AAB5-C503-9708ECA5A7DF}"/>
                  </a:ext>
                </a:extLst>
              </p:cNvPr>
              <p:cNvSpPr txBox="1"/>
              <p:nvPr/>
            </p:nvSpPr>
            <p:spPr>
              <a:xfrm>
                <a:off x="7721934" y="2166734"/>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b="0" i="1" dirty="0" smtClean="0">
                              <a:solidFill>
                                <a:srgbClr val="FF0000"/>
                              </a:solidFill>
                              <a:latin typeface="Cambria Math" panose="02040503050406030204" pitchFamily="18" charset="0"/>
                            </a:rPr>
                            <m:t>1</m:t>
                          </m:r>
                        </m:sub>
                      </m:sSub>
                      <m:r>
                        <a:rPr lang="en-US" sz="2667" i="1" dirty="0">
                          <a:solidFill>
                            <a:srgbClr val="FF0000"/>
                          </a:solidFill>
                          <a:latin typeface="Cambria Math" panose="02040503050406030204" pitchFamily="18" charset="0"/>
                        </a:rPr>
                        <m:t>(</m:t>
                      </m:r>
                      <m:sSub>
                        <m:sSubPr>
                          <m:ctrlPr>
                            <a:rPr lang="en-US" sz="2667" b="0" i="1" dirty="0" smtClean="0">
                              <a:solidFill>
                                <a:srgbClr val="00B0F0"/>
                              </a:solidFill>
                              <a:latin typeface="Cambria Math" panose="02040503050406030204" pitchFamily="18" charset="0"/>
                            </a:rPr>
                          </m:ctrlPr>
                        </m:sSubPr>
                        <m:e>
                          <m:r>
                            <a:rPr lang="en-US" sz="2667" b="0" i="1" dirty="0" smtClean="0">
                              <a:solidFill>
                                <a:srgbClr val="00B0F0"/>
                              </a:solidFill>
                              <a:latin typeface="Cambria Math" panose="02040503050406030204" pitchFamily="18" charset="0"/>
                            </a:rPr>
                            <m:t>𝑟</m:t>
                          </m:r>
                        </m:e>
                        <m:sub>
                          <m:r>
                            <a:rPr lang="en-US" sz="2667" b="0" i="1" dirty="0" smtClean="0">
                              <a:solidFill>
                                <a:srgbClr val="00B0F0"/>
                              </a:solidFill>
                              <a:latin typeface="Cambria Math" panose="02040503050406030204" pitchFamily="18" charset="0"/>
                            </a:rPr>
                            <m:t>1</m:t>
                          </m:r>
                        </m:sub>
                      </m:sSub>
                      <m:r>
                        <a:rPr lang="en-US" sz="2667" i="1" dirty="0">
                          <a:solidFill>
                            <a:srgbClr val="FF0000"/>
                          </a:solidFill>
                          <a:latin typeface="Cambria Math" panose="02040503050406030204" pitchFamily="18" charset="0"/>
                        </a:rPr>
                        <m:t>)</m:t>
                      </m:r>
                    </m:oMath>
                  </m:oMathPara>
                </a14:m>
                <a:endParaRPr lang="en-US" sz="2667" i="1" dirty="0">
                  <a:solidFill>
                    <a:srgbClr val="FF0000"/>
                  </a:solidFill>
                  <a:latin typeface="Arial" panose="020B0604020202020204" pitchFamily="34" charset="0"/>
                  <a:cs typeface="Arial" panose="020B0604020202020204" pitchFamily="34" charset="0"/>
                </a:endParaRPr>
              </a:p>
            </p:txBody>
          </p:sp>
        </mc:Choice>
        <mc:Fallback xmlns="">
          <p:sp>
            <p:nvSpPr>
              <p:cNvPr id="87" name="TextBox 86">
                <a:extLst>
                  <a:ext uri="{FF2B5EF4-FFF2-40B4-BE49-F238E27FC236}">
                    <a16:creationId xmlns:a16="http://schemas.microsoft.com/office/drawing/2014/main" id="{03CAAF4D-F700-AAB5-C503-9708ECA5A7DF}"/>
                  </a:ext>
                </a:extLst>
              </p:cNvPr>
              <p:cNvSpPr txBox="1">
                <a:spLocks noRot="1" noChangeAspect="1" noMove="1" noResize="1" noEditPoints="1" noAdjustHandles="1" noChangeArrowheads="1" noChangeShapeType="1" noTextEdit="1"/>
              </p:cNvSpPr>
              <p:nvPr/>
            </p:nvSpPr>
            <p:spPr>
              <a:xfrm>
                <a:off x="7721934" y="2166734"/>
                <a:ext cx="1822881" cy="502766"/>
              </a:xfrm>
              <a:prstGeom prst="rect">
                <a:avLst/>
              </a:prstGeom>
              <a:blipFill>
                <a:blip r:embed="rId21"/>
                <a:stretch>
                  <a:fillRect b="-19512"/>
                </a:stretch>
              </a:blipFill>
            </p:spPr>
            <p:txBody>
              <a:bodyPr/>
              <a:lstStyle/>
              <a:p>
                <a:r>
                  <a:rPr lang="en-US">
                    <a:noFill/>
                  </a:rPr>
                  <a:t> </a:t>
                </a:r>
              </a:p>
            </p:txBody>
          </p:sp>
        </mc:Fallback>
      </mc:AlternateContent>
      <p:sp>
        <p:nvSpPr>
          <p:cNvPr id="88" name="TextBox 87">
            <a:extLst>
              <a:ext uri="{FF2B5EF4-FFF2-40B4-BE49-F238E27FC236}">
                <a16:creationId xmlns:a16="http://schemas.microsoft.com/office/drawing/2014/main" id="{3087EC71-6AED-233E-03D6-56302113E42E}"/>
              </a:ext>
            </a:extLst>
          </p:cNvPr>
          <p:cNvSpPr txBox="1"/>
          <p:nvPr/>
        </p:nvSpPr>
        <p:spPr>
          <a:xfrm>
            <a:off x="7911120" y="2758963"/>
            <a:ext cx="1822881"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sumcheck</a:t>
            </a:r>
            <a:endParaRPr lang="en-US"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7C3098FD-8A4C-43CA-945D-DFF284BD9470}"/>
                  </a:ext>
                </a:extLst>
              </p:cNvPr>
              <p:cNvSpPr txBox="1"/>
              <p:nvPr/>
            </p:nvSpPr>
            <p:spPr>
              <a:xfrm>
                <a:off x="7818040" y="3588162"/>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rgbClr val="FF0000"/>
                              </a:solidFill>
                              <a:latin typeface="Cambria Math" panose="02040503050406030204" pitchFamily="18" charset="0"/>
                            </a:rPr>
                          </m:ctrlPr>
                        </m:sSubPr>
                        <m:e>
                          <m:r>
                            <a:rPr lang="en-US" sz="2667" i="1" dirty="0">
                              <a:solidFill>
                                <a:srgbClr val="FF0000"/>
                              </a:solidFill>
                              <a:latin typeface="Cambria Math" panose="02040503050406030204" pitchFamily="18" charset="0"/>
                            </a:rPr>
                            <m:t>𝑉</m:t>
                          </m:r>
                        </m:e>
                        <m:sub>
                          <m:r>
                            <a:rPr lang="en-US" sz="2667" b="0" i="1" dirty="0" smtClean="0">
                              <a:solidFill>
                                <a:srgbClr val="FF0000"/>
                              </a:solidFill>
                              <a:latin typeface="Cambria Math" panose="02040503050406030204" pitchFamily="18" charset="0"/>
                            </a:rPr>
                            <m:t>𝑑</m:t>
                          </m:r>
                        </m:sub>
                      </m:sSub>
                      <m:r>
                        <a:rPr lang="en-US" sz="2667" i="1" dirty="0">
                          <a:solidFill>
                            <a:srgbClr val="FF0000"/>
                          </a:solidFill>
                          <a:latin typeface="Cambria Math" panose="02040503050406030204" pitchFamily="18" charset="0"/>
                        </a:rPr>
                        <m:t>(</m:t>
                      </m:r>
                      <m:sSub>
                        <m:sSubPr>
                          <m:ctrlPr>
                            <a:rPr lang="en-US" sz="2667" b="0" i="1" dirty="0" smtClean="0">
                              <a:solidFill>
                                <a:srgbClr val="00B0F0"/>
                              </a:solidFill>
                              <a:latin typeface="Cambria Math" panose="02040503050406030204" pitchFamily="18" charset="0"/>
                            </a:rPr>
                          </m:ctrlPr>
                        </m:sSubPr>
                        <m:e>
                          <m:r>
                            <a:rPr lang="en-US" sz="2667" b="0" i="1" dirty="0" smtClean="0">
                              <a:solidFill>
                                <a:srgbClr val="00B0F0"/>
                              </a:solidFill>
                              <a:latin typeface="Cambria Math" panose="02040503050406030204" pitchFamily="18" charset="0"/>
                            </a:rPr>
                            <m:t>𝑟</m:t>
                          </m:r>
                        </m:e>
                        <m:sub>
                          <m:r>
                            <a:rPr lang="en-US" sz="2667" b="0" i="1" dirty="0" smtClean="0">
                              <a:solidFill>
                                <a:srgbClr val="00B0F0"/>
                              </a:solidFill>
                              <a:latin typeface="Cambria Math" panose="02040503050406030204" pitchFamily="18" charset="0"/>
                            </a:rPr>
                            <m:t>𝑑</m:t>
                          </m:r>
                        </m:sub>
                      </m:sSub>
                      <m:r>
                        <a:rPr lang="en-US" sz="2667" i="1" dirty="0">
                          <a:solidFill>
                            <a:srgbClr val="FF0000"/>
                          </a:solidFill>
                          <a:latin typeface="Cambria Math" panose="02040503050406030204" pitchFamily="18" charset="0"/>
                        </a:rPr>
                        <m:t>)</m:t>
                      </m:r>
                    </m:oMath>
                  </m:oMathPara>
                </a14:m>
                <a:endParaRPr lang="en-US" sz="2667" i="1" dirty="0">
                  <a:solidFill>
                    <a:schemeClr val="tx1"/>
                  </a:solidFill>
                  <a:latin typeface="Arial" panose="020B0604020202020204" pitchFamily="34" charset="0"/>
                  <a:cs typeface="Arial" panose="020B0604020202020204" pitchFamily="34" charset="0"/>
                </a:endParaRPr>
              </a:p>
            </p:txBody>
          </p:sp>
        </mc:Choice>
        <mc:Fallback xmlns="">
          <p:sp>
            <p:nvSpPr>
              <p:cNvPr id="89" name="TextBox 88">
                <a:extLst>
                  <a:ext uri="{FF2B5EF4-FFF2-40B4-BE49-F238E27FC236}">
                    <a16:creationId xmlns:a16="http://schemas.microsoft.com/office/drawing/2014/main" id="{7C3098FD-8A4C-43CA-945D-DFF284BD9470}"/>
                  </a:ext>
                </a:extLst>
              </p:cNvPr>
              <p:cNvSpPr txBox="1">
                <a:spLocks noRot="1" noChangeAspect="1" noMove="1" noResize="1" noEditPoints="1" noAdjustHandles="1" noChangeArrowheads="1" noChangeShapeType="1" noTextEdit="1"/>
              </p:cNvSpPr>
              <p:nvPr/>
            </p:nvSpPr>
            <p:spPr>
              <a:xfrm>
                <a:off x="7818040" y="3588162"/>
                <a:ext cx="1822881" cy="502766"/>
              </a:xfrm>
              <a:prstGeom prst="rect">
                <a:avLst/>
              </a:prstGeom>
              <a:blipFill>
                <a:blip r:embed="rId22"/>
                <a:stretch>
                  <a:fillRect b="-195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0C69FCD3-C680-AB47-B53C-3B384078DEE4}"/>
                  </a:ext>
                </a:extLst>
              </p:cNvPr>
              <p:cNvSpPr txBox="1"/>
              <p:nvPr/>
            </p:nvSpPr>
            <p:spPr>
              <a:xfrm>
                <a:off x="9835115" y="3595633"/>
                <a:ext cx="1822881"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667" i="1" dirty="0" smtClean="0">
                              <a:solidFill>
                                <a:schemeClr val="tx1"/>
                              </a:solidFill>
                              <a:latin typeface="Cambria Math" panose="02040503050406030204" pitchFamily="18" charset="0"/>
                            </a:rPr>
                          </m:ctrlPr>
                        </m:sSubPr>
                        <m:e>
                          <m:r>
                            <a:rPr lang="en-US" sz="2667" i="1" dirty="0">
                              <a:solidFill>
                                <a:schemeClr val="tx1"/>
                              </a:solidFill>
                              <a:latin typeface="Cambria Math" panose="02040503050406030204" pitchFamily="18" charset="0"/>
                            </a:rPr>
                            <m:t>𝑉</m:t>
                          </m:r>
                        </m:e>
                        <m:sub>
                          <m:r>
                            <a:rPr lang="en-US" sz="2667" b="0" i="1" dirty="0" smtClean="0">
                              <a:solidFill>
                                <a:schemeClr val="tx1"/>
                              </a:solidFill>
                              <a:latin typeface="Cambria Math" panose="02040503050406030204" pitchFamily="18" charset="0"/>
                            </a:rPr>
                            <m:t>𝑑</m:t>
                          </m:r>
                        </m:sub>
                      </m:sSub>
                      <m:r>
                        <a:rPr lang="en-US" sz="2667" i="1" dirty="0">
                          <a:solidFill>
                            <a:schemeClr val="tx1"/>
                          </a:solidFill>
                          <a:latin typeface="Cambria Math" panose="02040503050406030204" pitchFamily="18" charset="0"/>
                        </a:rPr>
                        <m:t>(</m:t>
                      </m:r>
                      <m:sSub>
                        <m:sSubPr>
                          <m:ctrlPr>
                            <a:rPr lang="en-US" sz="2667" b="0" i="1" dirty="0" smtClean="0">
                              <a:solidFill>
                                <a:schemeClr val="tx1"/>
                              </a:solidFill>
                              <a:latin typeface="Cambria Math" panose="02040503050406030204" pitchFamily="18" charset="0"/>
                            </a:rPr>
                          </m:ctrlPr>
                        </m:sSubPr>
                        <m:e>
                          <m:r>
                            <a:rPr lang="en-US" sz="2667" b="0" i="1" dirty="0" smtClean="0">
                              <a:solidFill>
                                <a:schemeClr val="tx1"/>
                              </a:solidFill>
                              <a:latin typeface="Cambria Math" panose="02040503050406030204" pitchFamily="18" charset="0"/>
                            </a:rPr>
                            <m:t>𝑟</m:t>
                          </m:r>
                        </m:e>
                        <m:sub>
                          <m:r>
                            <a:rPr lang="en-US" sz="2667" b="0" i="1" dirty="0" smtClean="0">
                              <a:solidFill>
                                <a:schemeClr val="tx1"/>
                              </a:solidFill>
                              <a:latin typeface="Cambria Math" panose="02040503050406030204" pitchFamily="18" charset="0"/>
                            </a:rPr>
                            <m:t>𝑑</m:t>
                          </m:r>
                        </m:sub>
                      </m:sSub>
                      <m:r>
                        <a:rPr lang="en-US" sz="2667" i="1" dirty="0">
                          <a:solidFill>
                            <a:schemeClr val="tx1"/>
                          </a:solidFill>
                          <a:latin typeface="Cambria Math" panose="02040503050406030204" pitchFamily="18" charset="0"/>
                        </a:rPr>
                        <m:t>)</m:t>
                      </m:r>
                    </m:oMath>
                  </m:oMathPara>
                </a14:m>
                <a:endParaRPr lang="en-US" sz="2667" i="1" dirty="0">
                  <a:solidFill>
                    <a:schemeClr val="tx1"/>
                  </a:solidFill>
                  <a:latin typeface="Arial" panose="020B0604020202020204" pitchFamily="34" charset="0"/>
                  <a:cs typeface="Arial" panose="020B0604020202020204" pitchFamily="34" charset="0"/>
                </a:endParaRPr>
              </a:p>
            </p:txBody>
          </p:sp>
        </mc:Choice>
        <mc:Fallback xmlns="">
          <p:sp>
            <p:nvSpPr>
              <p:cNvPr id="90" name="TextBox 89">
                <a:extLst>
                  <a:ext uri="{FF2B5EF4-FFF2-40B4-BE49-F238E27FC236}">
                    <a16:creationId xmlns:a16="http://schemas.microsoft.com/office/drawing/2014/main" id="{0C69FCD3-C680-AB47-B53C-3B384078DEE4}"/>
                  </a:ext>
                </a:extLst>
              </p:cNvPr>
              <p:cNvSpPr txBox="1">
                <a:spLocks noRot="1" noChangeAspect="1" noMove="1" noResize="1" noEditPoints="1" noAdjustHandles="1" noChangeArrowheads="1" noChangeShapeType="1" noTextEdit="1"/>
              </p:cNvSpPr>
              <p:nvPr/>
            </p:nvSpPr>
            <p:spPr>
              <a:xfrm>
                <a:off x="9835115" y="3595633"/>
                <a:ext cx="1822881" cy="502766"/>
              </a:xfrm>
              <a:prstGeom prst="rect">
                <a:avLst/>
              </a:prstGeom>
              <a:blipFill>
                <a:blip r:embed="rId23"/>
                <a:stretch>
                  <a:fillRect b="-22500"/>
                </a:stretch>
              </a:blipFill>
            </p:spPr>
            <p:txBody>
              <a:bodyPr/>
              <a:lstStyle/>
              <a:p>
                <a:r>
                  <a:rPr lang="en-US">
                    <a:noFill/>
                  </a:rPr>
                  <a:t> </a:t>
                </a:r>
              </a:p>
            </p:txBody>
          </p:sp>
        </mc:Fallback>
      </mc:AlternateContent>
      <p:cxnSp>
        <p:nvCxnSpPr>
          <p:cNvPr id="91" name="Straight Arrow Connector 90">
            <a:extLst>
              <a:ext uri="{FF2B5EF4-FFF2-40B4-BE49-F238E27FC236}">
                <a16:creationId xmlns:a16="http://schemas.microsoft.com/office/drawing/2014/main" id="{6A863614-B89C-D197-F01E-2952C1C2227A}"/>
              </a:ext>
            </a:extLst>
          </p:cNvPr>
          <p:cNvCxnSpPr>
            <a:cxnSpLocks/>
          </p:cNvCxnSpPr>
          <p:nvPr/>
        </p:nvCxnSpPr>
        <p:spPr>
          <a:xfrm>
            <a:off x="9260622" y="3839545"/>
            <a:ext cx="892177" cy="7471"/>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Right Arrow 7">
            <a:extLst>
              <a:ext uri="{FF2B5EF4-FFF2-40B4-BE49-F238E27FC236}">
                <a16:creationId xmlns:a16="http://schemas.microsoft.com/office/drawing/2014/main" id="{13997C0A-529D-926E-6408-37DA2AF817E3}"/>
              </a:ext>
            </a:extLst>
          </p:cNvPr>
          <p:cNvSpPr/>
          <p:nvPr/>
        </p:nvSpPr>
        <p:spPr>
          <a:xfrm>
            <a:off x="7147132" y="3229048"/>
            <a:ext cx="2935242" cy="188034"/>
          </a:xfrm>
          <a:prstGeom prst="leftRight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93" name="Right Arrow 7">
            <a:extLst>
              <a:ext uri="{FF2B5EF4-FFF2-40B4-BE49-F238E27FC236}">
                <a16:creationId xmlns:a16="http://schemas.microsoft.com/office/drawing/2014/main" id="{F50C2990-A2A0-B227-79CB-B9171FBE8279}"/>
              </a:ext>
            </a:extLst>
          </p:cNvPr>
          <p:cNvSpPr/>
          <p:nvPr/>
        </p:nvSpPr>
        <p:spPr>
          <a:xfrm>
            <a:off x="7147132" y="2069502"/>
            <a:ext cx="2935242" cy="188034"/>
          </a:xfrm>
          <a:prstGeom prst="leftRight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66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6">
                                            <p:txEl>
                                              <p:pRg st="0" end="0"/>
                                            </p:txEl>
                                          </p:spTgt>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5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3" grpId="0"/>
      <p:bldP spid="54" grpId="0"/>
      <p:bldP spid="55" grpId="0"/>
      <p:bldP spid="55" grpId="1"/>
      <p:bldP spid="57" grpId="0"/>
      <p:bldP spid="63" grpId="0"/>
      <p:bldP spid="64" grpId="0"/>
      <p:bldP spid="65" grpId="0"/>
      <p:bldP spid="66" grpId="0"/>
      <p:bldP spid="67" grpId="0"/>
      <p:bldP spid="68" grpId="0" animBg="1"/>
      <p:bldP spid="69" grpId="0"/>
      <p:bldP spid="71" grpId="0" animBg="1"/>
      <p:bldP spid="72" grpId="0" animBg="1"/>
      <p:bldP spid="73" grpId="0"/>
      <p:bldP spid="74" grpId="0"/>
      <p:bldP spid="75" grpId="0" animBg="1"/>
      <p:bldP spid="77" grpId="0" animBg="1"/>
      <p:bldP spid="78" grpId="0"/>
      <p:bldP spid="81" grpId="0" animBg="1"/>
      <p:bldP spid="82" grpId="0" animBg="1"/>
      <p:bldP spid="83" grpId="0" animBg="1"/>
      <p:bldP spid="84" grpId="0"/>
      <p:bldP spid="85" grpId="0"/>
      <p:bldP spid="86" grpId="0"/>
      <p:bldP spid="87" grpId="0"/>
      <p:bldP spid="88" grpId="0"/>
      <p:bldP spid="89" grpId="0"/>
      <p:bldP spid="90" grpId="0"/>
      <p:bldP spid="92" grpId="0" animBg="1"/>
      <p:bldP spid="93"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94ED-2EF1-0F2A-A93A-9426358F8DE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Efficiency measures of ZKP</a:t>
            </a:r>
          </a:p>
        </p:txBody>
      </p:sp>
      <p:sp>
        <p:nvSpPr>
          <p:cNvPr id="3" name="Content Placeholder 2">
            <a:extLst>
              <a:ext uri="{FF2B5EF4-FFF2-40B4-BE49-F238E27FC236}">
                <a16:creationId xmlns:a16="http://schemas.microsoft.com/office/drawing/2014/main" id="{5D948919-BCCF-78E5-2340-DD26FE6677B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E0FF322-7B75-AE5B-B221-C3C07CF67668}"/>
              </a:ext>
            </a:extLst>
          </p:cNvPr>
          <p:cNvSpPr>
            <a:spLocks noGrp="1"/>
          </p:cNvSpPr>
          <p:nvPr>
            <p:ph type="sldNum" sz="quarter" idx="12"/>
          </p:nvPr>
        </p:nvSpPr>
        <p:spPr>
          <a:xfrm>
            <a:off x="8531059" y="6310312"/>
            <a:ext cx="2743200" cy="365125"/>
          </a:xfrm>
        </p:spPr>
        <p:txBody>
          <a:bodyPr/>
          <a:lstStyle/>
          <a:p>
            <a:fld id="{925B9A89-1D3B-7042-A946-06694786D8F6}" type="slidenum">
              <a:rPr lang="en-US" smtClean="0"/>
              <a:t>65</a:t>
            </a:fld>
            <a:endParaRPr lang="en-US"/>
          </a:p>
        </p:txBody>
      </p:sp>
      <p:grpSp>
        <p:nvGrpSpPr>
          <p:cNvPr id="5" name="Group 4">
            <a:extLst>
              <a:ext uri="{FF2B5EF4-FFF2-40B4-BE49-F238E27FC236}">
                <a16:creationId xmlns:a16="http://schemas.microsoft.com/office/drawing/2014/main" id="{6F77337A-9FDC-BD24-9365-5A4EFD71F6DF}"/>
              </a:ext>
            </a:extLst>
          </p:cNvPr>
          <p:cNvGrpSpPr/>
          <p:nvPr/>
        </p:nvGrpSpPr>
        <p:grpSpPr>
          <a:xfrm>
            <a:off x="4600439" y="1998489"/>
            <a:ext cx="3926137" cy="785549"/>
            <a:chOff x="4600439" y="1998489"/>
            <a:chExt cx="3926137" cy="785549"/>
          </a:xfrm>
        </p:grpSpPr>
        <p:pic>
          <p:nvPicPr>
            <p:cNvPr id="6" name="Picture 2" descr="Image result for proof">
              <a:extLst>
                <a:ext uri="{FF2B5EF4-FFF2-40B4-BE49-F238E27FC236}">
                  <a16:creationId xmlns:a16="http://schemas.microsoft.com/office/drawing/2014/main" id="{8D6E480E-F95D-EDC0-E20B-EB3736B3DC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6068" y="1998489"/>
              <a:ext cx="1670508" cy="7855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193235C-407A-FEC8-B289-F4C42D5A139F}"/>
                    </a:ext>
                  </a:extLst>
                </p:cNvPr>
                <p:cNvSpPr/>
                <p:nvPr/>
              </p:nvSpPr>
              <p:spPr>
                <a:xfrm>
                  <a:off x="4600439" y="2043577"/>
                  <a:ext cx="2620782" cy="523220"/>
                </a:xfrm>
                <a:prstGeom prst="rect">
                  <a:avLst/>
                </a:prstGeom>
              </p:spPr>
              <p:txBody>
                <a:bodyPr wrap="none">
                  <a:spAutoFit/>
                </a:bodyPr>
                <a:lstStyle/>
                <a:p>
                  <a14:m>
                    <m:oMath xmlns:m="http://schemas.openxmlformats.org/officeDocument/2006/math">
                      <m:r>
                        <a:rPr lang="en-US" sz="2800" b="0" i="1" dirty="0" smtClean="0">
                          <a:latin typeface="Cambria Math" panose="02040503050406030204" pitchFamily="18" charset="0"/>
                        </a:rPr>
                        <m:t>𝐶</m:t>
                      </m:r>
                      <m:r>
                        <a:rPr lang="en-US" sz="2800" i="1" dirty="0" smtClean="0">
                          <a:latin typeface="Cambria Math" panose="02040503050406030204" pitchFamily="18" charset="0"/>
                        </a:rPr>
                        <m:t>(</m:t>
                      </m:r>
                      <m:r>
                        <a:rPr lang="en-US" sz="2800" i="1" dirty="0" smtClean="0">
                          <a:latin typeface="Cambria Math" panose="02040503050406030204" pitchFamily="18" charset="0"/>
                        </a:rPr>
                        <m:t>𝑤</m:t>
                      </m:r>
                      <m:r>
                        <a:rPr lang="en-US" sz="2800" i="1" dirty="0" smtClean="0">
                          <a:latin typeface="Cambria Math" panose="02040503050406030204" pitchFamily="18" charset="0"/>
                        </a:rPr>
                        <m:t>)  =  </m:t>
                      </m:r>
                      <m:r>
                        <a:rPr lang="en-US" sz="2800" i="1" dirty="0">
                          <a:latin typeface="Cambria Math" panose="02040503050406030204" pitchFamily="18" charset="0"/>
                        </a:rPr>
                        <m:t>𝑦</m:t>
                      </m:r>
                      <m:r>
                        <a:rPr lang="en-US" sz="2800" i="1" dirty="0">
                          <a:latin typeface="Cambria Math" panose="02040503050406030204" pitchFamily="18" charset="0"/>
                        </a:rPr>
                        <m:t>   </m:t>
                      </m:r>
                    </m:oMath>
                  </a14:m>
                  <a:r>
                    <a:rPr lang="en-US" sz="2800">
                      <a:latin typeface="Arial" panose="020B0604020202020204" pitchFamily="34" charset="0"/>
                      <a:cs typeface="Arial" panose="020B0604020202020204" pitchFamily="34" charset="0"/>
                    </a:rPr>
                    <a:t>+  </a:t>
                  </a:r>
                </a:p>
              </p:txBody>
            </p:sp>
          </mc:Choice>
          <mc:Fallback xmlns="">
            <p:sp>
              <p:nvSpPr>
                <p:cNvPr id="7" name="Rectangle 6">
                  <a:extLst>
                    <a:ext uri="{FF2B5EF4-FFF2-40B4-BE49-F238E27FC236}">
                      <a16:creationId xmlns:a16="http://schemas.microsoft.com/office/drawing/2014/main" id="{3193235C-407A-FEC8-B289-F4C42D5A139F}"/>
                    </a:ext>
                  </a:extLst>
                </p:cNvPr>
                <p:cNvSpPr>
                  <a:spLocks noRot="1" noChangeAspect="1" noMove="1" noResize="1" noEditPoints="1" noAdjustHandles="1" noChangeArrowheads="1" noChangeShapeType="1" noTextEdit="1"/>
                </p:cNvSpPr>
                <p:nvPr/>
              </p:nvSpPr>
              <p:spPr>
                <a:xfrm>
                  <a:off x="4600439" y="2043577"/>
                  <a:ext cx="2620782" cy="523220"/>
                </a:xfrm>
                <a:prstGeom prst="rect">
                  <a:avLst/>
                </a:prstGeom>
                <a:blipFill>
                  <a:blip r:embed="rId3"/>
                  <a:stretch>
                    <a:fillRect l="-1449" t="-9302" r="-3865" b="-27907"/>
                  </a:stretch>
                </a:blipFill>
              </p:spPr>
              <p:txBody>
                <a:bodyPr/>
                <a:lstStyle/>
                <a:p>
                  <a:r>
                    <a:rPr lang="en-US">
                      <a:noFill/>
                    </a:rPr>
                    <a:t> </a:t>
                  </a:r>
                </a:p>
              </p:txBody>
            </p:sp>
          </mc:Fallback>
        </mc:AlternateContent>
      </p:grpSp>
      <p:pic>
        <p:nvPicPr>
          <p:cNvPr id="8" name="Picture 7">
            <a:extLst>
              <a:ext uri="{FF2B5EF4-FFF2-40B4-BE49-F238E27FC236}">
                <a16:creationId xmlns:a16="http://schemas.microsoft.com/office/drawing/2014/main" id="{C6B92BF0-FA13-E558-8029-2A30803DA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1241" y="1753771"/>
            <a:ext cx="1889895" cy="2501652"/>
          </a:xfrm>
          <a:prstGeom prst="rect">
            <a:avLst/>
          </a:prstGeom>
        </p:spPr>
      </p:pic>
      <p:pic>
        <p:nvPicPr>
          <p:cNvPr id="9" name="Picture 8">
            <a:extLst>
              <a:ext uri="{FF2B5EF4-FFF2-40B4-BE49-F238E27FC236}">
                <a16:creationId xmlns:a16="http://schemas.microsoft.com/office/drawing/2014/main" id="{8E7C32A3-B333-E7A7-41A6-192048E8A1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6279" y="1649443"/>
            <a:ext cx="2036532" cy="2784411"/>
          </a:xfrm>
          <a:prstGeom prst="rect">
            <a:avLst/>
          </a:prstGeom>
        </p:spPr>
      </p:pic>
      <p:sp>
        <p:nvSpPr>
          <p:cNvPr id="10" name="Right Arrow 7">
            <a:extLst>
              <a:ext uri="{FF2B5EF4-FFF2-40B4-BE49-F238E27FC236}">
                <a16:creationId xmlns:a16="http://schemas.microsoft.com/office/drawing/2014/main" id="{0FBD1251-7CA3-8636-E3B9-B3958D45984F}"/>
              </a:ext>
            </a:extLst>
          </p:cNvPr>
          <p:cNvSpPr/>
          <p:nvPr/>
        </p:nvSpPr>
        <p:spPr>
          <a:xfrm>
            <a:off x="4554663" y="2822829"/>
            <a:ext cx="3744547" cy="181769"/>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Georgia" panose="02040502050405020303" pitchFamily="18" charset="0"/>
            </a:endParaRPr>
          </a:p>
        </p:txBody>
      </p:sp>
      <p:sp>
        <p:nvSpPr>
          <p:cNvPr id="11" name="Line Callout 1 65">
            <a:extLst>
              <a:ext uri="{FF2B5EF4-FFF2-40B4-BE49-F238E27FC236}">
                <a16:creationId xmlns:a16="http://schemas.microsoft.com/office/drawing/2014/main" id="{13C6D954-4C36-6524-C366-12A530E2F3AF}"/>
              </a:ext>
            </a:extLst>
          </p:cNvPr>
          <p:cNvSpPr/>
          <p:nvPr/>
        </p:nvSpPr>
        <p:spPr>
          <a:xfrm>
            <a:off x="2546904" y="1786578"/>
            <a:ext cx="1889896" cy="2468845"/>
          </a:xfrm>
          <a:prstGeom prst="borderCallout1">
            <a:avLst>
              <a:gd name="adj1" fmla="val 101064"/>
              <a:gd name="adj2" fmla="val 66188"/>
              <a:gd name="adj3" fmla="val 130144"/>
              <a:gd name="adj4" fmla="val 71350"/>
            </a:avLst>
          </a:prstGeom>
          <a:noFill/>
          <a:ln w="28575"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solidFill>
                  <a:srgbClr val="FF0000"/>
                </a:solidFill>
              </a:ln>
              <a:solidFill>
                <a:srgbClr val="0070C0"/>
              </a:solidFill>
            </a:endParaRPr>
          </a:p>
        </p:txBody>
      </p:sp>
      <p:sp>
        <p:nvSpPr>
          <p:cNvPr id="12" name="TextBox 11">
            <a:extLst>
              <a:ext uri="{FF2B5EF4-FFF2-40B4-BE49-F238E27FC236}">
                <a16:creationId xmlns:a16="http://schemas.microsoft.com/office/drawing/2014/main" id="{BB69DCD9-8E60-BE4B-392D-A265A62D24F5}"/>
              </a:ext>
            </a:extLst>
          </p:cNvPr>
          <p:cNvSpPr txBox="1"/>
          <p:nvPr/>
        </p:nvSpPr>
        <p:spPr>
          <a:xfrm>
            <a:off x="2216867" y="4947133"/>
            <a:ext cx="2878667" cy="584775"/>
          </a:xfrm>
          <a:prstGeom prst="rect">
            <a:avLst/>
          </a:prstGeom>
          <a:noFill/>
        </p:spPr>
        <p:txBody>
          <a:bodyPr wrap="square" rtlCol="0">
            <a:spAutoFit/>
          </a:bodyPr>
          <a:lstStyle/>
          <a:p>
            <a:pPr algn="ctr"/>
            <a:r>
              <a:rPr lang="en-US" sz="3200" dirty="0">
                <a:solidFill>
                  <a:srgbClr val="0070C0"/>
                </a:solidFill>
                <a:latin typeface="Arial" panose="020B0604020202020204" pitchFamily="34" charset="0"/>
                <a:cs typeface="Arial" panose="020B0604020202020204" pitchFamily="34" charset="0"/>
              </a:rPr>
              <a:t>prover time</a:t>
            </a:r>
          </a:p>
        </p:txBody>
      </p:sp>
      <p:sp>
        <p:nvSpPr>
          <p:cNvPr id="13" name="Line Callout 1 65">
            <a:extLst>
              <a:ext uri="{FF2B5EF4-FFF2-40B4-BE49-F238E27FC236}">
                <a16:creationId xmlns:a16="http://schemas.microsoft.com/office/drawing/2014/main" id="{69888FC9-76CB-72D2-45E1-10E0AD1E2E5F}"/>
              </a:ext>
            </a:extLst>
          </p:cNvPr>
          <p:cNvSpPr/>
          <p:nvPr/>
        </p:nvSpPr>
        <p:spPr>
          <a:xfrm>
            <a:off x="8515019" y="1823355"/>
            <a:ext cx="1889896" cy="2468845"/>
          </a:xfrm>
          <a:prstGeom prst="borderCallout1">
            <a:avLst>
              <a:gd name="adj1" fmla="val 101064"/>
              <a:gd name="adj2" fmla="val 66188"/>
              <a:gd name="adj3" fmla="val 130681"/>
              <a:gd name="adj4" fmla="val 33485"/>
            </a:avLst>
          </a:prstGeom>
          <a:noFill/>
          <a:ln w="28575"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solidFill>
                  <a:srgbClr val="FF0000"/>
                </a:solidFill>
              </a:ln>
              <a:solidFill>
                <a:srgbClr val="0070C0"/>
              </a:solidFill>
            </a:endParaRPr>
          </a:p>
        </p:txBody>
      </p:sp>
      <p:sp>
        <p:nvSpPr>
          <p:cNvPr id="14" name="TextBox 13">
            <a:extLst>
              <a:ext uri="{FF2B5EF4-FFF2-40B4-BE49-F238E27FC236}">
                <a16:creationId xmlns:a16="http://schemas.microsoft.com/office/drawing/2014/main" id="{2EF3BFE8-B291-9576-B7EC-2A80CC846616}"/>
              </a:ext>
            </a:extLst>
          </p:cNvPr>
          <p:cNvSpPr txBox="1"/>
          <p:nvPr/>
        </p:nvSpPr>
        <p:spPr>
          <a:xfrm>
            <a:off x="6845848" y="4932674"/>
            <a:ext cx="4418191" cy="584775"/>
          </a:xfrm>
          <a:prstGeom prst="rect">
            <a:avLst/>
          </a:prstGeom>
          <a:noFill/>
        </p:spPr>
        <p:txBody>
          <a:bodyPr wrap="square" rtlCol="0">
            <a:spAutoFit/>
          </a:bodyPr>
          <a:lstStyle/>
          <a:p>
            <a:pPr algn="ctr"/>
            <a:r>
              <a:rPr lang="en-US" sz="3200" dirty="0">
                <a:solidFill>
                  <a:srgbClr val="0070C0"/>
                </a:solidFill>
                <a:latin typeface="Arial" panose="020B0604020202020204" pitchFamily="34" charset="0"/>
                <a:cs typeface="Arial" panose="020B0604020202020204" pitchFamily="34" charset="0"/>
              </a:rPr>
              <a:t>verification time</a:t>
            </a:r>
          </a:p>
        </p:txBody>
      </p:sp>
      <p:sp>
        <p:nvSpPr>
          <p:cNvPr id="15" name="Line Callout 1 61">
            <a:extLst>
              <a:ext uri="{FF2B5EF4-FFF2-40B4-BE49-F238E27FC236}">
                <a16:creationId xmlns:a16="http://schemas.microsoft.com/office/drawing/2014/main" id="{E913C926-4221-A97E-3C19-779CECC18F5A}"/>
              </a:ext>
            </a:extLst>
          </p:cNvPr>
          <p:cNvSpPr/>
          <p:nvPr/>
        </p:nvSpPr>
        <p:spPr>
          <a:xfrm>
            <a:off x="7168530" y="2006512"/>
            <a:ext cx="1130680" cy="714961"/>
          </a:xfrm>
          <a:prstGeom prst="borderCallout1">
            <a:avLst>
              <a:gd name="adj1" fmla="val 100538"/>
              <a:gd name="adj2" fmla="val 59714"/>
              <a:gd name="adj3" fmla="val 207249"/>
              <a:gd name="adj4" fmla="val 28148"/>
            </a:avLst>
          </a:prstGeom>
          <a:noFill/>
          <a:ln w="28575"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solidFill>
                  <a:srgbClr val="FF0000"/>
                </a:solidFill>
              </a:ln>
              <a:solidFill>
                <a:srgbClr val="0070C0"/>
              </a:solidFill>
            </a:endParaRPr>
          </a:p>
        </p:txBody>
      </p:sp>
      <p:sp>
        <p:nvSpPr>
          <p:cNvPr id="16" name="TextBox 15">
            <a:extLst>
              <a:ext uri="{FF2B5EF4-FFF2-40B4-BE49-F238E27FC236}">
                <a16:creationId xmlns:a16="http://schemas.microsoft.com/office/drawing/2014/main" id="{64349C99-23F6-28FF-F7C1-7398C62EB9B6}"/>
              </a:ext>
            </a:extLst>
          </p:cNvPr>
          <p:cNvSpPr txBox="1"/>
          <p:nvPr/>
        </p:nvSpPr>
        <p:spPr>
          <a:xfrm>
            <a:off x="4377492" y="3481842"/>
            <a:ext cx="5251737" cy="584775"/>
          </a:xfrm>
          <a:prstGeom prst="rect">
            <a:avLst/>
          </a:prstGeom>
          <a:noFill/>
        </p:spPr>
        <p:txBody>
          <a:bodyPr wrap="square" rtlCol="0">
            <a:spAutoFit/>
          </a:bodyPr>
          <a:lstStyle/>
          <a:p>
            <a:pPr algn="ctr"/>
            <a:r>
              <a:rPr lang="en-US" sz="3200" dirty="0">
                <a:solidFill>
                  <a:srgbClr val="0070C0"/>
                </a:solidFill>
                <a:latin typeface="Arial" panose="020B0604020202020204" pitchFamily="34" charset="0"/>
                <a:cs typeface="Arial" panose="020B0604020202020204" pitchFamily="34" charset="0"/>
              </a:rPr>
              <a:t>proof size</a:t>
            </a:r>
          </a:p>
        </p:txBody>
      </p:sp>
      <p:grpSp>
        <p:nvGrpSpPr>
          <p:cNvPr id="17" name="Group 16">
            <a:extLst>
              <a:ext uri="{FF2B5EF4-FFF2-40B4-BE49-F238E27FC236}">
                <a16:creationId xmlns:a16="http://schemas.microsoft.com/office/drawing/2014/main" id="{69C8496E-A6EB-675C-B386-242DCF575A5D}"/>
              </a:ext>
            </a:extLst>
          </p:cNvPr>
          <p:cNvGrpSpPr/>
          <p:nvPr/>
        </p:nvGrpSpPr>
        <p:grpSpPr>
          <a:xfrm>
            <a:off x="557811" y="1866609"/>
            <a:ext cx="2036532" cy="2378554"/>
            <a:chOff x="557811" y="1866609"/>
            <a:chExt cx="2036532" cy="2378554"/>
          </a:xfrm>
        </p:grpSpPr>
        <p:pic>
          <p:nvPicPr>
            <p:cNvPr id="18" name="Picture 17">
              <a:extLst>
                <a:ext uri="{FF2B5EF4-FFF2-40B4-BE49-F238E27FC236}">
                  <a16:creationId xmlns:a16="http://schemas.microsoft.com/office/drawing/2014/main" id="{8116D1DF-3AD9-18DA-D1BB-F9E0D16EBC66}"/>
                </a:ext>
              </a:extLst>
            </p:cNvPr>
            <p:cNvPicPr>
              <a:picLocks noChangeAspect="1"/>
            </p:cNvPicPr>
            <p:nvPr/>
          </p:nvPicPr>
          <p:blipFill>
            <a:blip r:embed="rId6"/>
            <a:stretch>
              <a:fillRect/>
            </a:stretch>
          </p:blipFill>
          <p:spPr>
            <a:xfrm>
              <a:off x="694329" y="1866609"/>
              <a:ext cx="1533775" cy="1760712"/>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D19F955-5A86-7D22-A66D-F5C5ABE77FCE}"/>
                    </a:ext>
                  </a:extLst>
                </p:cNvPr>
                <p:cNvSpPr txBox="1"/>
                <p:nvPr/>
              </p:nvSpPr>
              <p:spPr>
                <a:xfrm>
                  <a:off x="557811" y="3721943"/>
                  <a:ext cx="2036532"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Witness: </a:t>
                  </a:r>
                  <a14:m>
                    <m:oMath xmlns:m="http://schemas.openxmlformats.org/officeDocument/2006/math">
                      <m:r>
                        <a:rPr lang="en-US" sz="2800" i="1" dirty="0" smtClean="0">
                          <a:latin typeface="Cambria Math" panose="02040503050406030204" pitchFamily="18" charset="0"/>
                        </a:rPr>
                        <m:t>𝑤</m:t>
                      </m:r>
                    </m:oMath>
                  </a14:m>
                  <a:endParaRPr lang="en-US" sz="2800" dirty="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CD19F955-5A86-7D22-A66D-F5C5ABE77FCE}"/>
                    </a:ext>
                  </a:extLst>
                </p:cNvPr>
                <p:cNvSpPr txBox="1">
                  <a:spLocks noRot="1" noChangeAspect="1" noMove="1" noResize="1" noEditPoints="1" noAdjustHandles="1" noChangeArrowheads="1" noChangeShapeType="1" noTextEdit="1"/>
                </p:cNvSpPr>
                <p:nvPr/>
              </p:nvSpPr>
              <p:spPr>
                <a:xfrm>
                  <a:off x="557811" y="3721943"/>
                  <a:ext cx="2036532" cy="523220"/>
                </a:xfrm>
                <a:prstGeom prst="rect">
                  <a:avLst/>
                </a:prstGeom>
                <a:blipFill>
                  <a:blip r:embed="rId7"/>
                  <a:stretch>
                    <a:fillRect l="-6211" t="-11905" b="-3095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D73C2F-D8DD-E4D3-34C4-E891D1C2C24A}"/>
                  </a:ext>
                </a:extLst>
              </p:cNvPr>
              <p:cNvSpPr txBox="1"/>
              <p:nvPr/>
            </p:nvSpPr>
            <p:spPr>
              <a:xfrm>
                <a:off x="5495541" y="4041887"/>
                <a:ext cx="3031035" cy="584775"/>
              </a:xfrm>
              <a:prstGeom prst="rect">
                <a:avLst/>
              </a:prstGeom>
              <a:noFill/>
            </p:spPr>
            <p:txBody>
              <a:bodyPr wrap="square" rtlCol="0">
                <a:spAutoFit/>
              </a:bodyPr>
              <a:lstStyle/>
              <a:p>
                <a:pPr algn="ctr"/>
                <a:r>
                  <a:rPr lang="en-US" sz="3200" dirty="0">
                    <a:solidFill>
                      <a:srgbClr val="0070C0"/>
                    </a:solidFill>
                    <a:latin typeface="Arial" panose="020B0604020202020204" pitchFamily="34" charset="0"/>
                    <a:cs typeface="Arial" panose="020B0604020202020204" pitchFamily="34" charset="0"/>
                  </a:rPr>
                  <a:t>succinct: </a:t>
                </a:r>
                <a14:m>
                  <m:oMath xmlns:m="http://schemas.openxmlformats.org/officeDocument/2006/math">
                    <m:r>
                      <a:rPr lang="en-US" sz="3200" dirty="0" smtClean="0">
                        <a:solidFill>
                          <a:srgbClr val="0070C0"/>
                        </a:solidFill>
                        <a:latin typeface="Cambria Math" panose="02040503050406030204" pitchFamily="18" charset="0"/>
                      </a:rPr>
                      <m:t>&lt;</m:t>
                    </m:r>
                    <m:r>
                      <a:rPr lang="en-US" sz="3200" b="0" i="1" dirty="0" smtClean="0">
                        <a:solidFill>
                          <a:srgbClr val="0070C0"/>
                        </a:solidFill>
                        <a:latin typeface="Cambria Math" panose="02040503050406030204" pitchFamily="18" charset="0"/>
                      </a:rPr>
                      <m:t>|</m:t>
                    </m:r>
                    <m:r>
                      <a:rPr lang="en-US" sz="3200" b="0" i="1" dirty="0" smtClean="0">
                        <a:solidFill>
                          <a:srgbClr val="0070C0"/>
                        </a:solidFill>
                        <a:latin typeface="Cambria Math" panose="02040503050406030204" pitchFamily="18" charset="0"/>
                      </a:rPr>
                      <m:t>𝑤</m:t>
                    </m:r>
                    <m:r>
                      <a:rPr lang="en-US" sz="3200" b="0" i="1" dirty="0" smtClean="0">
                        <a:solidFill>
                          <a:srgbClr val="0070C0"/>
                        </a:solidFill>
                        <a:latin typeface="Cambria Math" panose="02040503050406030204" pitchFamily="18" charset="0"/>
                      </a:rPr>
                      <m:t>|</m:t>
                    </m:r>
                  </m:oMath>
                </a14:m>
                <a:endParaRPr lang="en-US" sz="3200" dirty="0">
                  <a:solidFill>
                    <a:srgbClr val="0070C0"/>
                  </a:solidFill>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C3D73C2F-D8DD-E4D3-34C4-E891D1C2C24A}"/>
                  </a:ext>
                </a:extLst>
              </p:cNvPr>
              <p:cNvSpPr txBox="1">
                <a:spLocks noRot="1" noChangeAspect="1" noMove="1" noResize="1" noEditPoints="1" noAdjustHandles="1" noChangeArrowheads="1" noChangeShapeType="1" noTextEdit="1"/>
              </p:cNvSpPr>
              <p:nvPr/>
            </p:nvSpPr>
            <p:spPr>
              <a:xfrm>
                <a:off x="5495541" y="4041887"/>
                <a:ext cx="3031035" cy="584775"/>
              </a:xfrm>
              <a:prstGeom prst="rect">
                <a:avLst/>
              </a:prstGeom>
              <a:blipFill>
                <a:blip r:embed="rId8"/>
                <a:stretch>
                  <a:fillRect l="-2083" t="-12766" r="-417" b="-31915"/>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FA5745F3-4735-CEB0-A9DE-8117B7DF7ACE}"/>
              </a:ext>
            </a:extLst>
          </p:cNvPr>
          <p:cNvSpPr txBox="1"/>
          <p:nvPr/>
        </p:nvSpPr>
        <p:spPr>
          <a:xfrm>
            <a:off x="1030331" y="5552127"/>
            <a:ext cx="5251737"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bottleneck!</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CF88A39-25F5-F4FE-BEC9-FF724359423F}"/>
                  </a:ext>
                </a:extLst>
              </p:cNvPr>
              <p:cNvSpPr txBox="1"/>
              <p:nvPr/>
            </p:nvSpPr>
            <p:spPr>
              <a:xfrm>
                <a:off x="6856068" y="5441046"/>
                <a:ext cx="4418191" cy="584775"/>
              </a:xfrm>
              <a:prstGeom prst="rect">
                <a:avLst/>
              </a:prstGeom>
              <a:noFill/>
            </p:spPr>
            <p:txBody>
              <a:bodyPr wrap="square" rtlCol="0">
                <a:spAutoFit/>
              </a:bodyPr>
              <a:lstStyle/>
              <a:p>
                <a:pPr algn="ctr"/>
                <a:r>
                  <a:rPr lang="en-US" sz="3200" dirty="0">
                    <a:solidFill>
                      <a:srgbClr val="0070C0"/>
                    </a:solidFill>
                    <a:latin typeface="Arial" panose="020B0604020202020204" pitchFamily="34" charset="0"/>
                    <a:cs typeface="Arial" panose="020B0604020202020204" pitchFamily="34" charset="0"/>
                  </a:rPr>
                  <a:t>fast than evaluating</a:t>
                </a:r>
                <a14:m>
                  <m:oMath xmlns:m="http://schemas.openxmlformats.org/officeDocument/2006/math">
                    <m:r>
                      <a:rPr lang="en-US" sz="3200" b="0" i="0" dirty="0" smtClean="0">
                        <a:solidFill>
                          <a:srgbClr val="0070C0"/>
                        </a:solidFill>
                        <a:latin typeface="Cambria Math" panose="02040503050406030204" pitchFamily="18" charset="0"/>
                      </a:rPr>
                      <m:t> </m:t>
                    </m:r>
                    <m:r>
                      <a:rPr lang="en-US" sz="3200" i="1" dirty="0" smtClean="0">
                        <a:solidFill>
                          <a:srgbClr val="0070C0"/>
                        </a:solidFill>
                        <a:latin typeface="Cambria Math" panose="02040503050406030204" pitchFamily="18" charset="0"/>
                      </a:rPr>
                      <m:t>𝐶</m:t>
                    </m:r>
                  </m:oMath>
                </a14:m>
                <a:endParaRPr lang="en-US" sz="3200" dirty="0">
                  <a:solidFill>
                    <a:srgbClr val="0070C0"/>
                  </a:solidFill>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4CF88A39-25F5-F4FE-BEC9-FF724359423F}"/>
                  </a:ext>
                </a:extLst>
              </p:cNvPr>
              <p:cNvSpPr txBox="1">
                <a:spLocks noRot="1" noChangeAspect="1" noMove="1" noResize="1" noEditPoints="1" noAdjustHandles="1" noChangeArrowheads="1" noChangeShapeType="1" noTextEdit="1"/>
              </p:cNvSpPr>
              <p:nvPr/>
            </p:nvSpPr>
            <p:spPr>
              <a:xfrm>
                <a:off x="6856068" y="5441046"/>
                <a:ext cx="4418191" cy="584775"/>
              </a:xfrm>
              <a:prstGeom prst="rect">
                <a:avLst/>
              </a:prstGeom>
              <a:blipFill>
                <a:blip r:embed="rId9"/>
                <a:stretch>
                  <a:fillRect t="-12766" b="-31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C13B9AF-20C6-80F3-778B-DAA3ECA54FEE}"/>
                  </a:ext>
                </a:extLst>
              </p:cNvPr>
              <p:cNvSpPr txBox="1"/>
              <p:nvPr/>
            </p:nvSpPr>
            <p:spPr>
              <a:xfrm>
                <a:off x="4600439" y="1262648"/>
                <a:ext cx="3581089" cy="523220"/>
              </a:xfrm>
              <a:prstGeom prst="rect">
                <a:avLst/>
              </a:prstGeom>
              <a:noFill/>
            </p:spPr>
            <p:txBody>
              <a:bodyPr wrap="square" rtlCol="0">
                <a:spAutoFit/>
              </a:bodyPr>
              <a:lstStyle/>
              <a:p>
                <a:pPr algn="ctr"/>
                <a:r>
                  <a:rPr lang="en-US" sz="2800" b="0" i="0" dirty="0">
                    <a:solidFill>
                      <a:srgbClr val="0070C0"/>
                    </a:solidFill>
                    <a:latin typeface="Arial" panose="020B0604020202020204" pitchFamily="34" charset="0"/>
                    <a:cs typeface="Arial" panose="020B0604020202020204" pitchFamily="34" charset="0"/>
                  </a:rPr>
                  <a:t>Arbitrary circuit </a:t>
                </a:r>
                <a14:m>
                  <m:oMath xmlns:m="http://schemas.openxmlformats.org/officeDocument/2006/math">
                    <m:r>
                      <a:rPr lang="en-US" sz="2800" b="0" i="1" smtClean="0">
                        <a:solidFill>
                          <a:srgbClr val="0070C0"/>
                        </a:solidFill>
                        <a:latin typeface="Cambria Math" panose="02040503050406030204" pitchFamily="18" charset="0"/>
                      </a:rPr>
                      <m:t>𝐶</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FC13B9AF-20C6-80F3-778B-DAA3ECA54FEE}"/>
                  </a:ext>
                </a:extLst>
              </p:cNvPr>
              <p:cNvSpPr txBox="1">
                <a:spLocks noRot="1" noChangeAspect="1" noMove="1" noResize="1" noEditPoints="1" noAdjustHandles="1" noChangeArrowheads="1" noChangeShapeType="1" noTextEdit="1"/>
              </p:cNvSpPr>
              <p:nvPr/>
            </p:nvSpPr>
            <p:spPr>
              <a:xfrm>
                <a:off x="4600439" y="1262648"/>
                <a:ext cx="3581089" cy="523220"/>
              </a:xfrm>
              <a:prstGeom prst="rect">
                <a:avLst/>
              </a:prstGeom>
              <a:blipFill>
                <a:blip r:embed="rId10"/>
                <a:stretch>
                  <a:fillRect t="-11905" b="-30952"/>
                </a:stretch>
              </a:blipFill>
            </p:spPr>
            <p:txBody>
              <a:bodyPr/>
              <a:lstStyle/>
              <a:p>
                <a:r>
                  <a:rPr lang="en-US">
                    <a:noFill/>
                  </a:rPr>
                  <a:t> </a:t>
                </a:r>
              </a:p>
            </p:txBody>
          </p:sp>
        </mc:Fallback>
      </mc:AlternateContent>
    </p:spTree>
    <p:extLst>
      <p:ext uri="{BB962C8B-B14F-4D97-AF65-F5344CB8AC3E}">
        <p14:creationId xmlns:p14="http://schemas.microsoft.com/office/powerpoint/2010/main" val="375091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p:bldP spid="20" grpId="0"/>
      <p:bldP spid="21" grpId="0"/>
      <p:bldP spid="22" grpId="0"/>
      <p:bldP spid="23"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E1AC-34DD-E9BD-181D-ADDC1497881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Applications on Machine Learning</a:t>
            </a:r>
          </a:p>
        </p:txBody>
      </p:sp>
      <p:grpSp>
        <p:nvGrpSpPr>
          <p:cNvPr id="4" name="Group 3">
            <a:extLst>
              <a:ext uri="{FF2B5EF4-FFF2-40B4-BE49-F238E27FC236}">
                <a16:creationId xmlns:a16="http://schemas.microsoft.com/office/drawing/2014/main" id="{36FA8248-8F04-BAB1-FA0B-3BB97B4F250F}"/>
              </a:ext>
            </a:extLst>
          </p:cNvPr>
          <p:cNvGrpSpPr/>
          <p:nvPr/>
        </p:nvGrpSpPr>
        <p:grpSpPr>
          <a:xfrm>
            <a:off x="735078" y="1425048"/>
            <a:ext cx="3914816" cy="2915733"/>
            <a:chOff x="91270" y="3989783"/>
            <a:chExt cx="3854417" cy="2915733"/>
          </a:xfrm>
        </p:grpSpPr>
        <p:pic>
          <p:nvPicPr>
            <p:cNvPr id="5" name="Picture 4">
              <a:extLst>
                <a:ext uri="{FF2B5EF4-FFF2-40B4-BE49-F238E27FC236}">
                  <a16:creationId xmlns:a16="http://schemas.microsoft.com/office/drawing/2014/main" id="{5E25FECA-5B6F-F6A8-BCEF-AF0526F43AB5}"/>
                </a:ext>
              </a:extLst>
            </p:cNvPr>
            <p:cNvPicPr>
              <a:picLocks noChangeAspect="1"/>
            </p:cNvPicPr>
            <p:nvPr/>
          </p:nvPicPr>
          <p:blipFill>
            <a:blip r:embed="rId2"/>
            <a:stretch>
              <a:fillRect/>
            </a:stretch>
          </p:blipFill>
          <p:spPr>
            <a:xfrm>
              <a:off x="91270" y="4647373"/>
              <a:ext cx="3854417" cy="2258143"/>
            </a:xfrm>
            <a:prstGeom prst="rect">
              <a:avLst/>
            </a:prstGeom>
          </p:spPr>
        </p:pic>
        <p:sp>
          <p:nvSpPr>
            <p:cNvPr id="6" name="TextBox 5">
              <a:extLst>
                <a:ext uri="{FF2B5EF4-FFF2-40B4-BE49-F238E27FC236}">
                  <a16:creationId xmlns:a16="http://schemas.microsoft.com/office/drawing/2014/main" id="{F83C6E0B-F2B3-8E0E-D5F4-31E60E693415}"/>
                </a:ext>
              </a:extLst>
            </p:cNvPr>
            <p:cNvSpPr txBox="1"/>
            <p:nvPr/>
          </p:nvSpPr>
          <p:spPr>
            <a:xfrm>
              <a:off x="401748" y="3989783"/>
              <a:ext cx="330355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Secret ML Model </a:t>
              </a:r>
            </a:p>
          </p:txBody>
        </p:sp>
      </p:grpSp>
      <p:pic>
        <p:nvPicPr>
          <p:cNvPr id="7" name="Picture 6">
            <a:extLst>
              <a:ext uri="{FF2B5EF4-FFF2-40B4-BE49-F238E27FC236}">
                <a16:creationId xmlns:a16="http://schemas.microsoft.com/office/drawing/2014/main" id="{0ED52D78-C898-DE9F-72DA-10DC770F1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893" y="1921520"/>
            <a:ext cx="1889895" cy="2501652"/>
          </a:xfrm>
          <a:prstGeom prst="rect">
            <a:avLst/>
          </a:prstGeom>
        </p:spPr>
      </p:pic>
      <p:pic>
        <p:nvPicPr>
          <p:cNvPr id="8" name="Picture 7">
            <a:extLst>
              <a:ext uri="{FF2B5EF4-FFF2-40B4-BE49-F238E27FC236}">
                <a16:creationId xmlns:a16="http://schemas.microsoft.com/office/drawing/2014/main" id="{7C6E703F-14B9-29D6-0C1B-5A0070A84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6337" y="1780140"/>
            <a:ext cx="2036532" cy="2784411"/>
          </a:xfrm>
          <a:prstGeom prst="rect">
            <a:avLst/>
          </a:prstGeom>
        </p:spPr>
      </p:pic>
      <p:sp>
        <p:nvSpPr>
          <p:cNvPr id="9" name="Right Arrow 7">
            <a:extLst>
              <a:ext uri="{FF2B5EF4-FFF2-40B4-BE49-F238E27FC236}">
                <a16:creationId xmlns:a16="http://schemas.microsoft.com/office/drawing/2014/main" id="{CFC23FB8-3962-1741-07DE-4EDEDB47DAA9}"/>
              </a:ext>
            </a:extLst>
          </p:cNvPr>
          <p:cNvSpPr/>
          <p:nvPr/>
        </p:nvSpPr>
        <p:spPr>
          <a:xfrm>
            <a:off x="6539788" y="2880987"/>
            <a:ext cx="2896549" cy="198768"/>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Georgia" panose="02040502050405020303" pitchFamily="18" charset="0"/>
            </a:endParaRPr>
          </a:p>
        </p:txBody>
      </p:sp>
      <p:sp>
        <p:nvSpPr>
          <p:cNvPr id="10" name="TextBox 9">
            <a:extLst>
              <a:ext uri="{FF2B5EF4-FFF2-40B4-BE49-F238E27FC236}">
                <a16:creationId xmlns:a16="http://schemas.microsoft.com/office/drawing/2014/main" id="{05908B2D-BC7A-3A49-B57B-59519D899988}"/>
              </a:ext>
            </a:extLst>
          </p:cNvPr>
          <p:cNvSpPr txBox="1"/>
          <p:nvPr/>
        </p:nvSpPr>
        <p:spPr>
          <a:xfrm>
            <a:off x="6539788" y="2206760"/>
            <a:ext cx="299726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Model property</a:t>
            </a:r>
          </a:p>
        </p:txBody>
      </p:sp>
      <p:sp>
        <p:nvSpPr>
          <p:cNvPr id="11" name="TextBox 10">
            <a:extLst>
              <a:ext uri="{FF2B5EF4-FFF2-40B4-BE49-F238E27FC236}">
                <a16:creationId xmlns:a16="http://schemas.microsoft.com/office/drawing/2014/main" id="{3D9833E9-BA69-0DE7-3F0C-EE4B2308EB83}"/>
              </a:ext>
            </a:extLst>
          </p:cNvPr>
          <p:cNvSpPr txBox="1"/>
          <p:nvPr/>
        </p:nvSpPr>
        <p:spPr>
          <a:xfrm>
            <a:off x="6869520" y="3152928"/>
            <a:ext cx="2237084" cy="1077218"/>
          </a:xfrm>
          <a:prstGeom prst="rect">
            <a:avLst/>
          </a:prstGeom>
          <a:noFill/>
        </p:spPr>
        <p:txBody>
          <a:bodyPr wrap="square" rtlCol="0">
            <a:spAutoFit/>
          </a:bodyPr>
          <a:lstStyle/>
          <a:p>
            <a:pPr marL="230188" indent="-230188">
              <a:buFont typeface="Arial" panose="020B0604020202020204" pitchFamily="34" charset="0"/>
              <a:buChar char="•"/>
            </a:pPr>
            <a:r>
              <a:rPr lang="en-US" sz="3200" dirty="0">
                <a:latin typeface="Arial" panose="020B0604020202020204" pitchFamily="34" charset="0"/>
                <a:cs typeface="Arial" panose="020B0604020202020204" pitchFamily="34" charset="0"/>
              </a:rPr>
              <a:t>Accuracy</a:t>
            </a:r>
          </a:p>
          <a:p>
            <a:pPr marL="230188" indent="-230188">
              <a:buFont typeface="Arial" panose="020B0604020202020204" pitchFamily="34" charset="0"/>
              <a:buChar char="•"/>
            </a:pPr>
            <a:r>
              <a:rPr lang="en-US" sz="3200" dirty="0">
                <a:latin typeface="Arial" panose="020B0604020202020204" pitchFamily="34" charset="0"/>
                <a:cs typeface="Arial" panose="020B0604020202020204" pitchFamily="34" charset="0"/>
              </a:rPr>
              <a:t>Fairness</a:t>
            </a:r>
          </a:p>
        </p:txBody>
      </p:sp>
      <p:pic>
        <p:nvPicPr>
          <p:cNvPr id="6148" name="Picture 4" descr="Cyber Security For Telehealth Services - Forbes India">
            <a:extLst>
              <a:ext uri="{FF2B5EF4-FFF2-40B4-BE49-F238E27FC236}">
                <a16:creationId xmlns:a16="http://schemas.microsoft.com/office/drawing/2014/main" id="{6E84BF2F-C0E4-7FA6-301A-F2EA99F973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0418" y="4888303"/>
            <a:ext cx="2667129" cy="17780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proof">
            <a:extLst>
              <a:ext uri="{FF2B5EF4-FFF2-40B4-BE49-F238E27FC236}">
                <a16:creationId xmlns:a16="http://schemas.microsoft.com/office/drawing/2014/main" id="{BE5410E4-6429-1084-FCAB-E19615B87F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1799" y="1555950"/>
            <a:ext cx="1670508" cy="7855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C57ECA4-C5E0-2381-150A-A09314347C06}"/>
              </a:ext>
            </a:extLst>
          </p:cNvPr>
          <p:cNvSpPr txBox="1"/>
          <p:nvPr/>
        </p:nvSpPr>
        <p:spPr>
          <a:xfrm>
            <a:off x="548299" y="4340781"/>
            <a:ext cx="281906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Stock prediction</a:t>
            </a:r>
          </a:p>
        </p:txBody>
      </p:sp>
      <p:sp>
        <p:nvSpPr>
          <p:cNvPr id="14" name="TextBox 13">
            <a:extLst>
              <a:ext uri="{FF2B5EF4-FFF2-40B4-BE49-F238E27FC236}">
                <a16:creationId xmlns:a16="http://schemas.microsoft.com/office/drawing/2014/main" id="{F23862D8-1A9C-73D7-91FC-1A674A3B4CC9}"/>
              </a:ext>
            </a:extLst>
          </p:cNvPr>
          <p:cNvSpPr txBox="1"/>
          <p:nvPr/>
        </p:nvSpPr>
        <p:spPr>
          <a:xfrm>
            <a:off x="3118286" y="4353457"/>
            <a:ext cx="281906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Healthcare with ML</a:t>
            </a:r>
          </a:p>
        </p:txBody>
      </p:sp>
      <p:pic>
        <p:nvPicPr>
          <p:cNvPr id="15" name="Picture 14">
            <a:extLst>
              <a:ext uri="{FF2B5EF4-FFF2-40B4-BE49-F238E27FC236}">
                <a16:creationId xmlns:a16="http://schemas.microsoft.com/office/drawing/2014/main" id="{8DC40191-9FD6-EB12-A34F-5D5C405B1664}"/>
              </a:ext>
            </a:extLst>
          </p:cNvPr>
          <p:cNvPicPr>
            <a:picLocks noChangeAspect="1"/>
          </p:cNvPicPr>
          <p:nvPr/>
        </p:nvPicPr>
        <p:blipFill>
          <a:blip r:embed="rId7"/>
          <a:stretch>
            <a:fillRect/>
          </a:stretch>
        </p:blipFill>
        <p:spPr>
          <a:xfrm>
            <a:off x="6391859" y="4925492"/>
            <a:ext cx="2667129" cy="1778086"/>
          </a:xfrm>
          <a:prstGeom prst="rect">
            <a:avLst/>
          </a:prstGeom>
        </p:spPr>
      </p:pic>
      <p:sp>
        <p:nvSpPr>
          <p:cNvPr id="16" name="TextBox 15">
            <a:extLst>
              <a:ext uri="{FF2B5EF4-FFF2-40B4-BE49-F238E27FC236}">
                <a16:creationId xmlns:a16="http://schemas.microsoft.com/office/drawing/2014/main" id="{7FF39589-E442-BC03-EA8A-4F84049B60B7}"/>
              </a:ext>
            </a:extLst>
          </p:cNvPr>
          <p:cNvSpPr txBox="1"/>
          <p:nvPr/>
        </p:nvSpPr>
        <p:spPr>
          <a:xfrm>
            <a:off x="6277311" y="4398807"/>
            <a:ext cx="281906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College admission</a:t>
            </a:r>
          </a:p>
        </p:txBody>
      </p:sp>
      <p:sp>
        <p:nvSpPr>
          <p:cNvPr id="18" name="TextBox 17">
            <a:extLst>
              <a:ext uri="{FF2B5EF4-FFF2-40B4-BE49-F238E27FC236}">
                <a16:creationId xmlns:a16="http://schemas.microsoft.com/office/drawing/2014/main" id="{AEFBF0CB-4EF0-00F0-5C59-1B39DD9E29D6}"/>
              </a:ext>
            </a:extLst>
          </p:cNvPr>
          <p:cNvSpPr txBox="1"/>
          <p:nvPr/>
        </p:nvSpPr>
        <p:spPr>
          <a:xfrm>
            <a:off x="9191115" y="4426638"/>
            <a:ext cx="281906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Credit evaluation</a:t>
            </a:r>
          </a:p>
        </p:txBody>
      </p:sp>
      <p:pic>
        <p:nvPicPr>
          <p:cNvPr id="19" name="Picture 18">
            <a:extLst>
              <a:ext uri="{FF2B5EF4-FFF2-40B4-BE49-F238E27FC236}">
                <a16:creationId xmlns:a16="http://schemas.microsoft.com/office/drawing/2014/main" id="{8C2CD816-C9F8-F603-4C75-92B953328FCE}"/>
              </a:ext>
            </a:extLst>
          </p:cNvPr>
          <p:cNvPicPr>
            <a:picLocks noChangeAspect="1"/>
          </p:cNvPicPr>
          <p:nvPr/>
        </p:nvPicPr>
        <p:blipFill>
          <a:blip r:embed="rId8"/>
          <a:stretch>
            <a:fillRect/>
          </a:stretch>
        </p:blipFill>
        <p:spPr>
          <a:xfrm>
            <a:off x="526859" y="4888303"/>
            <a:ext cx="2426403" cy="1789960"/>
          </a:xfrm>
          <a:prstGeom prst="rect">
            <a:avLst/>
          </a:prstGeom>
        </p:spPr>
      </p:pic>
      <p:pic>
        <p:nvPicPr>
          <p:cNvPr id="2050" name="Picture 2" descr="How Many Credit Cards Should I Have? - Insurance Noon">
            <a:extLst>
              <a:ext uri="{FF2B5EF4-FFF2-40B4-BE49-F238E27FC236}">
                <a16:creationId xmlns:a16="http://schemas.microsoft.com/office/drawing/2014/main" id="{71BB65D6-DBD2-FE0A-11BD-B80A887724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04252" y="4925492"/>
            <a:ext cx="2392795" cy="1778086"/>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19">
            <a:extLst>
              <a:ext uri="{FF2B5EF4-FFF2-40B4-BE49-F238E27FC236}">
                <a16:creationId xmlns:a16="http://schemas.microsoft.com/office/drawing/2014/main" id="{906021F8-27B8-9238-B20E-9013073EB021}"/>
              </a:ext>
            </a:extLst>
          </p:cNvPr>
          <p:cNvSpPr>
            <a:spLocks noGrp="1"/>
          </p:cNvSpPr>
          <p:nvPr>
            <p:ph type="sldNum" sz="quarter" idx="12"/>
          </p:nvPr>
        </p:nvSpPr>
        <p:spPr/>
        <p:txBody>
          <a:bodyPr/>
          <a:lstStyle/>
          <a:p>
            <a:fld id="{925B9A89-1D3B-7042-A946-06694786D8F6}" type="slidenum">
              <a:rPr lang="en-US" smtClean="0"/>
              <a:t>66</a:t>
            </a:fld>
            <a:endParaRPr lang="en-US"/>
          </a:p>
        </p:txBody>
      </p:sp>
    </p:spTree>
    <p:extLst>
      <p:ext uri="{BB962C8B-B14F-4D97-AF65-F5344CB8AC3E}">
        <p14:creationId xmlns:p14="http://schemas.microsoft.com/office/powerpoint/2010/main" val="45771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6EB0-3A2D-07E7-FBC8-CCBD02C9AF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D4391F-1343-231D-BF38-1FC0DCDBFC98}"/>
              </a:ext>
            </a:extLst>
          </p:cNvPr>
          <p:cNvSpPr>
            <a:spLocks noGrp="1"/>
          </p:cNvSpPr>
          <p:nvPr>
            <p:ph idx="1"/>
          </p:nvPr>
        </p:nvSpPr>
        <p:spPr/>
        <p:txBody>
          <a:bodyPr/>
          <a:lstStyle/>
          <a:p>
            <a:endParaRPr lang="en-US"/>
          </a:p>
        </p:txBody>
      </p:sp>
      <p:pic>
        <p:nvPicPr>
          <p:cNvPr id="3074" name="Picture 2" descr="The structure of decision tree: x 1−5 -features of events, t 1−5... |  Download Scientific Diagram">
            <a:extLst>
              <a:ext uri="{FF2B5EF4-FFF2-40B4-BE49-F238E27FC236}">
                <a16:creationId xmlns:a16="http://schemas.microsoft.com/office/drawing/2014/main" id="{BAF5879A-CEA8-895F-7601-743BD605C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1950"/>
            <a:ext cx="9144000"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801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FD411A9-5A28-9D68-FAAC-BDB38C2BD0F8}"/>
              </a:ext>
            </a:extLst>
          </p:cNvPr>
          <p:cNvSpPr/>
          <p:nvPr/>
        </p:nvSpPr>
        <p:spPr>
          <a:xfrm>
            <a:off x="426719" y="1934451"/>
            <a:ext cx="3169857" cy="163786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2">
                    <a:lumMod val="90000"/>
                  </a:schemeClr>
                </a:solidFill>
                <a:latin typeface="Arial" panose="020B0604020202020204" pitchFamily="34" charset="0"/>
                <a:cs typeface="Arial" panose="020B0604020202020204" pitchFamily="34" charset="0"/>
              </a:rPr>
              <a:t>Layered Circuits</a:t>
            </a:r>
          </a:p>
          <a:p>
            <a:pPr algn="ctr"/>
            <a:r>
              <a:rPr lang="en-US" sz="2200" dirty="0">
                <a:solidFill>
                  <a:schemeClr val="bg2">
                    <a:lumMod val="90000"/>
                  </a:schemeClr>
                </a:solidFill>
                <a:latin typeface="Arial" panose="020B0604020202020204" pitchFamily="34" charset="0"/>
                <a:cs typeface="Arial" panose="020B0604020202020204" pitchFamily="34" charset="0"/>
              </a:rPr>
              <a:t>[XZZPS 19]</a:t>
            </a:r>
          </a:p>
          <a:p>
            <a:pPr algn="ctr"/>
            <a:r>
              <a:rPr lang="en-US" sz="2200" dirty="0">
                <a:solidFill>
                  <a:schemeClr val="bg2">
                    <a:lumMod val="90000"/>
                  </a:schemeClr>
                </a:solidFill>
                <a:latin typeface="Arial" panose="020B0604020202020204" pitchFamily="34" charset="0"/>
                <a:cs typeface="Arial" panose="020B0604020202020204" pitchFamily="34" charset="0"/>
              </a:rPr>
              <a:t>CRYPTO</a:t>
            </a:r>
          </a:p>
        </p:txBody>
      </p:sp>
      <p:sp>
        <p:nvSpPr>
          <p:cNvPr id="24" name="Oval 23">
            <a:extLst>
              <a:ext uri="{FF2B5EF4-FFF2-40B4-BE49-F238E27FC236}">
                <a16:creationId xmlns:a16="http://schemas.microsoft.com/office/drawing/2014/main" id="{7FE93D59-4582-7FA4-99E6-2695C6AC9F65}"/>
              </a:ext>
            </a:extLst>
          </p:cNvPr>
          <p:cNvSpPr/>
          <p:nvPr/>
        </p:nvSpPr>
        <p:spPr>
          <a:xfrm>
            <a:off x="5891278" y="3427401"/>
            <a:ext cx="2742991" cy="168217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bg2">
                    <a:lumMod val="90000"/>
                  </a:schemeClr>
                </a:solidFill>
                <a:latin typeface="Arial" panose="020B0604020202020204" pitchFamily="34" charset="0"/>
                <a:cs typeface="Arial" panose="020B0604020202020204" pitchFamily="34" charset="0"/>
              </a:rPr>
              <a:t>ZK Bridge</a:t>
            </a:r>
          </a:p>
          <a:p>
            <a:pPr algn="ctr">
              <a:lnSpc>
                <a:spcPct val="150000"/>
              </a:lnSpc>
            </a:pPr>
            <a:r>
              <a:rPr lang="en-US" sz="2200" dirty="0">
                <a:solidFill>
                  <a:schemeClr val="bg2">
                    <a:lumMod val="90000"/>
                  </a:schemeClr>
                </a:solidFill>
                <a:latin typeface="Arial" panose="020B0604020202020204" pitchFamily="34" charset="0"/>
                <a:cs typeface="Arial" panose="020B0604020202020204" pitchFamily="34" charset="0"/>
              </a:rPr>
              <a:t>[XZC+ 22]</a:t>
            </a:r>
          </a:p>
          <a:p>
            <a:pPr algn="ctr"/>
            <a:r>
              <a:rPr lang="en-US" sz="2200" dirty="0">
                <a:solidFill>
                  <a:schemeClr val="bg2">
                    <a:lumMod val="90000"/>
                  </a:schemeClr>
                </a:solidFill>
                <a:latin typeface="Arial" panose="020B0604020202020204" pitchFamily="34" charset="0"/>
                <a:cs typeface="Arial" panose="020B0604020202020204" pitchFamily="34" charset="0"/>
              </a:rPr>
              <a:t>CCS</a:t>
            </a:r>
          </a:p>
        </p:txBody>
      </p:sp>
      <p:sp>
        <p:nvSpPr>
          <p:cNvPr id="13" name="Oval 12">
            <a:extLst>
              <a:ext uri="{FF2B5EF4-FFF2-40B4-BE49-F238E27FC236}">
                <a16:creationId xmlns:a16="http://schemas.microsoft.com/office/drawing/2014/main" id="{2286006F-6B05-80CE-0A17-B694C835B114}"/>
              </a:ext>
            </a:extLst>
          </p:cNvPr>
          <p:cNvSpPr/>
          <p:nvPr/>
        </p:nvSpPr>
        <p:spPr>
          <a:xfrm>
            <a:off x="510374" y="4986733"/>
            <a:ext cx="3196688" cy="163786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2">
                    <a:lumMod val="90000"/>
                  </a:schemeClr>
                </a:solidFill>
                <a:latin typeface="Arial" panose="020B0604020202020204" pitchFamily="34" charset="0"/>
                <a:cs typeface="Arial" panose="020B0604020202020204" pitchFamily="34" charset="0"/>
              </a:rPr>
              <a:t>Arbitrary Circuits</a:t>
            </a:r>
          </a:p>
          <a:p>
            <a:pPr algn="ctr"/>
            <a:r>
              <a:rPr lang="en-US" sz="2200" dirty="0">
                <a:solidFill>
                  <a:schemeClr val="bg2">
                    <a:lumMod val="90000"/>
                  </a:schemeClr>
                </a:solidFill>
                <a:latin typeface="Arial" panose="020B0604020202020204" pitchFamily="34" charset="0"/>
                <a:cs typeface="Arial" panose="020B0604020202020204" pitchFamily="34" charset="0"/>
              </a:rPr>
              <a:t>[ZWL+ 20]</a:t>
            </a:r>
          </a:p>
          <a:p>
            <a:pPr algn="ctr"/>
            <a:r>
              <a:rPr lang="en-US" sz="2200" dirty="0">
                <a:solidFill>
                  <a:schemeClr val="bg2">
                    <a:lumMod val="90000"/>
                  </a:schemeClr>
                </a:solidFill>
                <a:latin typeface="Arial" panose="020B0604020202020204" pitchFamily="34" charset="0"/>
                <a:cs typeface="Arial" panose="020B0604020202020204" pitchFamily="34" charset="0"/>
              </a:rPr>
              <a:t>CCS</a:t>
            </a:r>
          </a:p>
        </p:txBody>
      </p:sp>
      <p:sp>
        <p:nvSpPr>
          <p:cNvPr id="10" name="Oval 9">
            <a:extLst>
              <a:ext uri="{FF2B5EF4-FFF2-40B4-BE49-F238E27FC236}">
                <a16:creationId xmlns:a16="http://schemas.microsoft.com/office/drawing/2014/main" id="{198B0ACA-6866-DD8D-3886-510D306C739C}"/>
              </a:ext>
            </a:extLst>
          </p:cNvPr>
          <p:cNvSpPr/>
          <p:nvPr/>
        </p:nvSpPr>
        <p:spPr>
          <a:xfrm>
            <a:off x="2314027" y="3415733"/>
            <a:ext cx="3354839" cy="163786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bg2">
                    <a:lumMod val="90000"/>
                  </a:schemeClr>
                </a:solidFill>
                <a:latin typeface="Arial" panose="020B0604020202020204" pitchFamily="34" charset="0"/>
                <a:cs typeface="Arial" panose="020B0604020202020204" pitchFamily="34" charset="0"/>
              </a:rPr>
              <a:t>No Trusted Setup</a:t>
            </a:r>
          </a:p>
          <a:p>
            <a:pPr algn="ctr">
              <a:lnSpc>
                <a:spcPct val="150000"/>
              </a:lnSpc>
            </a:pPr>
            <a:r>
              <a:rPr lang="en-US" sz="2200" dirty="0">
                <a:solidFill>
                  <a:schemeClr val="bg2">
                    <a:lumMod val="90000"/>
                  </a:schemeClr>
                </a:solidFill>
                <a:latin typeface="Arial" panose="020B0604020202020204" pitchFamily="34" charset="0"/>
                <a:cs typeface="Arial" panose="020B0604020202020204" pitchFamily="34" charset="0"/>
              </a:rPr>
              <a:t>[ZXZS 20]</a:t>
            </a:r>
          </a:p>
          <a:p>
            <a:pPr algn="ctr"/>
            <a:r>
              <a:rPr lang="en-US" sz="2200" dirty="0">
                <a:solidFill>
                  <a:schemeClr val="bg2">
                    <a:lumMod val="90000"/>
                  </a:schemeClr>
                </a:solidFill>
                <a:latin typeface="Arial" panose="020B0604020202020204" pitchFamily="34" charset="0"/>
                <a:cs typeface="Arial" panose="020B0604020202020204" pitchFamily="34" charset="0"/>
              </a:rPr>
              <a:t>S&amp;P</a:t>
            </a:r>
          </a:p>
        </p:txBody>
      </p:sp>
      <p:sp>
        <p:nvSpPr>
          <p:cNvPr id="2" name="Title 1">
            <a:extLst>
              <a:ext uri="{FF2B5EF4-FFF2-40B4-BE49-F238E27FC236}">
                <a16:creationId xmlns:a16="http://schemas.microsoft.com/office/drawing/2014/main" id="{2A9B94BF-22A9-3D3E-5440-72106E46B15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Future Work</a:t>
            </a:r>
          </a:p>
        </p:txBody>
      </p:sp>
      <p:sp>
        <p:nvSpPr>
          <p:cNvPr id="4" name="Oval 3">
            <a:extLst>
              <a:ext uri="{FF2B5EF4-FFF2-40B4-BE49-F238E27FC236}">
                <a16:creationId xmlns:a16="http://schemas.microsoft.com/office/drawing/2014/main" id="{CBDBD63B-ED4E-AF65-A928-79D5EB6BFD48}"/>
              </a:ext>
            </a:extLst>
          </p:cNvPr>
          <p:cNvSpPr/>
          <p:nvPr/>
        </p:nvSpPr>
        <p:spPr>
          <a:xfrm>
            <a:off x="8340436" y="1987013"/>
            <a:ext cx="3354839" cy="1908318"/>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2">
                    <a:lumMod val="90000"/>
                  </a:schemeClr>
                </a:solidFill>
                <a:latin typeface="Arial" panose="020B0604020202020204" pitchFamily="34" charset="0"/>
                <a:cs typeface="Arial" panose="020B0604020202020204" pitchFamily="34" charset="0"/>
              </a:rPr>
              <a:t>ZK Decision Tree</a:t>
            </a:r>
          </a:p>
          <a:p>
            <a:pPr algn="ctr"/>
            <a:r>
              <a:rPr lang="en-US" sz="2200" dirty="0">
                <a:solidFill>
                  <a:schemeClr val="bg2">
                    <a:lumMod val="90000"/>
                  </a:schemeClr>
                </a:solidFill>
                <a:latin typeface="Arial" panose="020B0604020202020204" pitchFamily="34" charset="0"/>
                <a:cs typeface="Arial" panose="020B0604020202020204" pitchFamily="34" charset="0"/>
              </a:rPr>
              <a:t>[ZFZD 20]</a:t>
            </a:r>
          </a:p>
          <a:p>
            <a:pPr algn="ctr"/>
            <a:r>
              <a:rPr lang="en-US" sz="2200" dirty="0">
                <a:solidFill>
                  <a:schemeClr val="bg2">
                    <a:lumMod val="90000"/>
                  </a:schemeClr>
                </a:solidFill>
                <a:latin typeface="Arial" panose="020B0604020202020204" pitchFamily="34" charset="0"/>
                <a:cs typeface="Arial" panose="020B0604020202020204" pitchFamily="34" charset="0"/>
              </a:rPr>
              <a:t>CCS</a:t>
            </a:r>
          </a:p>
        </p:txBody>
      </p:sp>
      <p:sp>
        <p:nvSpPr>
          <p:cNvPr id="14" name="Oval 13">
            <a:extLst>
              <a:ext uri="{FF2B5EF4-FFF2-40B4-BE49-F238E27FC236}">
                <a16:creationId xmlns:a16="http://schemas.microsoft.com/office/drawing/2014/main" id="{51611D9C-B366-3FC2-45F7-71A0E8214172}"/>
              </a:ext>
            </a:extLst>
          </p:cNvPr>
          <p:cNvSpPr/>
          <p:nvPr/>
        </p:nvSpPr>
        <p:spPr>
          <a:xfrm>
            <a:off x="4566426" y="1705648"/>
            <a:ext cx="2804160" cy="163786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2">
                    <a:lumMod val="90000"/>
                  </a:schemeClr>
                </a:solidFill>
                <a:latin typeface="Arial" panose="020B0604020202020204" pitchFamily="34" charset="0"/>
                <a:cs typeface="Arial" panose="020B0604020202020204" pitchFamily="34" charset="0"/>
              </a:rPr>
              <a:t>1-to-N ZKP</a:t>
            </a:r>
          </a:p>
          <a:p>
            <a:pPr algn="ctr"/>
            <a:r>
              <a:rPr lang="en-US" sz="2200" dirty="0">
                <a:solidFill>
                  <a:schemeClr val="bg2">
                    <a:lumMod val="90000"/>
                  </a:schemeClr>
                </a:solidFill>
                <a:latin typeface="Arial" panose="020B0604020202020204" pitchFamily="34" charset="0"/>
                <a:cs typeface="Arial" panose="020B0604020202020204" pitchFamily="34" charset="0"/>
              </a:rPr>
              <a:t>[ZXTSZ 21]</a:t>
            </a:r>
          </a:p>
          <a:p>
            <a:pPr algn="ctr"/>
            <a:r>
              <a:rPr lang="en-US" sz="2200" dirty="0">
                <a:solidFill>
                  <a:schemeClr val="bg2">
                    <a:lumMod val="90000"/>
                  </a:schemeClr>
                </a:solidFill>
                <a:latin typeface="Arial" panose="020B0604020202020204" pitchFamily="34" charset="0"/>
                <a:cs typeface="Arial" panose="020B0604020202020204" pitchFamily="34" charset="0"/>
              </a:rPr>
              <a:t>Security</a:t>
            </a:r>
          </a:p>
        </p:txBody>
      </p:sp>
      <p:sp>
        <p:nvSpPr>
          <p:cNvPr id="28" name="Oval 27">
            <a:extLst>
              <a:ext uri="{FF2B5EF4-FFF2-40B4-BE49-F238E27FC236}">
                <a16:creationId xmlns:a16="http://schemas.microsoft.com/office/drawing/2014/main" id="{31B42EE6-0CD4-67FB-727C-90CEB6106754}"/>
              </a:ext>
            </a:extLst>
          </p:cNvPr>
          <p:cNvSpPr/>
          <p:nvPr/>
        </p:nvSpPr>
        <p:spPr>
          <a:xfrm>
            <a:off x="8075495" y="4852161"/>
            <a:ext cx="2742990" cy="168217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bg2">
                    <a:lumMod val="90000"/>
                  </a:schemeClr>
                </a:solidFill>
                <a:latin typeface="Arial" panose="020B0604020202020204" pitchFamily="34" charset="0"/>
                <a:cs typeface="Arial" panose="020B0604020202020204" pitchFamily="34" charset="0"/>
              </a:rPr>
              <a:t>ZKRollup</a:t>
            </a:r>
            <a:endParaRPr lang="en-US" sz="2200" dirty="0">
              <a:solidFill>
                <a:schemeClr val="bg2">
                  <a:lumMod val="90000"/>
                </a:schemeClr>
              </a:solidFill>
              <a:latin typeface="Arial" panose="020B0604020202020204" pitchFamily="34" charset="0"/>
              <a:cs typeface="Arial" panose="020B0604020202020204" pitchFamily="34" charset="0"/>
            </a:endParaRPr>
          </a:p>
          <a:p>
            <a:pPr algn="ctr"/>
            <a:r>
              <a:rPr lang="en-US" sz="2200" dirty="0">
                <a:solidFill>
                  <a:schemeClr val="bg2">
                    <a:lumMod val="90000"/>
                  </a:schemeClr>
                </a:solidFill>
                <a:latin typeface="Arial" panose="020B0604020202020204" pitchFamily="34" charset="0"/>
                <a:cs typeface="Arial" panose="020B0604020202020204" pitchFamily="34" charset="0"/>
              </a:rPr>
              <a:t>[LXZ+ 22]</a:t>
            </a:r>
          </a:p>
          <a:p>
            <a:pPr algn="ctr"/>
            <a:r>
              <a:rPr lang="en-US" sz="2200" dirty="0">
                <a:solidFill>
                  <a:schemeClr val="bg2">
                    <a:lumMod val="90000"/>
                  </a:schemeClr>
                </a:solidFill>
                <a:latin typeface="Arial" panose="020B0604020202020204" pitchFamily="34" charset="0"/>
                <a:cs typeface="Arial" panose="020B0604020202020204" pitchFamily="34" charset="0"/>
              </a:rPr>
              <a:t>In submission</a:t>
            </a:r>
          </a:p>
        </p:txBody>
      </p:sp>
      <p:sp>
        <p:nvSpPr>
          <p:cNvPr id="30" name="TextBox 29">
            <a:extLst>
              <a:ext uri="{FF2B5EF4-FFF2-40B4-BE49-F238E27FC236}">
                <a16:creationId xmlns:a16="http://schemas.microsoft.com/office/drawing/2014/main" id="{4FB4756D-00F9-27F4-B35D-3FB0BDAE0BB8}"/>
              </a:ext>
            </a:extLst>
          </p:cNvPr>
          <p:cNvSpPr txBox="1"/>
          <p:nvPr/>
        </p:nvSpPr>
        <p:spPr>
          <a:xfrm>
            <a:off x="510374" y="4199947"/>
            <a:ext cx="2063496" cy="707886"/>
          </a:xfrm>
          <a:prstGeom prst="rect">
            <a:avLst/>
          </a:prstGeom>
          <a:noFill/>
        </p:spPr>
        <p:txBody>
          <a:bodyPr wrap="square" rtlCol="0">
            <a:spAutoFit/>
          </a:bodyPr>
          <a:lstStyle/>
          <a:p>
            <a:pPr marL="12700" algn="ctr"/>
            <a:r>
              <a:rPr lang="en-US" sz="4000" dirty="0">
                <a:solidFill>
                  <a:srgbClr val="0070C0"/>
                </a:solidFill>
                <a:latin typeface="Arial" panose="020B0604020202020204" pitchFamily="34" charset="0"/>
                <a:cs typeface="Arial" panose="020B0604020202020204" pitchFamily="34" charset="0"/>
              </a:rPr>
              <a:t>Theory</a:t>
            </a:r>
          </a:p>
        </p:txBody>
      </p:sp>
      <p:sp>
        <p:nvSpPr>
          <p:cNvPr id="34" name="Left-Right Arrow 33">
            <a:extLst>
              <a:ext uri="{FF2B5EF4-FFF2-40B4-BE49-F238E27FC236}">
                <a16:creationId xmlns:a16="http://schemas.microsoft.com/office/drawing/2014/main" id="{EC260A70-4295-794A-0584-CE7BA3BEE2CB}"/>
              </a:ext>
            </a:extLst>
          </p:cNvPr>
          <p:cNvSpPr/>
          <p:nvPr/>
        </p:nvSpPr>
        <p:spPr>
          <a:xfrm>
            <a:off x="426720" y="4011072"/>
            <a:ext cx="11338560" cy="251835"/>
          </a:xfrm>
          <a:prstGeom prst="leftRightArrow">
            <a:avLst/>
          </a:prstGeom>
          <a:gradFill flip="none" rotWithShape="1">
            <a:gsLst>
              <a:gs pos="0">
                <a:srgbClr val="0070C0"/>
              </a:gs>
              <a:gs pos="57000">
                <a:schemeClr val="accent4">
                  <a:lumMod val="40000"/>
                  <a:lumOff val="60000"/>
                </a:schemeClr>
              </a:gs>
              <a:gs pos="100000">
                <a:srgbClr val="00B050"/>
              </a:gs>
            </a:gsLst>
            <a:lin ang="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100000">
                    <a:srgbClr val="00B050"/>
                  </a:gs>
                  <a:gs pos="0">
                    <a:srgbClr val="0070C0"/>
                  </a:gs>
                  <a:gs pos="100000">
                    <a:schemeClr val="accent5">
                      <a:lumMod val="100000"/>
                    </a:schemeClr>
                  </a:gs>
                </a:gsLst>
                <a:path path="circle">
                  <a:fillToRect l="100000" b="100000"/>
                </a:path>
              </a:gradFill>
              <a:latin typeface="Arial" panose="020B0604020202020204" pitchFamily="34" charset="0"/>
              <a:cs typeface="Arial" panose="020B0604020202020204" pitchFamily="34" charset="0"/>
            </a:endParaRPr>
          </a:p>
        </p:txBody>
      </p:sp>
      <p:sp>
        <p:nvSpPr>
          <p:cNvPr id="38" name="Slide Number Placeholder 37">
            <a:extLst>
              <a:ext uri="{FF2B5EF4-FFF2-40B4-BE49-F238E27FC236}">
                <a16:creationId xmlns:a16="http://schemas.microsoft.com/office/drawing/2014/main" id="{AB026136-E601-16B8-9338-FC656FDD76BA}"/>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68</a:t>
            </a:fld>
            <a:endParaRPr lang="en-US">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6EED5036-3258-6BA3-A797-15B948581816}"/>
              </a:ext>
            </a:extLst>
          </p:cNvPr>
          <p:cNvSpPr/>
          <p:nvPr/>
        </p:nvSpPr>
        <p:spPr>
          <a:xfrm>
            <a:off x="2876916" y="4199947"/>
            <a:ext cx="3583215" cy="238820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Hardware</a:t>
            </a:r>
          </a:p>
        </p:txBody>
      </p:sp>
      <p:sp>
        <p:nvSpPr>
          <p:cNvPr id="6" name="Oval 5">
            <a:extLst>
              <a:ext uri="{FF2B5EF4-FFF2-40B4-BE49-F238E27FC236}">
                <a16:creationId xmlns:a16="http://schemas.microsoft.com/office/drawing/2014/main" id="{BA2F757B-154C-487F-0F56-39ACDF62DB69}"/>
              </a:ext>
            </a:extLst>
          </p:cNvPr>
          <p:cNvSpPr/>
          <p:nvPr/>
        </p:nvSpPr>
        <p:spPr>
          <a:xfrm>
            <a:off x="6599824" y="4224802"/>
            <a:ext cx="3636984" cy="235050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Compiler</a:t>
            </a:r>
          </a:p>
        </p:txBody>
      </p:sp>
      <p:sp>
        <p:nvSpPr>
          <p:cNvPr id="7" name="Oval 6">
            <a:extLst>
              <a:ext uri="{FF2B5EF4-FFF2-40B4-BE49-F238E27FC236}">
                <a16:creationId xmlns:a16="http://schemas.microsoft.com/office/drawing/2014/main" id="{5C6ADF7A-A325-54BE-75AF-C14D4E3B36FA}"/>
              </a:ext>
            </a:extLst>
          </p:cNvPr>
          <p:cNvSpPr/>
          <p:nvPr/>
        </p:nvSpPr>
        <p:spPr>
          <a:xfrm>
            <a:off x="5606934" y="1929801"/>
            <a:ext cx="3017846" cy="2059837"/>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ZKRollup</a:t>
            </a:r>
            <a:endParaRPr lang="en-US" sz="3200" dirty="0">
              <a:solidFill>
                <a:schemeClr val="tx1"/>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D9381529-97D0-8157-233F-316B92B484CB}"/>
              </a:ext>
            </a:extLst>
          </p:cNvPr>
          <p:cNvSpPr/>
          <p:nvPr/>
        </p:nvSpPr>
        <p:spPr>
          <a:xfrm>
            <a:off x="1522609" y="1889748"/>
            <a:ext cx="3177079" cy="2059837"/>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Compatible</a:t>
            </a:r>
          </a:p>
          <a:p>
            <a:pPr algn="ctr"/>
            <a:r>
              <a:rPr lang="en-US" sz="3200" dirty="0">
                <a:solidFill>
                  <a:schemeClr val="tx1"/>
                </a:solidFill>
                <a:latin typeface="Arial" panose="020B0604020202020204" pitchFamily="34" charset="0"/>
                <a:cs typeface="Arial" panose="020B0604020202020204" pitchFamily="34" charset="0"/>
              </a:rPr>
              <a:t>Algorithms</a:t>
            </a:r>
          </a:p>
        </p:txBody>
      </p:sp>
      <p:sp>
        <p:nvSpPr>
          <p:cNvPr id="9" name="Oval 8">
            <a:extLst>
              <a:ext uri="{FF2B5EF4-FFF2-40B4-BE49-F238E27FC236}">
                <a16:creationId xmlns:a16="http://schemas.microsoft.com/office/drawing/2014/main" id="{4150BB9A-EFBA-85FE-BF89-8F0132C412C6}"/>
              </a:ext>
            </a:extLst>
          </p:cNvPr>
          <p:cNvSpPr/>
          <p:nvPr/>
        </p:nvSpPr>
        <p:spPr>
          <a:xfrm>
            <a:off x="7370586" y="950270"/>
            <a:ext cx="4084325" cy="205983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ZK for Fairness</a:t>
            </a:r>
          </a:p>
        </p:txBody>
      </p:sp>
      <p:sp>
        <p:nvSpPr>
          <p:cNvPr id="31" name="TextBox 30">
            <a:extLst>
              <a:ext uri="{FF2B5EF4-FFF2-40B4-BE49-F238E27FC236}">
                <a16:creationId xmlns:a16="http://schemas.microsoft.com/office/drawing/2014/main" id="{7A3CBAD6-1C96-D607-02F4-85F4F71B35D1}"/>
              </a:ext>
            </a:extLst>
          </p:cNvPr>
          <p:cNvSpPr txBox="1"/>
          <p:nvPr/>
        </p:nvSpPr>
        <p:spPr>
          <a:xfrm>
            <a:off x="9534144" y="4188504"/>
            <a:ext cx="2231136" cy="707886"/>
          </a:xfrm>
          <a:prstGeom prst="rect">
            <a:avLst/>
          </a:prstGeom>
          <a:noFill/>
        </p:spPr>
        <p:txBody>
          <a:bodyPr wrap="square" rtlCol="0">
            <a:spAutoFit/>
          </a:bodyPr>
          <a:lstStyle/>
          <a:p>
            <a:pPr algn="ctr">
              <a:tabLst>
                <a:tab pos="1252728" algn="l"/>
                <a:tab pos="1819656" algn="l"/>
              </a:tabLst>
            </a:pPr>
            <a:r>
              <a:rPr lang="en-US" sz="4000" dirty="0">
                <a:solidFill>
                  <a:srgbClr val="00B050"/>
                </a:solidFill>
                <a:latin typeface="Arial" panose="020B0604020202020204" pitchFamily="34" charset="0"/>
                <a:cs typeface="Arial" panose="020B0604020202020204" pitchFamily="34" charset="0"/>
              </a:rPr>
              <a:t>Practice</a:t>
            </a:r>
          </a:p>
        </p:txBody>
      </p:sp>
    </p:spTree>
    <p:extLst>
      <p:ext uri="{BB962C8B-B14F-4D97-AF65-F5344CB8AC3E}">
        <p14:creationId xmlns:p14="http://schemas.microsoft.com/office/powerpoint/2010/main" val="272098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BA9B9-34DF-747B-C6E6-46781281F52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Workshops and MOOC of ZKP</a:t>
            </a:r>
          </a:p>
        </p:txBody>
      </p:sp>
      <p:pic>
        <p:nvPicPr>
          <p:cNvPr id="5" name="Content Placeholder 4" descr="Graphical user interface, website&#10;&#10;Description automatically generated">
            <a:extLst>
              <a:ext uri="{FF2B5EF4-FFF2-40B4-BE49-F238E27FC236}">
                <a16:creationId xmlns:a16="http://schemas.microsoft.com/office/drawing/2014/main" id="{1ED95045-3C7F-E3AF-971C-3C24B95F8BC1}"/>
              </a:ext>
            </a:extLst>
          </p:cNvPr>
          <p:cNvPicPr>
            <a:picLocks noGrp="1" noChangeAspect="1"/>
          </p:cNvPicPr>
          <p:nvPr>
            <p:ph idx="1"/>
          </p:nvPr>
        </p:nvPicPr>
        <p:blipFill>
          <a:blip r:embed="rId3"/>
          <a:stretch>
            <a:fillRect/>
          </a:stretch>
        </p:blipFill>
        <p:spPr>
          <a:xfrm>
            <a:off x="752856" y="1690688"/>
            <a:ext cx="5166398" cy="4802187"/>
          </a:xfrm>
        </p:spPr>
      </p:pic>
      <p:pic>
        <p:nvPicPr>
          <p:cNvPr id="11" name="Picture 10" descr="Graphical user interface, text, application&#10;&#10;Description automatically generated">
            <a:extLst>
              <a:ext uri="{FF2B5EF4-FFF2-40B4-BE49-F238E27FC236}">
                <a16:creationId xmlns:a16="http://schemas.microsoft.com/office/drawing/2014/main" id="{0D3C6864-0395-DBFA-C382-F53EC6C27BBD}"/>
              </a:ext>
            </a:extLst>
          </p:cNvPr>
          <p:cNvPicPr>
            <a:picLocks noChangeAspect="1"/>
          </p:cNvPicPr>
          <p:nvPr/>
        </p:nvPicPr>
        <p:blipFill>
          <a:blip r:embed="rId4"/>
          <a:stretch>
            <a:fillRect/>
          </a:stretch>
        </p:blipFill>
        <p:spPr>
          <a:xfrm>
            <a:off x="6004597" y="1690687"/>
            <a:ext cx="5823647" cy="4802187"/>
          </a:xfrm>
          <a:prstGeom prst="rect">
            <a:avLst/>
          </a:prstGeom>
        </p:spPr>
      </p:pic>
      <p:pic>
        <p:nvPicPr>
          <p:cNvPr id="12" name="Picture 4">
            <a:extLst>
              <a:ext uri="{FF2B5EF4-FFF2-40B4-BE49-F238E27FC236}">
                <a16:creationId xmlns:a16="http://schemas.microsoft.com/office/drawing/2014/main" id="{5E823CF4-427A-8B52-4589-2A2FC7E46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4597" y="1977231"/>
            <a:ext cx="7620000" cy="42291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2290DE3-BA43-9FFA-DBC2-A9A36778F303}"/>
              </a:ext>
            </a:extLst>
          </p:cNvPr>
          <p:cNvSpPr>
            <a:spLocks noGrp="1"/>
          </p:cNvSpPr>
          <p:nvPr>
            <p:ph type="sldNum" sz="quarter" idx="12"/>
          </p:nvPr>
        </p:nvSpPr>
        <p:spPr/>
        <p:txBody>
          <a:bodyPr/>
          <a:lstStyle/>
          <a:p>
            <a:fld id="{925B9A89-1D3B-7042-A946-06694786D8F6}" type="slidenum">
              <a:rPr lang="en-US" smtClean="0"/>
              <a:t>69</a:t>
            </a:fld>
            <a:endParaRPr lang="en-US"/>
          </a:p>
        </p:txBody>
      </p:sp>
    </p:spTree>
    <p:extLst>
      <p:ext uri="{BB962C8B-B14F-4D97-AF65-F5344CB8AC3E}">
        <p14:creationId xmlns:p14="http://schemas.microsoft.com/office/powerpoint/2010/main" val="35618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DD3B5E7-D01D-7BC1-77A6-EEE621465248}"/>
              </a:ext>
            </a:extLst>
          </p:cNvPr>
          <p:cNvSpPr>
            <a:spLocks noGrp="1"/>
          </p:cNvSpPr>
          <p:nvPr>
            <p:ph type="title"/>
          </p:nvPr>
        </p:nvSpPr>
        <p:spPr>
          <a:xfrm>
            <a:off x="93518" y="2766219"/>
            <a:ext cx="12004964" cy="1325562"/>
          </a:xfrm>
        </p:spPr>
        <p:txBody>
          <a:bodyPr>
            <a:normAutofit/>
          </a:bodyPr>
          <a:lstStyle/>
          <a:p>
            <a:pPr algn="ctr"/>
            <a:r>
              <a:rPr lang="en-US" sz="4200" dirty="0">
                <a:latin typeface="Arial" panose="020B0604020202020204" pitchFamily="34" charset="0"/>
                <a:cs typeface="Arial" panose="020B0604020202020204" pitchFamily="34" charset="0"/>
              </a:rPr>
              <a:t>Verification + Privacy = </a:t>
            </a:r>
            <a:r>
              <a:rPr lang="en-US" sz="4200" dirty="0">
                <a:solidFill>
                  <a:srgbClr val="FF0000"/>
                </a:solidFill>
                <a:latin typeface="Arial" panose="020B0604020202020204" pitchFamily="34" charset="0"/>
                <a:cs typeface="Arial" panose="020B0604020202020204" pitchFamily="34" charset="0"/>
              </a:rPr>
              <a:t>Zero-Knowledge Proof</a:t>
            </a:r>
          </a:p>
        </p:txBody>
      </p:sp>
      <p:sp>
        <p:nvSpPr>
          <p:cNvPr id="5" name="Slide Number Placeholder 4">
            <a:extLst>
              <a:ext uri="{FF2B5EF4-FFF2-40B4-BE49-F238E27FC236}">
                <a16:creationId xmlns:a16="http://schemas.microsoft.com/office/drawing/2014/main" id="{99C6A73E-D9D2-D675-F61C-07ED952FAC3A}"/>
              </a:ext>
            </a:extLst>
          </p:cNvPr>
          <p:cNvSpPr>
            <a:spLocks noGrp="1"/>
          </p:cNvSpPr>
          <p:nvPr>
            <p:ph type="sldNum" sz="quarter" idx="12"/>
          </p:nvPr>
        </p:nvSpPr>
        <p:spPr/>
        <p:txBody>
          <a:bodyPr/>
          <a:lstStyle/>
          <a:p>
            <a:fld id="{925B9A89-1D3B-7042-A946-06694786D8F6}" type="slidenum">
              <a:rPr lang="en-US" smtClean="0"/>
              <a:t>7</a:t>
            </a:fld>
            <a:endParaRPr lang="en-US"/>
          </a:p>
        </p:txBody>
      </p:sp>
    </p:spTree>
    <p:extLst>
      <p:ext uri="{BB962C8B-B14F-4D97-AF65-F5344CB8AC3E}">
        <p14:creationId xmlns:p14="http://schemas.microsoft.com/office/powerpoint/2010/main" val="772879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7E64-D0AE-46CF-97AF-F393A23B2EC6}"/>
              </a:ext>
            </a:extLst>
          </p:cNvPr>
          <p:cNvSpPr>
            <a:spLocks noGrp="1"/>
          </p:cNvSpPr>
          <p:nvPr>
            <p:ph type="title"/>
          </p:nvPr>
        </p:nvSpPr>
        <p:spPr>
          <a:xfrm>
            <a:off x="838200" y="126365"/>
            <a:ext cx="10515600" cy="1325563"/>
          </a:xfrm>
        </p:spPr>
        <p:txBody>
          <a:bodyPr>
            <a:normAutofit/>
          </a:bodyPr>
          <a:lstStyle/>
          <a:p>
            <a:r>
              <a:rPr lang="en-US" dirty="0">
                <a:latin typeface="Arial" panose="020B0604020202020204" pitchFamily="34" charset="0"/>
                <a:cs typeface="Arial" panose="020B0604020202020204" pitchFamily="34" charset="0"/>
              </a:rPr>
              <a:t>Hide Input [ZGK+</a:t>
            </a:r>
            <a:r>
              <a:rPr lang="zh-CN" alt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17]</a:t>
            </a:r>
          </a:p>
        </p:txBody>
      </p:sp>
      <p:sp>
        <p:nvSpPr>
          <p:cNvPr id="8" name="Right Arrow 7">
            <a:extLst>
              <a:ext uri="{FF2B5EF4-FFF2-40B4-BE49-F238E27FC236}">
                <a16:creationId xmlns:a16="http://schemas.microsoft.com/office/drawing/2014/main" id="{C7ACF29D-5E7D-4BAE-B660-5AD622D79BAB}"/>
              </a:ext>
            </a:extLst>
          </p:cNvPr>
          <p:cNvSpPr/>
          <p:nvPr/>
        </p:nvSpPr>
        <p:spPr>
          <a:xfrm>
            <a:off x="4900573" y="2909311"/>
            <a:ext cx="3537139" cy="9069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D7B3E8A-81F1-4270-943E-2A7C739AF461}"/>
                  </a:ext>
                </a:extLst>
              </p:cNvPr>
              <p:cNvSpPr/>
              <p:nvPr/>
            </p:nvSpPr>
            <p:spPr>
              <a:xfrm>
                <a:off x="4653800" y="2375868"/>
                <a:ext cx="3880666" cy="461665"/>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rPr>
                  <a:t>Commit </a:t>
                </a:r>
                <a14:m>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𝑉</m:t>
                        </m:r>
                      </m:e>
                      <m:sub>
                        <m:r>
                          <a:rPr lang="en-US" sz="2400" b="0" i="1" smtClean="0">
                            <a:solidFill>
                              <a:schemeClr val="tx1"/>
                            </a:solidFill>
                            <a:latin typeface="Cambria Math" panose="02040503050406030204" pitchFamily="18" charset="0"/>
                          </a:rPr>
                          <m:t>𝑑</m:t>
                        </m:r>
                      </m:sub>
                    </m:sSub>
                    <m:r>
                      <a:rPr lang="en-US" sz="2400" i="1">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m:t>
                    </m:r>
                  </m:oMath>
                </a14:m>
                <a:r>
                  <a:rPr lang="en-US" sz="2400" dirty="0">
                    <a:solidFill>
                      <a:srgbClr val="FF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defined by </a:t>
                </a:r>
                <a14:m>
                  <m:oMath xmlns:m="http://schemas.openxmlformats.org/officeDocument/2006/math">
                    <m:r>
                      <a:rPr lang="en-US" sz="2400" b="0" i="1" smtClean="0">
                        <a:latin typeface="Cambria Math" panose="02040503050406030204" pitchFamily="18" charset="0"/>
                      </a:rPr>
                      <m:t>𝑤</m:t>
                    </m:r>
                  </m:oMath>
                </a14:m>
                <a:endParaRPr lang="en-US" sz="2400" dirty="0">
                  <a:solidFill>
                    <a:srgbClr val="FF0000"/>
                  </a:solidFill>
                  <a:latin typeface="Arial" panose="020B0604020202020204" pitchFamily="34" charset="0"/>
                  <a:cs typeface="Arial" panose="020B0604020202020204" pitchFamily="34" charset="0"/>
                </a:endParaRPr>
              </a:p>
            </p:txBody>
          </p:sp>
        </mc:Choice>
        <mc:Fallback xmlns="">
          <p:sp>
            <p:nvSpPr>
              <p:cNvPr id="10" name="Rectangle 9">
                <a:extLst>
                  <a:ext uri="{FF2B5EF4-FFF2-40B4-BE49-F238E27FC236}">
                    <a16:creationId xmlns:a16="http://schemas.microsoft.com/office/drawing/2014/main" id="{4D7B3E8A-81F1-4270-943E-2A7C739AF461}"/>
                  </a:ext>
                </a:extLst>
              </p:cNvPr>
              <p:cNvSpPr>
                <a:spLocks noRot="1" noChangeAspect="1" noMove="1" noResize="1" noEditPoints="1" noAdjustHandles="1" noChangeArrowheads="1" noChangeShapeType="1" noTextEdit="1"/>
              </p:cNvSpPr>
              <p:nvPr/>
            </p:nvSpPr>
            <p:spPr>
              <a:xfrm>
                <a:off x="4653800" y="2375868"/>
                <a:ext cx="3880666" cy="461665"/>
              </a:xfrm>
              <a:prstGeom prst="rect">
                <a:avLst/>
              </a:prstGeom>
              <a:blipFill>
                <a:blip r:embed="rId2"/>
                <a:stretch>
                  <a:fillRect l="-1307" t="-10811" b="-27027"/>
                </a:stretch>
              </a:blipFill>
            </p:spPr>
            <p:txBody>
              <a:bodyPr/>
              <a:lstStyle/>
              <a:p>
                <a:r>
                  <a:rPr lang="en-US">
                    <a:noFill/>
                  </a:rPr>
                  <a:t> </a:t>
                </a:r>
              </a:p>
            </p:txBody>
          </p:sp>
        </mc:Fallback>
      </mc:AlternateContent>
      <p:sp>
        <p:nvSpPr>
          <p:cNvPr id="13" name="Right Arrow 7">
            <a:extLst>
              <a:ext uri="{FF2B5EF4-FFF2-40B4-BE49-F238E27FC236}">
                <a16:creationId xmlns:a16="http://schemas.microsoft.com/office/drawing/2014/main" id="{7EE1B21F-ACB5-4F6C-946F-8C538E0CE6B9}"/>
              </a:ext>
            </a:extLst>
          </p:cNvPr>
          <p:cNvSpPr/>
          <p:nvPr/>
        </p:nvSpPr>
        <p:spPr>
          <a:xfrm>
            <a:off x="5360348" y="3632311"/>
            <a:ext cx="2825310" cy="9069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ight Arrow 7">
            <a:extLst>
              <a:ext uri="{FF2B5EF4-FFF2-40B4-BE49-F238E27FC236}">
                <a16:creationId xmlns:a16="http://schemas.microsoft.com/office/drawing/2014/main" id="{28271603-6DF4-48B2-A4B7-4A3F3504473C}"/>
              </a:ext>
            </a:extLst>
          </p:cNvPr>
          <p:cNvSpPr/>
          <p:nvPr/>
        </p:nvSpPr>
        <p:spPr>
          <a:xfrm rot="10800000">
            <a:off x="5340929" y="3929965"/>
            <a:ext cx="2825310" cy="9069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ight Arrow 7">
            <a:extLst>
              <a:ext uri="{FF2B5EF4-FFF2-40B4-BE49-F238E27FC236}">
                <a16:creationId xmlns:a16="http://schemas.microsoft.com/office/drawing/2014/main" id="{FB418BF3-3F46-4838-891E-8F368C03AEBD}"/>
              </a:ext>
            </a:extLst>
          </p:cNvPr>
          <p:cNvSpPr/>
          <p:nvPr/>
        </p:nvSpPr>
        <p:spPr>
          <a:xfrm>
            <a:off x="5340930" y="4232957"/>
            <a:ext cx="2825310" cy="9069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ight Arrow 7">
            <a:extLst>
              <a:ext uri="{FF2B5EF4-FFF2-40B4-BE49-F238E27FC236}">
                <a16:creationId xmlns:a16="http://schemas.microsoft.com/office/drawing/2014/main" id="{A47504E0-D45A-43A6-9701-F4C26BEC55E1}"/>
              </a:ext>
            </a:extLst>
          </p:cNvPr>
          <p:cNvSpPr/>
          <p:nvPr/>
        </p:nvSpPr>
        <p:spPr>
          <a:xfrm rot="10800000">
            <a:off x="5321511" y="4530611"/>
            <a:ext cx="2825310" cy="9069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79E1738D-3829-4E2E-9815-C3ABB0107431}"/>
              </a:ext>
            </a:extLst>
          </p:cNvPr>
          <p:cNvSpPr/>
          <p:nvPr/>
        </p:nvSpPr>
        <p:spPr>
          <a:xfrm>
            <a:off x="5139469" y="3185987"/>
            <a:ext cx="3179464" cy="1893919"/>
          </a:xfrm>
          <a:prstGeom prst="rect">
            <a:avLst/>
          </a:prstGeom>
          <a:no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1694DD4-604D-4D1D-920A-BB172E4DB241}"/>
              </a:ext>
            </a:extLst>
          </p:cNvPr>
          <p:cNvSpPr txBox="1"/>
          <p:nvPr/>
        </p:nvSpPr>
        <p:spPr>
          <a:xfrm>
            <a:off x="5987557" y="3269817"/>
            <a:ext cx="1618588"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Optimal GKR</a:t>
            </a:r>
          </a:p>
        </p:txBody>
      </p:sp>
      <p:sp>
        <p:nvSpPr>
          <p:cNvPr id="19" name="Right Arrow 7">
            <a:extLst>
              <a:ext uri="{FF2B5EF4-FFF2-40B4-BE49-F238E27FC236}">
                <a16:creationId xmlns:a16="http://schemas.microsoft.com/office/drawing/2014/main" id="{D48347BF-A12E-4681-BC81-E0B514866AF0}"/>
              </a:ext>
            </a:extLst>
          </p:cNvPr>
          <p:cNvSpPr/>
          <p:nvPr/>
        </p:nvSpPr>
        <p:spPr>
          <a:xfrm>
            <a:off x="4850749" y="5824026"/>
            <a:ext cx="3537139" cy="90694"/>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F74BF38-3165-4D58-A774-7129927693C0}"/>
                  </a:ext>
                </a:extLst>
              </p:cNvPr>
              <p:cNvSpPr/>
              <p:nvPr/>
            </p:nvSpPr>
            <p:spPr>
              <a:xfrm>
                <a:off x="4702886" y="5269819"/>
                <a:ext cx="3880666" cy="461665"/>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rPr>
                  <a:t>Open </a:t>
                </a:r>
                <a14:m>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𝑉</m:t>
                        </m:r>
                      </m:e>
                      <m:sub>
                        <m:r>
                          <a:rPr lang="en-US" sz="2400" b="0" i="1" smtClean="0">
                            <a:solidFill>
                              <a:schemeClr val="tx1"/>
                            </a:solidFill>
                            <a:latin typeface="Cambria Math" panose="02040503050406030204" pitchFamily="18" charset="0"/>
                          </a:rPr>
                          <m:t>𝑑</m:t>
                        </m:r>
                      </m:sub>
                    </m:sSub>
                    <m:r>
                      <a:rPr lang="en-US" sz="2400" i="1">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𝑟</m:t>
                        </m:r>
                      </m:e>
                      <m:sub>
                        <m:r>
                          <a:rPr lang="en-US" sz="2400" b="0" i="1" smtClean="0">
                            <a:solidFill>
                              <a:schemeClr val="tx1"/>
                            </a:solidFill>
                            <a:latin typeface="Cambria Math" panose="02040503050406030204" pitchFamily="18" charset="0"/>
                          </a:rPr>
                          <m:t>𝑑</m:t>
                        </m:r>
                      </m:sub>
                    </m:sSub>
                    <m:r>
                      <a:rPr lang="en-US" sz="2400" i="1">
                        <a:solidFill>
                          <a:schemeClr val="tx1"/>
                        </a:solidFill>
                        <a:latin typeface="Cambria Math" panose="02040503050406030204" pitchFamily="18" charset="0"/>
                      </a:rPr>
                      <m:t>)</m:t>
                    </m:r>
                  </m:oMath>
                </a14:m>
                <a:endParaRPr lang="en-US" sz="2400" dirty="0">
                  <a:solidFill>
                    <a:srgbClr val="FF0000"/>
                  </a:solidFill>
                  <a:latin typeface="Arial" panose="020B0604020202020204" pitchFamily="34" charset="0"/>
                  <a:cs typeface="Arial" panose="020B0604020202020204" pitchFamily="34" charset="0"/>
                </a:endParaRPr>
              </a:p>
            </p:txBody>
          </p:sp>
        </mc:Choice>
        <mc:Fallback xmlns="">
          <p:sp>
            <p:nvSpPr>
              <p:cNvPr id="20" name="Rectangle 19">
                <a:extLst>
                  <a:ext uri="{FF2B5EF4-FFF2-40B4-BE49-F238E27FC236}">
                    <a16:creationId xmlns:a16="http://schemas.microsoft.com/office/drawing/2014/main" id="{EF74BF38-3165-4D58-A774-7129927693C0}"/>
                  </a:ext>
                </a:extLst>
              </p:cNvPr>
              <p:cNvSpPr>
                <a:spLocks noRot="1" noChangeAspect="1" noMove="1" noResize="1" noEditPoints="1" noAdjustHandles="1" noChangeArrowheads="1" noChangeShapeType="1" noTextEdit="1"/>
              </p:cNvSpPr>
              <p:nvPr/>
            </p:nvSpPr>
            <p:spPr>
              <a:xfrm>
                <a:off x="4702886" y="5269819"/>
                <a:ext cx="3880666" cy="461665"/>
              </a:xfrm>
              <a:prstGeom prst="rect">
                <a:avLst/>
              </a:prstGeom>
              <a:blipFill>
                <a:blip r:embed="rId3"/>
                <a:stretch>
                  <a:fillRect t="-10526" b="-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94D7FB9-E00C-4CD8-93B3-0168EB215762}"/>
                  </a:ext>
                </a:extLst>
              </p:cNvPr>
              <p:cNvSpPr/>
              <p:nvPr/>
            </p:nvSpPr>
            <p:spPr>
              <a:xfrm>
                <a:off x="5595561" y="1858841"/>
                <a:ext cx="2316043" cy="49244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600" i="1" dirty="0" smtClean="0">
                          <a:latin typeface="Cambria Math" panose="02040503050406030204" pitchFamily="18" charset="0"/>
                        </a:rPr>
                        <m:t>𝐶</m:t>
                      </m:r>
                      <m:r>
                        <a:rPr lang="en-US" sz="2600" i="1" dirty="0" smtClean="0">
                          <a:latin typeface="Cambria Math" panose="02040503050406030204" pitchFamily="18" charset="0"/>
                        </a:rPr>
                        <m:t>(</m:t>
                      </m:r>
                      <m:r>
                        <a:rPr lang="en-US" sz="2600" b="0" i="1" dirty="0" smtClean="0">
                          <a:latin typeface="Cambria Math" panose="02040503050406030204" pitchFamily="18" charset="0"/>
                        </a:rPr>
                        <m:t>𝑤</m:t>
                      </m:r>
                      <m:r>
                        <a:rPr lang="en-US" sz="2600" i="1" dirty="0">
                          <a:latin typeface="Cambria Math" panose="02040503050406030204" pitchFamily="18" charset="0"/>
                        </a:rPr>
                        <m:t>) = </m:t>
                      </m:r>
                      <m:r>
                        <a:rPr lang="en-US" sz="2600" i="1" dirty="0">
                          <a:latin typeface="Cambria Math" panose="02040503050406030204" pitchFamily="18" charset="0"/>
                        </a:rPr>
                        <m:t>𝑦</m:t>
                      </m:r>
                      <m:r>
                        <a:rPr lang="en-US" sz="2600" i="1" dirty="0">
                          <a:latin typeface="Cambria Math" panose="02040503050406030204" pitchFamily="18" charset="0"/>
                        </a:rPr>
                        <m:t>   </m:t>
                      </m:r>
                    </m:oMath>
                  </m:oMathPara>
                </a14:m>
                <a:endParaRPr lang="en-US" sz="2600" dirty="0">
                  <a:latin typeface="Arial" panose="020B0604020202020204" pitchFamily="34" charset="0"/>
                  <a:cs typeface="Arial" panose="020B0604020202020204" pitchFamily="34" charset="0"/>
                </a:endParaRPr>
              </a:p>
            </p:txBody>
          </p:sp>
        </mc:Choice>
        <mc:Fallback xmlns="">
          <p:sp>
            <p:nvSpPr>
              <p:cNvPr id="21" name="Rectangle 20">
                <a:extLst>
                  <a:ext uri="{FF2B5EF4-FFF2-40B4-BE49-F238E27FC236}">
                    <a16:creationId xmlns:a16="http://schemas.microsoft.com/office/drawing/2014/main" id="{D94D7FB9-E00C-4CD8-93B3-0168EB215762}"/>
                  </a:ext>
                </a:extLst>
              </p:cNvPr>
              <p:cNvSpPr>
                <a:spLocks noRot="1" noChangeAspect="1" noMove="1" noResize="1" noEditPoints="1" noAdjustHandles="1" noChangeArrowheads="1" noChangeShapeType="1" noTextEdit="1"/>
              </p:cNvSpPr>
              <p:nvPr/>
            </p:nvSpPr>
            <p:spPr>
              <a:xfrm>
                <a:off x="5595561" y="1858841"/>
                <a:ext cx="2316043" cy="492443"/>
              </a:xfrm>
              <a:prstGeom prst="rect">
                <a:avLst/>
              </a:prstGeom>
              <a:blipFill>
                <a:blip r:embed="rId4"/>
                <a:stretch>
                  <a:fillRect b="-20000"/>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63FD8BDE-621A-4F48-AA0B-FB5C41A15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4050" y="2178173"/>
            <a:ext cx="1889895" cy="2501652"/>
          </a:xfrm>
          <a:prstGeom prst="rect">
            <a:avLst/>
          </a:prstGeom>
        </p:spPr>
      </p:pic>
      <p:pic>
        <p:nvPicPr>
          <p:cNvPr id="23" name="Picture 22">
            <a:extLst>
              <a:ext uri="{FF2B5EF4-FFF2-40B4-BE49-F238E27FC236}">
                <a16:creationId xmlns:a16="http://schemas.microsoft.com/office/drawing/2014/main" id="{2725F731-39D7-8C43-93A6-5033C00381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8026" y="2116303"/>
            <a:ext cx="2036532" cy="2784411"/>
          </a:xfrm>
          <a:prstGeom prst="rect">
            <a:avLst/>
          </a:prstGeom>
        </p:spPr>
      </p:pic>
      <p:grpSp>
        <p:nvGrpSpPr>
          <p:cNvPr id="25" name="Group 24">
            <a:extLst>
              <a:ext uri="{FF2B5EF4-FFF2-40B4-BE49-F238E27FC236}">
                <a16:creationId xmlns:a16="http://schemas.microsoft.com/office/drawing/2014/main" id="{61DCB002-3207-B645-9D47-E9C72EDA80D6}"/>
              </a:ext>
            </a:extLst>
          </p:cNvPr>
          <p:cNvGrpSpPr/>
          <p:nvPr/>
        </p:nvGrpSpPr>
        <p:grpSpPr>
          <a:xfrm>
            <a:off x="1101106" y="2321725"/>
            <a:ext cx="2152868" cy="2364072"/>
            <a:chOff x="694329" y="1866609"/>
            <a:chExt cx="2152868" cy="2364072"/>
          </a:xfrm>
        </p:grpSpPr>
        <p:pic>
          <p:nvPicPr>
            <p:cNvPr id="26" name="Picture 25">
              <a:extLst>
                <a:ext uri="{FF2B5EF4-FFF2-40B4-BE49-F238E27FC236}">
                  <a16:creationId xmlns:a16="http://schemas.microsoft.com/office/drawing/2014/main" id="{8C31D3B1-8655-534F-8118-475B2DD8FF86}"/>
                </a:ext>
              </a:extLst>
            </p:cNvPr>
            <p:cNvPicPr>
              <a:picLocks noChangeAspect="1"/>
            </p:cNvPicPr>
            <p:nvPr/>
          </p:nvPicPr>
          <p:blipFill>
            <a:blip r:embed="rId7"/>
            <a:stretch>
              <a:fillRect/>
            </a:stretch>
          </p:blipFill>
          <p:spPr>
            <a:xfrm>
              <a:off x="694329" y="1866609"/>
              <a:ext cx="1533775" cy="1760712"/>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44ADBE5-C57C-D247-8CF6-2372AA01540D}"/>
                    </a:ext>
                  </a:extLst>
                </p:cNvPr>
                <p:cNvSpPr txBox="1"/>
                <p:nvPr/>
              </p:nvSpPr>
              <p:spPr>
                <a:xfrm>
                  <a:off x="810665" y="3727915"/>
                  <a:ext cx="2036532" cy="502766"/>
                </a:xfrm>
                <a:prstGeom prst="rect">
                  <a:avLst/>
                </a:prstGeom>
                <a:noFill/>
              </p:spPr>
              <p:txBody>
                <a:bodyPr wrap="square" rtlCol="0">
                  <a:spAutoFit/>
                </a:bodyPr>
                <a:lstStyle/>
                <a:p>
                  <a:r>
                    <a:rPr lang="en-US" sz="2667" dirty="0">
                      <a:latin typeface="Arial" panose="020B0604020202020204" pitchFamily="34" charset="0"/>
                      <a:cs typeface="Arial" panose="020B0604020202020204" pitchFamily="34" charset="0"/>
                    </a:rPr>
                    <a:t>witness: </a:t>
                  </a:r>
                  <a14:m>
                    <m:oMath xmlns:m="http://schemas.openxmlformats.org/officeDocument/2006/math">
                      <m:r>
                        <a:rPr lang="en-US" sz="2667" b="0" i="1" smtClean="0">
                          <a:latin typeface="Cambria Math" panose="02040503050406030204" pitchFamily="18" charset="0"/>
                        </a:rPr>
                        <m:t>𝑤</m:t>
                      </m:r>
                    </m:oMath>
                  </a14:m>
                  <a:endParaRPr lang="en-US" sz="2667" dirty="0">
                    <a:latin typeface="Arial" panose="020B0604020202020204" pitchFamily="34"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D44ADBE5-C57C-D247-8CF6-2372AA01540D}"/>
                    </a:ext>
                  </a:extLst>
                </p:cNvPr>
                <p:cNvSpPr txBox="1">
                  <a:spLocks noRot="1" noChangeAspect="1" noMove="1" noResize="1" noEditPoints="1" noAdjustHandles="1" noChangeArrowheads="1" noChangeShapeType="1" noTextEdit="1"/>
                </p:cNvSpPr>
                <p:nvPr/>
              </p:nvSpPr>
              <p:spPr>
                <a:xfrm>
                  <a:off x="810665" y="3727915"/>
                  <a:ext cx="2036532" cy="502766"/>
                </a:xfrm>
                <a:prstGeom prst="rect">
                  <a:avLst/>
                </a:prstGeom>
                <a:blipFill>
                  <a:blip r:embed="rId8"/>
                  <a:stretch>
                    <a:fillRect l="-6211" t="-12195" b="-29268"/>
                  </a:stretch>
                </a:blipFill>
              </p:spPr>
              <p:txBody>
                <a:bodyPr/>
                <a:lstStyle/>
                <a:p>
                  <a:r>
                    <a:rPr lang="en-US">
                      <a:noFill/>
                    </a:rPr>
                    <a:t> </a:t>
                  </a:r>
                </a:p>
              </p:txBody>
            </p:sp>
          </mc:Fallback>
        </mc:AlternateContent>
      </p:grpSp>
      <p:sp>
        <p:nvSpPr>
          <p:cNvPr id="3" name="Rectangle 2">
            <a:extLst>
              <a:ext uri="{FF2B5EF4-FFF2-40B4-BE49-F238E27FC236}">
                <a16:creationId xmlns:a16="http://schemas.microsoft.com/office/drawing/2014/main" id="{5E1E861A-F80D-1BDC-6202-8558DE2932C3}"/>
              </a:ext>
            </a:extLst>
          </p:cNvPr>
          <p:cNvSpPr/>
          <p:nvPr/>
        </p:nvSpPr>
        <p:spPr>
          <a:xfrm>
            <a:off x="4591783" y="1809842"/>
            <a:ext cx="4207121" cy="4429333"/>
          </a:xfrm>
          <a:prstGeom prst="rect">
            <a:avLst/>
          </a:prstGeom>
          <a:no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88D9601-1A9D-6EF0-C57B-2A3070255836}"/>
              </a:ext>
            </a:extLst>
          </p:cNvPr>
          <p:cNvSpPr txBox="1"/>
          <p:nvPr/>
        </p:nvSpPr>
        <p:spPr>
          <a:xfrm>
            <a:off x="5139469" y="1053135"/>
            <a:ext cx="320827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Libra </a:t>
            </a:r>
            <a:r>
              <a:rPr lang="en-US" altLang="zh-CN" sz="3200" dirty="0">
                <a:latin typeface="Arial" panose="020B0604020202020204" pitchFamily="34" charset="0"/>
                <a:cs typeface="Arial" panose="020B0604020202020204" pitchFamily="34" charset="0"/>
              </a:rPr>
              <a:t>[X</a:t>
            </a:r>
            <a:r>
              <a:rPr lang="en-US" altLang="zh-CN" sz="3200" dirty="0">
                <a:solidFill>
                  <a:srgbClr val="FF0000"/>
                </a:solidFill>
                <a:latin typeface="Arial" panose="020B0604020202020204" pitchFamily="34" charset="0"/>
                <a:cs typeface="Arial" panose="020B0604020202020204" pitchFamily="34" charset="0"/>
              </a:rPr>
              <a:t>Z</a:t>
            </a:r>
            <a:r>
              <a:rPr lang="en-US" altLang="zh-CN" sz="3200" dirty="0">
                <a:latin typeface="Arial" panose="020B0604020202020204" pitchFamily="34" charset="0"/>
                <a:cs typeface="Arial" panose="020B0604020202020204" pitchFamily="34" charset="0"/>
              </a:rPr>
              <a:t>ZPS</a:t>
            </a:r>
            <a:r>
              <a:rPr lang="zh-CN" altLang="en-US" sz="3200" dirty="0">
                <a:latin typeface="Arial" panose="020B0604020202020204" pitchFamily="34" charset="0"/>
                <a:cs typeface="Arial" panose="020B0604020202020204" pitchFamily="34" charset="0"/>
              </a:rPr>
              <a:t> </a:t>
            </a:r>
            <a:r>
              <a:rPr lang="en-US" altLang="zh-CN" sz="3200" dirty="0">
                <a:latin typeface="Arial" panose="020B0604020202020204" pitchFamily="34" charset="0"/>
                <a:cs typeface="Arial" panose="020B0604020202020204" pitchFamily="34" charset="0"/>
              </a:rPr>
              <a:t>19]</a:t>
            </a:r>
            <a:endParaRPr lang="en-US" sz="32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CCA83E1-D874-0A3B-2CAB-EBF021A0B78C}"/>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70</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31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3" grpId="0" animBg="1"/>
      <p:bldP spid="14" grpId="0" animBg="1"/>
      <p:bldP spid="15" grpId="0" animBg="1"/>
      <p:bldP spid="16" grpId="0" animBg="1"/>
      <p:bldP spid="17" grpId="0" animBg="1"/>
      <p:bldP spid="18" grpId="0"/>
      <p:bldP spid="19" grpId="0" animBg="1"/>
      <p:bldP spid="20" grpId="0"/>
      <p:bldP spid="3" grpId="0" animBg="1"/>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A3D7-3BD8-10C2-A5D6-2053BED0835D}"/>
              </a:ext>
            </a:extLst>
          </p:cNvPr>
          <p:cNvSpPr>
            <a:spLocks noGrp="1"/>
          </p:cNvSpPr>
          <p:nvPr>
            <p:ph type="title"/>
          </p:nvPr>
        </p:nvSpPr>
        <p:spPr>
          <a:xfrm>
            <a:off x="589531" y="484541"/>
            <a:ext cx="11353801" cy="1325563"/>
          </a:xfrm>
        </p:spPr>
        <p:txBody>
          <a:bodyPr>
            <a:normAutofit/>
          </a:bodyPr>
          <a:lstStyle/>
          <a:p>
            <a:r>
              <a:rPr lang="en-US" sz="4200" dirty="0">
                <a:latin typeface="Arial" panose="020B0604020202020204" pitchFamily="34" charset="0"/>
                <a:cs typeface="Arial" panose="020B0604020202020204" pitchFamily="34" charset="0"/>
              </a:rPr>
              <a:t>Applications on Blockchain and Cryptocurrency</a:t>
            </a:r>
          </a:p>
        </p:txBody>
      </p:sp>
      <p:sp>
        <p:nvSpPr>
          <p:cNvPr id="4" name="Slide Number Placeholder 3">
            <a:extLst>
              <a:ext uri="{FF2B5EF4-FFF2-40B4-BE49-F238E27FC236}">
                <a16:creationId xmlns:a16="http://schemas.microsoft.com/office/drawing/2014/main" id="{5CDAF502-058D-0282-5665-7A4908413FFE}"/>
              </a:ext>
            </a:extLst>
          </p:cNvPr>
          <p:cNvSpPr>
            <a:spLocks noGrp="1"/>
          </p:cNvSpPr>
          <p:nvPr>
            <p:ph type="sldNum" sz="quarter" idx="12"/>
          </p:nvPr>
        </p:nvSpPr>
        <p:spPr/>
        <p:txBody>
          <a:bodyPr/>
          <a:lstStyle/>
          <a:p>
            <a:fld id="{925B9A89-1D3B-7042-A946-06694786D8F6}" type="slidenum">
              <a:rPr lang="en-US" smtClean="0"/>
              <a:t>71</a:t>
            </a:fld>
            <a:endParaRPr lang="en-US" dirty="0"/>
          </a:p>
        </p:txBody>
      </p:sp>
      <p:grpSp>
        <p:nvGrpSpPr>
          <p:cNvPr id="5" name="Group 4">
            <a:extLst>
              <a:ext uri="{FF2B5EF4-FFF2-40B4-BE49-F238E27FC236}">
                <a16:creationId xmlns:a16="http://schemas.microsoft.com/office/drawing/2014/main" id="{321B0335-420B-6461-1282-58286396293A}"/>
              </a:ext>
            </a:extLst>
          </p:cNvPr>
          <p:cNvGrpSpPr/>
          <p:nvPr/>
        </p:nvGrpSpPr>
        <p:grpSpPr>
          <a:xfrm>
            <a:off x="350286" y="1501377"/>
            <a:ext cx="11003514" cy="2581849"/>
            <a:chOff x="40875" y="1626319"/>
            <a:chExt cx="8421654" cy="1506240"/>
          </a:xfrm>
        </p:grpSpPr>
        <p:sp>
          <p:nvSpPr>
            <p:cNvPr id="6" name="Rectangle 5">
              <a:extLst>
                <a:ext uri="{FF2B5EF4-FFF2-40B4-BE49-F238E27FC236}">
                  <a16:creationId xmlns:a16="http://schemas.microsoft.com/office/drawing/2014/main" id="{0808A32D-0725-2A5E-06E5-DE5DF83BB0B9}"/>
                </a:ext>
              </a:extLst>
            </p:cNvPr>
            <p:cNvSpPr/>
            <p:nvPr/>
          </p:nvSpPr>
          <p:spPr>
            <a:xfrm>
              <a:off x="1750380" y="1979389"/>
              <a:ext cx="1390919" cy="37992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Block</a:t>
              </a:r>
            </a:p>
          </p:txBody>
        </p:sp>
        <p:sp>
          <p:nvSpPr>
            <p:cNvPr id="7" name="Rectangle 6">
              <a:extLst>
                <a:ext uri="{FF2B5EF4-FFF2-40B4-BE49-F238E27FC236}">
                  <a16:creationId xmlns:a16="http://schemas.microsoft.com/office/drawing/2014/main" id="{A0DE9835-1420-3E0C-3DA2-4330B1792F18}"/>
                </a:ext>
              </a:extLst>
            </p:cNvPr>
            <p:cNvSpPr/>
            <p:nvPr/>
          </p:nvSpPr>
          <p:spPr>
            <a:xfrm>
              <a:off x="1747988" y="2359316"/>
              <a:ext cx="1390919" cy="731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Transaction</a:t>
              </a:r>
            </a:p>
            <a:p>
              <a:pPr algn="ctr"/>
              <a:r>
                <a:rPr lang="en-US" sz="2400" dirty="0">
                  <a:solidFill>
                    <a:schemeClr val="tx1"/>
                  </a:solidFill>
                  <a:latin typeface="Arial" panose="020B0604020202020204" pitchFamily="34" charset="0"/>
                  <a:cs typeface="Arial" panose="020B0604020202020204" pitchFamily="34" charset="0"/>
                </a:rPr>
                <a:t>Transaction</a:t>
              </a:r>
            </a:p>
            <a:p>
              <a:pPr algn="ctr"/>
              <a:r>
                <a:rPr lang="en-US" sz="2400" dirty="0">
                  <a:solidFill>
                    <a:schemeClr val="tx1"/>
                  </a:solidFill>
                  <a:latin typeface="Arial" panose="020B0604020202020204" pitchFamily="34" charset="0"/>
                  <a:cs typeface="Arial" panose="020B0604020202020204" pitchFamily="34" charset="0"/>
                </a:rPr>
                <a:t>Transaction</a:t>
              </a:r>
            </a:p>
          </p:txBody>
        </p:sp>
        <p:sp>
          <p:nvSpPr>
            <p:cNvPr id="8" name="Rectangle 7">
              <a:extLst>
                <a:ext uri="{FF2B5EF4-FFF2-40B4-BE49-F238E27FC236}">
                  <a16:creationId xmlns:a16="http://schemas.microsoft.com/office/drawing/2014/main" id="{D7505BD9-0742-0136-2DB6-77D32FE03F15}"/>
                </a:ext>
              </a:extLst>
            </p:cNvPr>
            <p:cNvSpPr/>
            <p:nvPr/>
          </p:nvSpPr>
          <p:spPr>
            <a:xfrm>
              <a:off x="4326228" y="1986933"/>
              <a:ext cx="1506829" cy="37992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Block</a:t>
              </a:r>
            </a:p>
          </p:txBody>
        </p:sp>
        <p:sp>
          <p:nvSpPr>
            <p:cNvPr id="9" name="Rectangle 8">
              <a:extLst>
                <a:ext uri="{FF2B5EF4-FFF2-40B4-BE49-F238E27FC236}">
                  <a16:creationId xmlns:a16="http://schemas.microsoft.com/office/drawing/2014/main" id="{4E2BB6B6-1A0C-0F07-A79E-FDFC4579C90B}"/>
                </a:ext>
              </a:extLst>
            </p:cNvPr>
            <p:cNvSpPr/>
            <p:nvPr/>
          </p:nvSpPr>
          <p:spPr>
            <a:xfrm>
              <a:off x="6955700" y="1970146"/>
              <a:ext cx="1506829" cy="42018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Block</a:t>
              </a:r>
            </a:p>
          </p:txBody>
        </p:sp>
        <p:sp>
          <p:nvSpPr>
            <p:cNvPr id="10" name="Rectangle 9">
              <a:extLst>
                <a:ext uri="{FF2B5EF4-FFF2-40B4-BE49-F238E27FC236}">
                  <a16:creationId xmlns:a16="http://schemas.microsoft.com/office/drawing/2014/main" id="{05F41A59-E1E1-CBC1-AACD-90695EF8193A}"/>
                </a:ext>
              </a:extLst>
            </p:cNvPr>
            <p:cNvSpPr/>
            <p:nvPr/>
          </p:nvSpPr>
          <p:spPr>
            <a:xfrm>
              <a:off x="4326228" y="2359317"/>
              <a:ext cx="1506829" cy="74693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Transaction</a:t>
              </a:r>
            </a:p>
            <a:p>
              <a:pPr algn="ctr"/>
              <a:r>
                <a:rPr lang="en-US" sz="2400" dirty="0">
                  <a:solidFill>
                    <a:schemeClr val="tx1"/>
                  </a:solidFill>
                  <a:latin typeface="Arial" panose="020B0604020202020204" pitchFamily="34" charset="0"/>
                  <a:cs typeface="Arial" panose="020B0604020202020204" pitchFamily="34" charset="0"/>
                </a:rPr>
                <a:t>Transaction</a:t>
              </a:r>
            </a:p>
            <a:p>
              <a:pPr algn="ctr"/>
              <a:r>
                <a:rPr lang="en-US" sz="2400" dirty="0">
                  <a:solidFill>
                    <a:schemeClr val="tx1"/>
                  </a:solidFill>
                  <a:latin typeface="Arial" panose="020B0604020202020204" pitchFamily="34" charset="0"/>
                  <a:cs typeface="Arial" panose="020B0604020202020204" pitchFamily="34" charset="0"/>
                </a:rPr>
                <a:t>Transaction</a:t>
              </a:r>
            </a:p>
          </p:txBody>
        </p:sp>
        <p:sp>
          <p:nvSpPr>
            <p:cNvPr id="11" name="Rectangle 10">
              <a:extLst>
                <a:ext uri="{FF2B5EF4-FFF2-40B4-BE49-F238E27FC236}">
                  <a16:creationId xmlns:a16="http://schemas.microsoft.com/office/drawing/2014/main" id="{43F86324-A438-E865-8165-0707EEF9D638}"/>
                </a:ext>
              </a:extLst>
            </p:cNvPr>
            <p:cNvSpPr/>
            <p:nvPr/>
          </p:nvSpPr>
          <p:spPr>
            <a:xfrm>
              <a:off x="6955700" y="2385623"/>
              <a:ext cx="1506829" cy="74693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Transaction</a:t>
              </a:r>
            </a:p>
            <a:p>
              <a:pPr algn="ctr"/>
              <a:r>
                <a:rPr lang="en-US" sz="2400" dirty="0">
                  <a:solidFill>
                    <a:schemeClr val="tx1"/>
                  </a:solidFill>
                  <a:latin typeface="Arial" panose="020B0604020202020204" pitchFamily="34" charset="0"/>
                  <a:cs typeface="Arial" panose="020B0604020202020204" pitchFamily="34" charset="0"/>
                </a:rPr>
                <a:t>Transaction</a:t>
              </a:r>
            </a:p>
            <a:p>
              <a:pPr algn="ctr"/>
              <a:r>
                <a:rPr lang="en-US" sz="2400" dirty="0">
                  <a:solidFill>
                    <a:schemeClr val="tx1"/>
                  </a:solidFill>
                  <a:latin typeface="Arial" panose="020B0604020202020204" pitchFamily="34" charset="0"/>
                  <a:cs typeface="Arial" panose="020B0604020202020204" pitchFamily="34" charset="0"/>
                </a:rPr>
                <a:t>Transaction</a:t>
              </a:r>
            </a:p>
          </p:txBody>
        </p:sp>
        <p:cxnSp>
          <p:nvCxnSpPr>
            <p:cNvPr id="12" name="Straight Arrow Connector 11">
              <a:extLst>
                <a:ext uri="{FF2B5EF4-FFF2-40B4-BE49-F238E27FC236}">
                  <a16:creationId xmlns:a16="http://schemas.microsoft.com/office/drawing/2014/main" id="{9DA7FA9A-9428-A345-D4A3-5714DD9BE911}"/>
                </a:ext>
              </a:extLst>
            </p:cNvPr>
            <p:cNvCxnSpPr>
              <a:cxnSpLocks/>
              <a:stCxn id="9" idx="1"/>
              <a:endCxn id="8" idx="3"/>
            </p:cNvCxnSpPr>
            <p:nvPr/>
          </p:nvCxnSpPr>
          <p:spPr>
            <a:xfrm flipH="1" flipV="1">
              <a:off x="5833058" y="2176897"/>
              <a:ext cx="1122642" cy="3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E6B0C21-E9CE-610A-9B16-9BF349821837}"/>
                </a:ext>
              </a:extLst>
            </p:cNvPr>
            <p:cNvCxnSpPr>
              <a:cxnSpLocks/>
              <a:stCxn id="8" idx="1"/>
              <a:endCxn id="6" idx="3"/>
            </p:cNvCxnSpPr>
            <p:nvPr/>
          </p:nvCxnSpPr>
          <p:spPr>
            <a:xfrm flipH="1" flipV="1">
              <a:off x="3141300" y="2169353"/>
              <a:ext cx="1184929" cy="7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674BA0E-0FAB-2AD4-2260-0B423C1D5F1F}"/>
                </a:ext>
              </a:extLst>
            </p:cNvPr>
            <p:cNvCxnSpPr>
              <a:cxnSpLocks/>
            </p:cNvCxnSpPr>
            <p:nvPr/>
          </p:nvCxnSpPr>
          <p:spPr>
            <a:xfrm flipH="1" flipV="1">
              <a:off x="838198" y="2169353"/>
              <a:ext cx="900450" cy="9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9E9C2F0-9F35-3F4C-71B3-230D6EF2FC7B}"/>
                </a:ext>
              </a:extLst>
            </p:cNvPr>
            <p:cNvSpPr txBox="1"/>
            <p:nvPr/>
          </p:nvSpPr>
          <p:spPr>
            <a:xfrm>
              <a:off x="3303430" y="1670788"/>
              <a:ext cx="964841" cy="484800"/>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Hash </a:t>
              </a:r>
            </a:p>
            <a:p>
              <a:pPr algn="ctr"/>
              <a:r>
                <a:rPr lang="en-US" sz="2400" dirty="0">
                  <a:latin typeface="Arial" panose="020B0604020202020204" pitchFamily="34" charset="0"/>
                  <a:cs typeface="Arial" panose="020B0604020202020204" pitchFamily="34" charset="0"/>
                </a:rPr>
                <a:t>pointer</a:t>
              </a:r>
            </a:p>
          </p:txBody>
        </p:sp>
        <p:sp>
          <p:nvSpPr>
            <p:cNvPr id="19" name="TextBox 18">
              <a:extLst>
                <a:ext uri="{FF2B5EF4-FFF2-40B4-BE49-F238E27FC236}">
                  <a16:creationId xmlns:a16="http://schemas.microsoft.com/office/drawing/2014/main" id="{194B5004-C9D8-4909-949E-BB6F1982DBA7}"/>
                </a:ext>
              </a:extLst>
            </p:cNvPr>
            <p:cNvSpPr txBox="1"/>
            <p:nvPr/>
          </p:nvSpPr>
          <p:spPr>
            <a:xfrm>
              <a:off x="5946781" y="1684771"/>
              <a:ext cx="964841" cy="484800"/>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Hash </a:t>
              </a:r>
            </a:p>
            <a:p>
              <a:pPr algn="ctr"/>
              <a:r>
                <a:rPr lang="en-US" sz="2400" dirty="0">
                  <a:latin typeface="Arial" panose="020B0604020202020204" pitchFamily="34" charset="0"/>
                  <a:cs typeface="Arial" panose="020B0604020202020204" pitchFamily="34" charset="0"/>
                </a:rPr>
                <a:t>pointer</a:t>
              </a:r>
            </a:p>
          </p:txBody>
        </p:sp>
        <p:sp>
          <p:nvSpPr>
            <p:cNvPr id="20" name="TextBox 19">
              <a:extLst>
                <a:ext uri="{FF2B5EF4-FFF2-40B4-BE49-F238E27FC236}">
                  <a16:creationId xmlns:a16="http://schemas.microsoft.com/office/drawing/2014/main" id="{456C87E6-9F7D-5763-561D-7BB41DFED40E}"/>
                </a:ext>
              </a:extLst>
            </p:cNvPr>
            <p:cNvSpPr txBox="1"/>
            <p:nvPr/>
          </p:nvSpPr>
          <p:spPr>
            <a:xfrm>
              <a:off x="855191" y="1626319"/>
              <a:ext cx="964841" cy="484800"/>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Hash </a:t>
              </a:r>
            </a:p>
            <a:p>
              <a:pPr algn="ctr"/>
              <a:r>
                <a:rPr lang="en-US" sz="2400" dirty="0">
                  <a:latin typeface="Arial" panose="020B0604020202020204" pitchFamily="34" charset="0"/>
                  <a:cs typeface="Arial" panose="020B0604020202020204" pitchFamily="34" charset="0"/>
                </a:rPr>
                <a:t>pointer</a:t>
              </a:r>
            </a:p>
          </p:txBody>
        </p:sp>
        <p:sp>
          <p:nvSpPr>
            <p:cNvPr id="21" name="TextBox 20">
              <a:extLst>
                <a:ext uri="{FF2B5EF4-FFF2-40B4-BE49-F238E27FC236}">
                  <a16:creationId xmlns:a16="http://schemas.microsoft.com/office/drawing/2014/main" id="{35950D77-2DE2-CB4F-5A0A-90903CF49340}"/>
                </a:ext>
              </a:extLst>
            </p:cNvPr>
            <p:cNvSpPr txBox="1"/>
            <p:nvPr/>
          </p:nvSpPr>
          <p:spPr>
            <a:xfrm>
              <a:off x="40875" y="1997182"/>
              <a:ext cx="964842" cy="269333"/>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t>
              </a:r>
            </a:p>
          </p:txBody>
        </p:sp>
      </p:grpSp>
      <p:sp>
        <p:nvSpPr>
          <p:cNvPr id="3" name="TextBox 2">
            <a:extLst>
              <a:ext uri="{FF2B5EF4-FFF2-40B4-BE49-F238E27FC236}">
                <a16:creationId xmlns:a16="http://schemas.microsoft.com/office/drawing/2014/main" id="{B474D0F0-4FD3-DCDF-C143-98063953F83E}"/>
              </a:ext>
            </a:extLst>
          </p:cNvPr>
          <p:cNvSpPr txBox="1"/>
          <p:nvPr/>
        </p:nvSpPr>
        <p:spPr>
          <a:xfrm>
            <a:off x="1478071" y="7315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584515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A3D7-3BD8-10C2-A5D6-2053BED0835D}"/>
              </a:ext>
            </a:extLst>
          </p:cNvPr>
          <p:cNvSpPr>
            <a:spLocks noGrp="1"/>
          </p:cNvSpPr>
          <p:nvPr>
            <p:ph type="title"/>
          </p:nvPr>
        </p:nvSpPr>
        <p:spPr>
          <a:xfrm>
            <a:off x="680539" y="365125"/>
            <a:ext cx="11353801" cy="1325563"/>
          </a:xfrm>
        </p:spPr>
        <p:txBody>
          <a:bodyPr>
            <a:normAutofit/>
          </a:bodyPr>
          <a:lstStyle/>
          <a:p>
            <a:r>
              <a:rPr lang="en-US" sz="4200" dirty="0">
                <a:latin typeface="Arial" panose="020B0604020202020204" pitchFamily="34" charset="0"/>
                <a:cs typeface="Arial" panose="020B0604020202020204" pitchFamily="34" charset="0"/>
              </a:rPr>
              <a:t>Applications on Blockchain and Cryptocurrency</a:t>
            </a:r>
          </a:p>
        </p:txBody>
      </p:sp>
      <p:pic>
        <p:nvPicPr>
          <p:cNvPr id="34" name="Content Placeholder 33" descr="Diagram&#10;&#10;Description automatically generated with medium confidence">
            <a:extLst>
              <a:ext uri="{FF2B5EF4-FFF2-40B4-BE49-F238E27FC236}">
                <a16:creationId xmlns:a16="http://schemas.microsoft.com/office/drawing/2014/main" id="{E0261057-B5CD-8796-B543-F80B8BB2727D}"/>
              </a:ext>
            </a:extLst>
          </p:cNvPr>
          <p:cNvPicPr>
            <a:picLocks noGrp="1" noChangeAspect="1"/>
          </p:cNvPicPr>
          <p:nvPr>
            <p:ph idx="1"/>
          </p:nvPr>
        </p:nvPicPr>
        <p:blipFill>
          <a:blip r:embed="rId3"/>
          <a:stretch>
            <a:fillRect/>
          </a:stretch>
        </p:blipFill>
        <p:spPr>
          <a:xfrm>
            <a:off x="3507260" y="4286374"/>
            <a:ext cx="2400357" cy="2089380"/>
          </a:xfrm>
        </p:spPr>
      </p:pic>
      <p:sp>
        <p:nvSpPr>
          <p:cNvPr id="4" name="Slide Number Placeholder 3">
            <a:extLst>
              <a:ext uri="{FF2B5EF4-FFF2-40B4-BE49-F238E27FC236}">
                <a16:creationId xmlns:a16="http://schemas.microsoft.com/office/drawing/2014/main" id="{5CDAF502-058D-0282-5665-7A4908413FFE}"/>
              </a:ext>
            </a:extLst>
          </p:cNvPr>
          <p:cNvSpPr>
            <a:spLocks noGrp="1"/>
          </p:cNvSpPr>
          <p:nvPr>
            <p:ph type="sldNum" sz="quarter" idx="12"/>
          </p:nvPr>
        </p:nvSpPr>
        <p:spPr/>
        <p:txBody>
          <a:bodyPr/>
          <a:lstStyle/>
          <a:p>
            <a:fld id="{925B9A89-1D3B-7042-A946-06694786D8F6}" type="slidenum">
              <a:rPr lang="en-US" smtClean="0"/>
              <a:t>72</a:t>
            </a:fld>
            <a:endParaRPr lang="en-US" dirty="0"/>
          </a:p>
        </p:txBody>
      </p:sp>
      <p:sp>
        <p:nvSpPr>
          <p:cNvPr id="22" name="TextBox 21">
            <a:extLst>
              <a:ext uri="{FF2B5EF4-FFF2-40B4-BE49-F238E27FC236}">
                <a16:creationId xmlns:a16="http://schemas.microsoft.com/office/drawing/2014/main" id="{BCEDA66B-5E4A-DBF2-8A1F-A0B59DEC33DA}"/>
              </a:ext>
            </a:extLst>
          </p:cNvPr>
          <p:cNvSpPr txBox="1"/>
          <p:nvPr/>
        </p:nvSpPr>
        <p:spPr>
          <a:xfrm>
            <a:off x="680539" y="1388693"/>
            <a:ext cx="11214081" cy="1485984"/>
          </a:xfrm>
          <a:prstGeom prst="rect">
            <a:avLst/>
          </a:prstGeom>
          <a:noFill/>
        </p:spPr>
        <p:txBody>
          <a:bodyPr wrap="square" rtlCol="0">
            <a:spAutoFit/>
          </a:bodyPr>
          <a:lstStyle/>
          <a:p>
            <a:pPr>
              <a:lnSpc>
                <a:spcPct val="150000"/>
              </a:lnSpc>
            </a:pPr>
            <a:r>
              <a:rPr lang="en-US" sz="3200" dirty="0">
                <a:solidFill>
                  <a:srgbClr val="FF0000"/>
                </a:solidFill>
                <a:latin typeface="Arial" panose="020B0604020202020204" pitchFamily="34" charset="0"/>
                <a:cs typeface="Arial" panose="020B0604020202020204" pitchFamily="34" charset="0"/>
              </a:rPr>
              <a:t>Privacy. </a:t>
            </a:r>
            <a:r>
              <a:rPr lang="en-US" sz="3200" dirty="0">
                <a:latin typeface="Arial" panose="020B0604020202020204" pitchFamily="34" charset="0"/>
                <a:cs typeface="Arial" panose="020B0604020202020204" pitchFamily="34" charset="0"/>
              </a:rPr>
              <a:t>Transparent data on blockchain.</a:t>
            </a:r>
          </a:p>
          <a:p>
            <a:pPr>
              <a:lnSpc>
                <a:spcPct val="150000"/>
              </a:lnSpc>
            </a:pPr>
            <a:r>
              <a:rPr lang="en-US" sz="3200" dirty="0">
                <a:solidFill>
                  <a:srgbClr val="FF0000"/>
                </a:solidFill>
                <a:latin typeface="Arial" panose="020B0604020202020204" pitchFamily="34" charset="0"/>
                <a:cs typeface="Arial" panose="020B0604020202020204" pitchFamily="34" charset="0"/>
              </a:rPr>
              <a:t>Scalability. </a:t>
            </a:r>
            <a:r>
              <a:rPr lang="en-US" sz="3200" dirty="0">
                <a:latin typeface="Arial" panose="020B0604020202020204" pitchFamily="34" charset="0"/>
                <a:cs typeface="Arial" panose="020B0604020202020204" pitchFamily="34" charset="0"/>
              </a:rPr>
              <a:t>Bitcoin 7TX/s </a:t>
            </a:r>
            <a:r>
              <a:rPr lang="en-US" sz="3200" dirty="0" err="1">
                <a:latin typeface="Arial" panose="020B0604020202020204" pitchFamily="34" charset="0"/>
                <a:cs typeface="Arial" panose="020B0604020202020204" pitchFamily="34" charset="0"/>
              </a:rPr>
              <a:t>v.s</a:t>
            </a:r>
            <a:r>
              <a:rPr lang="en-US" sz="3200" dirty="0">
                <a:latin typeface="Arial" panose="020B0604020202020204" pitchFamily="34" charset="0"/>
                <a:cs typeface="Arial" panose="020B0604020202020204" pitchFamily="34" charset="0"/>
              </a:rPr>
              <a:t>. Visa 24,000TX/s</a:t>
            </a:r>
          </a:p>
        </p:txBody>
      </p:sp>
      <p:sp>
        <p:nvSpPr>
          <p:cNvPr id="23" name="TextBox 22">
            <a:extLst>
              <a:ext uri="{FF2B5EF4-FFF2-40B4-BE49-F238E27FC236}">
                <a16:creationId xmlns:a16="http://schemas.microsoft.com/office/drawing/2014/main" id="{DD441104-B66E-17D2-962E-4F74D7B9BD99}"/>
              </a:ext>
            </a:extLst>
          </p:cNvPr>
          <p:cNvSpPr txBox="1"/>
          <p:nvPr/>
        </p:nvSpPr>
        <p:spPr>
          <a:xfrm>
            <a:off x="2582908" y="2890911"/>
            <a:ext cx="7549061" cy="739754"/>
          </a:xfrm>
          <a:prstGeom prst="rect">
            <a:avLst/>
          </a:prstGeom>
          <a:noFill/>
        </p:spPr>
        <p:txBody>
          <a:bodyPr wrap="square" rtlCol="0">
            <a:spAutoFit/>
          </a:bodyPr>
          <a:lstStyle/>
          <a:p>
            <a:pPr algn="ctr">
              <a:lnSpc>
                <a:spcPct val="150000"/>
              </a:lnSpc>
            </a:pPr>
            <a:r>
              <a:rPr lang="en-US" sz="3200" dirty="0">
                <a:solidFill>
                  <a:srgbClr val="0070C0"/>
                </a:solidFill>
                <a:latin typeface="Arial" panose="020B0604020202020204" pitchFamily="34" charset="0"/>
                <a:cs typeface="Arial" panose="020B0604020202020204" pitchFamily="34" charset="0"/>
              </a:rPr>
              <a:t>Solution: Zero-knowledge proof</a:t>
            </a:r>
          </a:p>
        </p:txBody>
      </p:sp>
      <p:pic>
        <p:nvPicPr>
          <p:cNvPr id="25" name="Picture 4" descr="Zcash - Wikipedia">
            <a:extLst>
              <a:ext uri="{FF2B5EF4-FFF2-40B4-BE49-F238E27FC236}">
                <a16:creationId xmlns:a16="http://schemas.microsoft.com/office/drawing/2014/main" id="{DF3F4E4C-AE3D-5C1E-EABD-26642DD53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502" y="4696185"/>
            <a:ext cx="2452012" cy="99517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41575BC-AC1A-8078-44FD-67DED91FBD82}"/>
              </a:ext>
            </a:extLst>
          </p:cNvPr>
          <p:cNvSpPr txBox="1"/>
          <p:nvPr/>
        </p:nvSpPr>
        <p:spPr>
          <a:xfrm>
            <a:off x="1315459" y="3803288"/>
            <a:ext cx="4125196" cy="547650"/>
          </a:xfrm>
          <a:prstGeom prst="rect">
            <a:avLst/>
          </a:prstGeom>
          <a:noFill/>
        </p:spPr>
        <p:txBody>
          <a:bodyPr wrap="square">
            <a:spAutoFit/>
          </a:bodyPr>
          <a:lstStyle/>
          <a:p>
            <a:pPr algn="ctr">
              <a:lnSpc>
                <a:spcPct val="150000"/>
              </a:lnSpc>
            </a:pPr>
            <a:r>
              <a:rPr lang="en-US" sz="2200" dirty="0">
                <a:latin typeface="Arial" panose="020B0604020202020204" pitchFamily="34" charset="0"/>
                <a:cs typeface="Arial" panose="020B0604020202020204" pitchFamily="34" charset="0"/>
              </a:rPr>
              <a:t>Privacy-preserving transaction</a:t>
            </a:r>
          </a:p>
        </p:txBody>
      </p:sp>
      <p:grpSp>
        <p:nvGrpSpPr>
          <p:cNvPr id="37" name="Group 36">
            <a:extLst>
              <a:ext uri="{FF2B5EF4-FFF2-40B4-BE49-F238E27FC236}">
                <a16:creationId xmlns:a16="http://schemas.microsoft.com/office/drawing/2014/main" id="{8FF1AEA4-8B8A-B527-FA6F-A84284CACEB1}"/>
              </a:ext>
            </a:extLst>
          </p:cNvPr>
          <p:cNvGrpSpPr/>
          <p:nvPr/>
        </p:nvGrpSpPr>
        <p:grpSpPr>
          <a:xfrm>
            <a:off x="6542464" y="3983323"/>
            <a:ext cx="5381806" cy="2161294"/>
            <a:chOff x="6755678" y="3936657"/>
            <a:chExt cx="5381806" cy="2161294"/>
          </a:xfrm>
        </p:grpSpPr>
        <p:sp>
          <p:nvSpPr>
            <p:cNvPr id="27" name="TextBox 26">
              <a:extLst>
                <a:ext uri="{FF2B5EF4-FFF2-40B4-BE49-F238E27FC236}">
                  <a16:creationId xmlns:a16="http://schemas.microsoft.com/office/drawing/2014/main" id="{28FA8FD4-0829-7D42-E315-BDDE590F143E}"/>
                </a:ext>
              </a:extLst>
            </p:cNvPr>
            <p:cNvSpPr txBox="1"/>
            <p:nvPr/>
          </p:nvSpPr>
          <p:spPr>
            <a:xfrm>
              <a:off x="6964560" y="3936657"/>
              <a:ext cx="4406158" cy="430887"/>
            </a:xfrm>
            <a:prstGeom prst="rect">
              <a:avLst/>
            </a:prstGeom>
            <a:noFill/>
          </p:spPr>
          <p:txBody>
            <a:bodyPr wrap="square" rtlCol="0">
              <a:spAutoFit/>
            </a:bodyPr>
            <a:lstStyle/>
            <a:p>
              <a:pPr algn="ctr"/>
              <a:r>
                <a:rPr lang="en-US" sz="2200" dirty="0" err="1">
                  <a:latin typeface="Arial" panose="020B0604020202020204" pitchFamily="34" charset="0"/>
                  <a:ea typeface="Helvetica Neue" panose="02000503000000020004" pitchFamily="2" charset="0"/>
                  <a:cs typeface="Arial" panose="020B0604020202020204" pitchFamily="34" charset="0"/>
                </a:rPr>
                <a:t>ZKRollup</a:t>
              </a:r>
              <a:endParaRPr lang="en-US" sz="2200" dirty="0">
                <a:latin typeface="Arial" panose="020B0604020202020204" pitchFamily="34" charset="0"/>
                <a:ea typeface="Helvetica Neue" panose="02000503000000020004" pitchFamily="2" charset="0"/>
                <a:cs typeface="Arial" panose="020B0604020202020204" pitchFamily="34" charset="0"/>
              </a:endParaRPr>
            </a:p>
          </p:txBody>
        </p:sp>
        <p:sp>
          <p:nvSpPr>
            <p:cNvPr id="35" name="TextBox 34">
              <a:extLst>
                <a:ext uri="{FF2B5EF4-FFF2-40B4-BE49-F238E27FC236}">
                  <a16:creationId xmlns:a16="http://schemas.microsoft.com/office/drawing/2014/main" id="{B377E427-E7E4-469C-C12C-0AA19EE9A7A9}"/>
                </a:ext>
              </a:extLst>
            </p:cNvPr>
            <p:cNvSpPr txBox="1"/>
            <p:nvPr/>
          </p:nvSpPr>
          <p:spPr>
            <a:xfrm>
              <a:off x="6755678" y="4466735"/>
              <a:ext cx="5381806" cy="163121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Generate </a:t>
              </a:r>
              <a:r>
                <a:rPr lang="en-US" sz="2400" i="1" dirty="0">
                  <a:latin typeface="Times" pitchFamily="2" charset="0"/>
                  <a:cs typeface="Arial" panose="020B0604020202020204" pitchFamily="34" charset="0"/>
                </a:rPr>
                <a:t>proof</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transaction</a:t>
              </a:r>
            </a:p>
            <a:p>
              <a:r>
                <a:rPr lang="en-US" sz="2400" dirty="0">
                  <a:latin typeface="Arial" panose="020B0604020202020204" pitchFamily="34" charset="0"/>
                  <a:cs typeface="Arial" panose="020B0604020202020204" pitchFamily="34" charset="0"/>
                </a:rPr>
                <a:t>      execution.</a:t>
              </a:r>
            </a:p>
            <a:p>
              <a:pPr marL="514350" indent="-514350">
                <a:buAutoNum type="arabicPeriod" startAt="2"/>
              </a:pPr>
              <a:r>
                <a:rPr lang="en-US" sz="2400" dirty="0">
                  <a:latin typeface="Arial" panose="020B0604020202020204" pitchFamily="34" charset="0"/>
                  <a:cs typeface="Arial" panose="020B0604020202020204" pitchFamily="34" charset="0"/>
                </a:rPr>
                <a:t>Others check </a:t>
              </a:r>
              <a:r>
                <a:rPr lang="en-US" sz="2400" i="1" dirty="0">
                  <a:latin typeface="Times" pitchFamily="2" charset="0"/>
                  <a:cs typeface="Arial" panose="020B0604020202020204" pitchFamily="34" charset="0"/>
                </a:rPr>
                <a:t>proof</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instead of validating one-by-one.</a:t>
              </a:r>
            </a:p>
          </p:txBody>
        </p:sp>
      </p:grpSp>
      <p:sp>
        <p:nvSpPr>
          <p:cNvPr id="3" name="TextBox 2">
            <a:extLst>
              <a:ext uri="{FF2B5EF4-FFF2-40B4-BE49-F238E27FC236}">
                <a16:creationId xmlns:a16="http://schemas.microsoft.com/office/drawing/2014/main" id="{B474D0F0-4FD3-DCDF-C143-98063953F83E}"/>
              </a:ext>
            </a:extLst>
          </p:cNvPr>
          <p:cNvSpPr txBox="1"/>
          <p:nvPr/>
        </p:nvSpPr>
        <p:spPr>
          <a:xfrm>
            <a:off x="1478071" y="7315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6863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B94BF-22A9-3D3E-5440-72106E46B159}"/>
              </a:ext>
            </a:extLst>
          </p:cNvPr>
          <p:cNvSpPr>
            <a:spLocks noGrp="1"/>
          </p:cNvSpPr>
          <p:nvPr>
            <p:ph type="title"/>
          </p:nvPr>
        </p:nvSpPr>
        <p:spPr>
          <a:xfrm>
            <a:off x="838200" y="323660"/>
            <a:ext cx="10515600" cy="1325563"/>
          </a:xfrm>
        </p:spPr>
        <p:txBody>
          <a:bodyPr/>
          <a:lstStyle/>
          <a:p>
            <a:r>
              <a:rPr lang="en-US" dirty="0">
                <a:latin typeface="Arial" panose="020B0604020202020204" pitchFamily="34" charset="0"/>
                <a:cs typeface="Arial" panose="020B0604020202020204" pitchFamily="34" charset="0"/>
              </a:rPr>
              <a:t>My Work on ZKP</a:t>
            </a:r>
          </a:p>
        </p:txBody>
      </p:sp>
      <p:sp>
        <p:nvSpPr>
          <p:cNvPr id="38" name="Slide Number Placeholder 37">
            <a:extLst>
              <a:ext uri="{FF2B5EF4-FFF2-40B4-BE49-F238E27FC236}">
                <a16:creationId xmlns:a16="http://schemas.microsoft.com/office/drawing/2014/main" id="{AB026136-E601-16B8-9338-FC656FDD76BA}"/>
              </a:ext>
            </a:extLst>
          </p:cNvPr>
          <p:cNvSpPr>
            <a:spLocks noGrp="1"/>
          </p:cNvSpPr>
          <p:nvPr>
            <p:ph type="sldNum" sz="quarter" idx="12"/>
          </p:nvPr>
        </p:nvSpPr>
        <p:spPr/>
        <p:txBody>
          <a:bodyPr/>
          <a:lstStyle/>
          <a:p>
            <a:fld id="{925B9A89-1D3B-7042-A946-06694786D8F6}" type="slidenum">
              <a:rPr lang="en-US" smtClean="0">
                <a:latin typeface="Arial" panose="020B0604020202020204" pitchFamily="34" charset="0"/>
                <a:cs typeface="Arial" panose="020B0604020202020204" pitchFamily="34" charset="0"/>
              </a:rPr>
              <a:t>73</a:t>
            </a:fld>
            <a:endParaRPr lang="en-US">
              <a:latin typeface="Arial" panose="020B0604020202020204" pitchFamily="34" charset="0"/>
              <a:cs typeface="Arial" panose="020B0604020202020204" pitchFamily="34" charset="0"/>
            </a:endParaRPr>
          </a:p>
        </p:txBody>
      </p:sp>
      <p:pic>
        <p:nvPicPr>
          <p:cNvPr id="8" name="Picture 7" descr="Graphical user interface, text, application&#10;&#10;Description automatically generated">
            <a:extLst>
              <a:ext uri="{FF2B5EF4-FFF2-40B4-BE49-F238E27FC236}">
                <a16:creationId xmlns:a16="http://schemas.microsoft.com/office/drawing/2014/main" id="{6759112B-B6DD-64BC-4B9F-5EFD7B6B7339}"/>
              </a:ext>
            </a:extLst>
          </p:cNvPr>
          <p:cNvPicPr>
            <a:picLocks noChangeAspect="1"/>
          </p:cNvPicPr>
          <p:nvPr/>
        </p:nvPicPr>
        <p:blipFill>
          <a:blip r:embed="rId3"/>
          <a:stretch>
            <a:fillRect/>
          </a:stretch>
        </p:blipFill>
        <p:spPr>
          <a:xfrm>
            <a:off x="838200" y="13321"/>
            <a:ext cx="4997496" cy="6858000"/>
          </a:xfrm>
          <a:prstGeom prst="rect">
            <a:avLst/>
          </a:prstGeom>
        </p:spPr>
      </p:pic>
      <p:pic>
        <p:nvPicPr>
          <p:cNvPr id="11" name="Picture 10" descr="A picture containing text, person, screenshot, businesscard&#10;&#10;Description automatically generated">
            <a:extLst>
              <a:ext uri="{FF2B5EF4-FFF2-40B4-BE49-F238E27FC236}">
                <a16:creationId xmlns:a16="http://schemas.microsoft.com/office/drawing/2014/main" id="{CD206E40-55EE-F7C0-3360-868AB7C51AA4}"/>
              </a:ext>
            </a:extLst>
          </p:cNvPr>
          <p:cNvPicPr>
            <a:picLocks noChangeAspect="1"/>
          </p:cNvPicPr>
          <p:nvPr/>
        </p:nvPicPr>
        <p:blipFill>
          <a:blip r:embed="rId4"/>
          <a:stretch>
            <a:fillRect/>
          </a:stretch>
        </p:blipFill>
        <p:spPr>
          <a:xfrm>
            <a:off x="5835696" y="13321"/>
            <a:ext cx="5632062" cy="4125542"/>
          </a:xfrm>
          <a:prstGeom prst="rect">
            <a:avLst/>
          </a:prstGeom>
        </p:spPr>
      </p:pic>
      <p:pic>
        <p:nvPicPr>
          <p:cNvPr id="17" name="Picture 16" descr="Graphical user interface, text, application, email&#10;&#10;Description automatically generated">
            <a:extLst>
              <a:ext uri="{FF2B5EF4-FFF2-40B4-BE49-F238E27FC236}">
                <a16:creationId xmlns:a16="http://schemas.microsoft.com/office/drawing/2014/main" id="{9CD02D49-54C8-C3AD-2A83-966456C6AE06}"/>
              </a:ext>
            </a:extLst>
          </p:cNvPr>
          <p:cNvPicPr>
            <a:picLocks noChangeAspect="1"/>
          </p:cNvPicPr>
          <p:nvPr/>
        </p:nvPicPr>
        <p:blipFill>
          <a:blip r:embed="rId5"/>
          <a:stretch>
            <a:fillRect/>
          </a:stretch>
        </p:blipFill>
        <p:spPr>
          <a:xfrm>
            <a:off x="6173643" y="3460849"/>
            <a:ext cx="5249999" cy="3073491"/>
          </a:xfrm>
          <a:prstGeom prst="rect">
            <a:avLst/>
          </a:prstGeom>
        </p:spPr>
      </p:pic>
    </p:spTree>
    <p:extLst>
      <p:ext uri="{BB962C8B-B14F-4D97-AF65-F5344CB8AC3E}">
        <p14:creationId xmlns:p14="http://schemas.microsoft.com/office/powerpoint/2010/main" val="3485042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34D7-C93C-E678-462A-12E70D87E8D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Zero-Knowledge Proof (ZKP) [GMR 85]</a:t>
            </a:r>
          </a:p>
        </p:txBody>
      </p:sp>
      <p:sp>
        <p:nvSpPr>
          <p:cNvPr id="4" name="Slide Number Placeholder 3">
            <a:extLst>
              <a:ext uri="{FF2B5EF4-FFF2-40B4-BE49-F238E27FC236}">
                <a16:creationId xmlns:a16="http://schemas.microsoft.com/office/drawing/2014/main" id="{5BBF810D-E32F-6672-0BA0-2ABB0BB7FA94}"/>
              </a:ext>
            </a:extLst>
          </p:cNvPr>
          <p:cNvSpPr>
            <a:spLocks noGrp="1"/>
          </p:cNvSpPr>
          <p:nvPr>
            <p:ph type="sldNum" sz="quarter" idx="12"/>
          </p:nvPr>
        </p:nvSpPr>
        <p:spPr/>
        <p:txBody>
          <a:bodyPr/>
          <a:lstStyle/>
          <a:p>
            <a:fld id="{925B9A89-1D3B-7042-A946-06694786D8F6}" type="slidenum">
              <a:rPr lang="en-US" smtClean="0"/>
              <a:t>8</a:t>
            </a:fld>
            <a:endParaRPr lang="en-US"/>
          </a:p>
        </p:txBody>
      </p:sp>
      <p:pic>
        <p:nvPicPr>
          <p:cNvPr id="5" name="Picture 4">
            <a:extLst>
              <a:ext uri="{FF2B5EF4-FFF2-40B4-BE49-F238E27FC236}">
                <a16:creationId xmlns:a16="http://schemas.microsoft.com/office/drawing/2014/main" id="{E08892C8-B20E-4873-6E0F-4F851A319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241" y="1942963"/>
            <a:ext cx="1889895" cy="2501652"/>
          </a:xfrm>
          <a:prstGeom prst="rect">
            <a:avLst/>
          </a:prstGeom>
        </p:spPr>
      </p:pic>
      <p:pic>
        <p:nvPicPr>
          <p:cNvPr id="6" name="Picture 5">
            <a:extLst>
              <a:ext uri="{FF2B5EF4-FFF2-40B4-BE49-F238E27FC236}">
                <a16:creationId xmlns:a16="http://schemas.microsoft.com/office/drawing/2014/main" id="{29895BBE-7171-3DBC-EE7A-A01852C2B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6279" y="1838635"/>
            <a:ext cx="2036532" cy="2784411"/>
          </a:xfrm>
          <a:prstGeom prst="rect">
            <a:avLst/>
          </a:prstGeom>
        </p:spPr>
      </p:pic>
      <p:grpSp>
        <p:nvGrpSpPr>
          <p:cNvPr id="7" name="Group 6">
            <a:extLst>
              <a:ext uri="{FF2B5EF4-FFF2-40B4-BE49-F238E27FC236}">
                <a16:creationId xmlns:a16="http://schemas.microsoft.com/office/drawing/2014/main" id="{EC59DA31-7337-EFE1-6C9C-F3FB3ADEE29E}"/>
              </a:ext>
            </a:extLst>
          </p:cNvPr>
          <p:cNvGrpSpPr/>
          <p:nvPr/>
        </p:nvGrpSpPr>
        <p:grpSpPr>
          <a:xfrm>
            <a:off x="557811" y="2055801"/>
            <a:ext cx="2036532" cy="2358100"/>
            <a:chOff x="557811" y="1866609"/>
            <a:chExt cx="2036532" cy="2358100"/>
          </a:xfrm>
        </p:grpSpPr>
        <p:pic>
          <p:nvPicPr>
            <p:cNvPr id="8" name="Picture 7">
              <a:extLst>
                <a:ext uri="{FF2B5EF4-FFF2-40B4-BE49-F238E27FC236}">
                  <a16:creationId xmlns:a16="http://schemas.microsoft.com/office/drawing/2014/main" id="{435A51FE-1787-F2F6-4C0D-F428B3D9D015}"/>
                </a:ext>
              </a:extLst>
            </p:cNvPr>
            <p:cNvPicPr>
              <a:picLocks noChangeAspect="1"/>
            </p:cNvPicPr>
            <p:nvPr/>
          </p:nvPicPr>
          <p:blipFill>
            <a:blip r:embed="rId5"/>
            <a:stretch>
              <a:fillRect/>
            </a:stretch>
          </p:blipFill>
          <p:spPr>
            <a:xfrm>
              <a:off x="694329" y="1866609"/>
              <a:ext cx="1533775" cy="176071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F8819D6-2373-B505-2827-FD6442676333}"/>
                    </a:ext>
                  </a:extLst>
                </p:cNvPr>
                <p:cNvSpPr txBox="1"/>
                <p:nvPr/>
              </p:nvSpPr>
              <p:spPr>
                <a:xfrm>
                  <a:off x="557811" y="3721943"/>
                  <a:ext cx="2036532" cy="502766"/>
                </a:xfrm>
                <a:prstGeom prst="rect">
                  <a:avLst/>
                </a:prstGeom>
                <a:noFill/>
              </p:spPr>
              <p:txBody>
                <a:bodyPr wrap="square" rtlCol="0">
                  <a:spAutoFit/>
                </a:bodyPr>
                <a:lstStyle/>
                <a:p>
                  <a:r>
                    <a:rPr lang="en-US" sz="2667" dirty="0">
                      <a:latin typeface="Arial" panose="020B0604020202020204" pitchFamily="34" charset="0"/>
                      <a:cs typeface="Arial" panose="020B0604020202020204" pitchFamily="34" charset="0"/>
                    </a:rPr>
                    <a:t>Witness: </a:t>
                  </a:r>
                  <a14:m>
                    <m:oMath xmlns:m="http://schemas.openxmlformats.org/officeDocument/2006/math">
                      <m:r>
                        <a:rPr lang="en-US" sz="2667" i="1" dirty="0" smtClean="0">
                          <a:latin typeface="Cambria Math" panose="02040503050406030204" pitchFamily="18" charset="0"/>
                        </a:rPr>
                        <m:t>𝑤</m:t>
                      </m:r>
                    </m:oMath>
                  </a14:m>
                  <a:endParaRPr lang="en-US" sz="2667"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0F8819D6-2373-B505-2827-FD6442676333}"/>
                    </a:ext>
                  </a:extLst>
                </p:cNvPr>
                <p:cNvSpPr txBox="1">
                  <a:spLocks noRot="1" noChangeAspect="1" noMove="1" noResize="1" noEditPoints="1" noAdjustHandles="1" noChangeArrowheads="1" noChangeShapeType="1" noTextEdit="1"/>
                </p:cNvSpPr>
                <p:nvPr/>
              </p:nvSpPr>
              <p:spPr>
                <a:xfrm>
                  <a:off x="557811" y="3721943"/>
                  <a:ext cx="2036532" cy="502766"/>
                </a:xfrm>
                <a:prstGeom prst="rect">
                  <a:avLst/>
                </a:prstGeom>
                <a:blipFill>
                  <a:blip r:embed="rId6"/>
                  <a:stretch>
                    <a:fillRect l="-5590" t="-12500" b="-32500"/>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id="{10806885-A235-BCB6-62B1-9AF34314BBC2}"/>
              </a:ext>
            </a:extLst>
          </p:cNvPr>
          <p:cNvGrpSpPr/>
          <p:nvPr/>
        </p:nvGrpSpPr>
        <p:grpSpPr>
          <a:xfrm>
            <a:off x="4600439" y="2187681"/>
            <a:ext cx="3926137" cy="785549"/>
            <a:chOff x="4600439" y="1998489"/>
            <a:chExt cx="3926137" cy="785549"/>
          </a:xfrm>
        </p:grpSpPr>
        <p:pic>
          <p:nvPicPr>
            <p:cNvPr id="11" name="Picture 2" descr="Image result for proof">
              <a:extLst>
                <a:ext uri="{FF2B5EF4-FFF2-40B4-BE49-F238E27FC236}">
                  <a16:creationId xmlns:a16="http://schemas.microsoft.com/office/drawing/2014/main" id="{99A05DEB-7E0F-BA7A-F1F6-FA976CE6D8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6068" y="1998489"/>
              <a:ext cx="1670508" cy="7855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2E018D35-5C11-E1ED-803B-C12CDE12DEA3}"/>
                    </a:ext>
                  </a:extLst>
                </p:cNvPr>
                <p:cNvSpPr/>
                <p:nvPr/>
              </p:nvSpPr>
              <p:spPr>
                <a:xfrm>
                  <a:off x="4600439" y="2043577"/>
                  <a:ext cx="2615973" cy="523220"/>
                </a:xfrm>
                <a:prstGeom prst="rect">
                  <a:avLst/>
                </a:prstGeom>
              </p:spPr>
              <p:txBody>
                <a:bodyPr wrap="none">
                  <a:spAutoFit/>
                </a:bodyPr>
                <a:lstStyle/>
                <a:p>
                  <a14:m>
                    <m:oMath xmlns:m="http://schemas.openxmlformats.org/officeDocument/2006/math">
                      <m:r>
                        <a:rPr lang="en-US" sz="2800" b="0" i="1" dirty="0" smtClean="0">
                          <a:latin typeface="Cambria Math" panose="02040503050406030204" pitchFamily="18" charset="0"/>
                        </a:rPr>
                        <m:t>𝐶</m:t>
                      </m:r>
                      <m:r>
                        <a:rPr lang="en-US" sz="2800" i="1" dirty="0" smtClean="0">
                          <a:latin typeface="Cambria Math" panose="02040503050406030204" pitchFamily="18" charset="0"/>
                        </a:rPr>
                        <m:t>(</m:t>
                      </m:r>
                      <m:r>
                        <a:rPr lang="en-US" sz="2800" i="1" dirty="0" smtClean="0">
                          <a:latin typeface="Cambria Math" panose="02040503050406030204" pitchFamily="18" charset="0"/>
                        </a:rPr>
                        <m:t>𝑤</m:t>
                      </m:r>
                      <m:r>
                        <a:rPr lang="en-US" sz="2800" i="1" dirty="0" smtClean="0">
                          <a:latin typeface="Cambria Math" panose="02040503050406030204" pitchFamily="18" charset="0"/>
                        </a:rPr>
                        <m:t>)  =  </m:t>
                      </m:r>
                      <m:r>
                        <a:rPr lang="en-US" sz="2800" i="1" dirty="0">
                          <a:latin typeface="Cambria Math" panose="02040503050406030204" pitchFamily="18" charset="0"/>
                        </a:rPr>
                        <m:t>𝑦</m:t>
                      </m:r>
                      <m:r>
                        <a:rPr lang="en-US" sz="2800" i="1" dirty="0">
                          <a:latin typeface="Cambria Math" panose="02040503050406030204" pitchFamily="18" charset="0"/>
                        </a:rPr>
                        <m:t>   </m:t>
                      </m:r>
                    </m:oMath>
                  </a14:m>
                  <a:r>
                    <a:rPr lang="en-US" sz="2800">
                      <a:latin typeface="Arial" panose="020B0604020202020204" pitchFamily="34" charset="0"/>
                      <a:cs typeface="Arial" panose="020B0604020202020204" pitchFamily="34" charset="0"/>
                    </a:rPr>
                    <a:t>+  </a:t>
                  </a:r>
                </a:p>
              </p:txBody>
            </p:sp>
          </mc:Choice>
          <mc:Fallback xmlns="">
            <p:sp>
              <p:nvSpPr>
                <p:cNvPr id="12" name="Rectangle 11">
                  <a:extLst>
                    <a:ext uri="{FF2B5EF4-FFF2-40B4-BE49-F238E27FC236}">
                      <a16:creationId xmlns:a16="http://schemas.microsoft.com/office/drawing/2014/main" id="{2E018D35-5C11-E1ED-803B-C12CDE12DEA3}"/>
                    </a:ext>
                  </a:extLst>
                </p:cNvPr>
                <p:cNvSpPr>
                  <a:spLocks noRot="1" noChangeAspect="1" noMove="1" noResize="1" noEditPoints="1" noAdjustHandles="1" noChangeArrowheads="1" noChangeShapeType="1" noTextEdit="1"/>
                </p:cNvSpPr>
                <p:nvPr/>
              </p:nvSpPr>
              <p:spPr>
                <a:xfrm>
                  <a:off x="4600439" y="2043577"/>
                  <a:ext cx="2615973" cy="523220"/>
                </a:xfrm>
                <a:prstGeom prst="rect">
                  <a:avLst/>
                </a:prstGeom>
                <a:blipFill>
                  <a:blip r:embed="rId8"/>
                  <a:stretch>
                    <a:fillRect l="-1449" t="-9302" r="-3865" b="-27907"/>
                  </a:stretch>
                </a:blipFill>
              </p:spPr>
              <p:txBody>
                <a:bodyPr/>
                <a:lstStyle/>
                <a:p>
                  <a:r>
                    <a:rPr lang="en-US">
                      <a:noFill/>
                    </a:rPr>
                    <a:t> </a:t>
                  </a:r>
                </a:p>
              </p:txBody>
            </p:sp>
          </mc:Fallback>
        </mc:AlternateContent>
      </p:grpSp>
      <p:sp>
        <p:nvSpPr>
          <p:cNvPr id="13" name="Right Arrow 7">
            <a:extLst>
              <a:ext uri="{FF2B5EF4-FFF2-40B4-BE49-F238E27FC236}">
                <a16:creationId xmlns:a16="http://schemas.microsoft.com/office/drawing/2014/main" id="{B6D0834F-DF81-1582-722F-9F2923235F9D}"/>
              </a:ext>
            </a:extLst>
          </p:cNvPr>
          <p:cNvSpPr/>
          <p:nvPr/>
        </p:nvSpPr>
        <p:spPr>
          <a:xfrm>
            <a:off x="4554663" y="3012021"/>
            <a:ext cx="3744547" cy="181769"/>
          </a:xfrm>
          <a:prstGeom prst="rightArrow">
            <a:avLst>
              <a:gd name="adj1" fmla="val 50000"/>
              <a:gd name="adj2" fmla="val 115009"/>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Georgia" panose="02040502050405020303"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4D98063-297C-BCF1-1B4C-3FBB4D3FF8B8}"/>
                  </a:ext>
                </a:extLst>
              </p:cNvPr>
              <p:cNvSpPr txBox="1"/>
              <p:nvPr/>
            </p:nvSpPr>
            <p:spPr>
              <a:xfrm>
                <a:off x="672840" y="4539579"/>
                <a:ext cx="10906923" cy="2205860"/>
              </a:xfrm>
              <a:prstGeom prst="rect">
                <a:avLst/>
              </a:prstGeom>
              <a:noFill/>
            </p:spPr>
            <p:txBody>
              <a:bodyPr wrap="square" rtlCol="0">
                <a:spAutoFit/>
              </a:bodyPr>
              <a:lstStyle/>
              <a:p>
                <a:pPr marL="380990" lvl="4" indent="-380990">
                  <a:buFont typeface="Arial" panose="020B0604020202020204" pitchFamily="34" charset="0"/>
                  <a:buChar char="•"/>
                </a:pPr>
                <a:r>
                  <a:rPr lang="en-US" sz="2600" dirty="0">
                    <a:latin typeface="Arial" panose="020B0604020202020204" pitchFamily="34" charset="0"/>
                    <a:cs typeface="Arial" panose="020B0604020202020204" pitchFamily="34" charset="0"/>
                  </a:rPr>
                  <a:t>Completeness: if </a:t>
                </a:r>
                <a14:m>
                  <m:oMath xmlns:m="http://schemas.openxmlformats.org/officeDocument/2006/math">
                    <m:r>
                      <a:rPr lang="en-US" sz="2600" i="1" dirty="0">
                        <a:latin typeface="Cambria Math" panose="02040503050406030204" pitchFamily="18" charset="0"/>
                      </a:rPr>
                      <m:t>𝐶</m:t>
                    </m:r>
                    <m:d>
                      <m:dPr>
                        <m:ctrlPr>
                          <a:rPr lang="en-US" sz="2600" i="1" dirty="0">
                            <a:latin typeface="Cambria Math" panose="02040503050406030204" pitchFamily="18" charset="0"/>
                          </a:rPr>
                        </m:ctrlPr>
                      </m:dPr>
                      <m:e>
                        <m:r>
                          <a:rPr lang="en-US" sz="2600" i="1" dirty="0">
                            <a:latin typeface="Cambria Math" panose="02040503050406030204" pitchFamily="18" charset="0"/>
                          </a:rPr>
                          <m:t>𝑤</m:t>
                        </m:r>
                      </m:e>
                    </m:d>
                    <m:r>
                      <a:rPr lang="en-US" sz="2600" b="0" i="1" dirty="0" smtClean="0">
                        <a:latin typeface="Cambria Math" panose="02040503050406030204" pitchFamily="18" charset="0"/>
                      </a:rPr>
                      <m:t>=</m:t>
                    </m:r>
                    <m:r>
                      <a:rPr lang="en-US" sz="2600" b="0" i="1" dirty="0" smtClean="0">
                        <a:latin typeface="Cambria Math" panose="02040503050406030204" pitchFamily="18" charset="0"/>
                      </a:rPr>
                      <m:t>𝑦</m:t>
                    </m:r>
                  </m:oMath>
                </a14:m>
                <a:r>
                  <a:rPr lang="en-US" sz="2600" dirty="0">
                    <a:latin typeface="Arial" panose="020B0604020202020204" pitchFamily="34" charset="0"/>
                    <a:cs typeface="Arial" panose="020B0604020202020204" pitchFamily="34" charset="0"/>
                  </a:rPr>
                  <a:t> then</a:t>
                </a:r>
                <a:r>
                  <a:rPr lang="en-US" sz="2600" dirty="0">
                    <a:solidFill>
                      <a:schemeClr val="accent3"/>
                    </a:solidFill>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verification is </a:t>
                </a:r>
                <a:r>
                  <a:rPr lang="en-US" sz="2600" b="1" dirty="0">
                    <a:solidFill>
                      <a:srgbClr val="00B050"/>
                    </a:solidFill>
                    <a:latin typeface="Arial" panose="020B0604020202020204" pitchFamily="34" charset="0"/>
                    <a:cs typeface="Arial" panose="020B0604020202020204" pitchFamily="34" charset="0"/>
                    <a:sym typeface="Wingdings" panose="05000000000000000000" pitchFamily="2" charset="2"/>
                  </a:rPr>
                  <a:t> </a:t>
                </a:r>
                <a:endParaRPr lang="en-US" sz="2600" dirty="0">
                  <a:latin typeface="Arial" panose="020B0604020202020204" pitchFamily="34" charset="0"/>
                  <a:cs typeface="Arial" panose="020B0604020202020204" pitchFamily="34" charset="0"/>
                </a:endParaRPr>
              </a:p>
              <a:p>
                <a:pPr lvl="4"/>
                <a:endParaRPr lang="en-US" sz="2667" dirty="0"/>
              </a:p>
              <a:p>
                <a:pPr marL="380990" lvl="4" indent="-380990">
                  <a:buFont typeface="Arial" panose="020B0604020202020204" pitchFamily="34" charset="0"/>
                  <a:buChar char="•"/>
                </a:pPr>
                <a:r>
                  <a:rPr lang="en-US" sz="2600" dirty="0">
                    <a:latin typeface="Arial" panose="020B0604020202020204" pitchFamily="34" charset="0"/>
                    <a:cs typeface="Arial" panose="020B0604020202020204" pitchFamily="34" charset="0"/>
                  </a:rPr>
                  <a:t>Soundness:      if </a:t>
                </a:r>
                <a14:m>
                  <m:oMath xmlns:m="http://schemas.openxmlformats.org/officeDocument/2006/math">
                    <m:r>
                      <a:rPr lang="en-US" sz="2600" b="0" i="1" dirty="0" smtClean="0">
                        <a:latin typeface="Cambria Math" panose="02040503050406030204" pitchFamily="18" charset="0"/>
                      </a:rPr>
                      <m:t>𝐶</m:t>
                    </m:r>
                    <m:d>
                      <m:dPr>
                        <m:ctrlPr>
                          <a:rPr lang="en-US" sz="2600" b="0" i="1" dirty="0" smtClean="0">
                            <a:latin typeface="Cambria Math" panose="02040503050406030204" pitchFamily="18" charset="0"/>
                          </a:rPr>
                        </m:ctrlPr>
                      </m:dPr>
                      <m:e>
                        <m:r>
                          <a:rPr lang="en-US" sz="2600" b="0" i="1" dirty="0" smtClean="0">
                            <a:latin typeface="Cambria Math" panose="02040503050406030204" pitchFamily="18" charset="0"/>
                          </a:rPr>
                          <m:t>𝑤</m:t>
                        </m:r>
                      </m:e>
                    </m:d>
                    <m:r>
                      <a:rPr lang="en-US" sz="2600" i="1" dirty="0">
                        <a:latin typeface="Cambria Math" panose="02040503050406030204" pitchFamily="18" charset="0"/>
                      </a:rPr>
                      <m:t>≠</m:t>
                    </m:r>
                    <m:r>
                      <a:rPr lang="en-US" sz="2600" b="0" i="1" dirty="0" smtClean="0">
                        <a:latin typeface="Cambria Math" panose="02040503050406030204" pitchFamily="18" charset="0"/>
                      </a:rPr>
                      <m:t>𝑦</m:t>
                    </m:r>
                  </m:oMath>
                </a14:m>
                <a:r>
                  <a:rPr lang="en-US" sz="2600" dirty="0">
                    <a:latin typeface="Arial" panose="020B0604020202020204" pitchFamily="34" charset="0"/>
                    <a:cs typeface="Arial" panose="020B0604020202020204" pitchFamily="34" charset="0"/>
                  </a:rPr>
                  <a:t> then verification is </a:t>
                </a:r>
                <a:r>
                  <a:rPr lang="en-US" sz="2800" b="1" dirty="0">
                    <a:solidFill>
                      <a:srgbClr val="FF0000"/>
                    </a:solidFill>
                    <a:latin typeface="Georgia" panose="02040502050405020303" pitchFamily="18" charset="0"/>
                    <a:sym typeface="Wingdings" panose="05000000000000000000" pitchFamily="2" charset="2"/>
                  </a:rPr>
                  <a:t></a:t>
                </a:r>
                <a:endParaRPr lang="en-US" sz="2600" dirty="0">
                  <a:latin typeface="Arial" panose="020B0604020202020204" pitchFamily="34" charset="0"/>
                  <a:cs typeface="Arial" panose="020B0604020202020204" pitchFamily="34" charset="0"/>
                </a:endParaRPr>
              </a:p>
              <a:p>
                <a:pPr marL="380990" lvl="4" indent="-380990">
                  <a:buFont typeface="Arial" panose="020B0604020202020204" pitchFamily="34" charset="0"/>
                  <a:buChar char="•"/>
                </a:pPr>
                <a:endParaRPr lang="en-US" sz="2667" dirty="0"/>
              </a:p>
              <a:p>
                <a:pPr marL="380990" lvl="4" indent="-380990">
                  <a:buFont typeface="Arial" panose="020B0604020202020204" pitchFamily="34" charset="0"/>
                  <a:buChar char="•"/>
                </a:pPr>
                <a:r>
                  <a:rPr lang="en-US" sz="2600" dirty="0">
                    <a:latin typeface="Arial" panose="020B0604020202020204" pitchFamily="34" charset="0"/>
                    <a:cs typeface="Arial" panose="020B0604020202020204" pitchFamily="34" charset="0"/>
                  </a:rPr>
                  <a:t>Zero knowledge: proof leaks no information about </a:t>
                </a:r>
                <a:r>
                  <a:rPr lang="en-US" sz="2600" i="1" dirty="0">
                    <a:latin typeface="Arial" panose="020B0604020202020204" pitchFamily="34" charset="0"/>
                    <a:cs typeface="Arial" panose="020B0604020202020204" pitchFamily="34" charset="0"/>
                  </a:rPr>
                  <a:t>w</a:t>
                </a:r>
              </a:p>
            </p:txBody>
          </p:sp>
        </mc:Choice>
        <mc:Fallback xmlns="">
          <p:sp>
            <p:nvSpPr>
              <p:cNvPr id="14" name="TextBox 13">
                <a:extLst>
                  <a:ext uri="{FF2B5EF4-FFF2-40B4-BE49-F238E27FC236}">
                    <a16:creationId xmlns:a16="http://schemas.microsoft.com/office/drawing/2014/main" id="{94D98063-297C-BCF1-1B4C-3FBB4D3FF8B8}"/>
                  </a:ext>
                </a:extLst>
              </p:cNvPr>
              <p:cNvSpPr txBox="1">
                <a:spLocks noRot="1" noChangeAspect="1" noMove="1" noResize="1" noEditPoints="1" noAdjustHandles="1" noChangeArrowheads="1" noChangeShapeType="1" noTextEdit="1"/>
              </p:cNvSpPr>
              <p:nvPr/>
            </p:nvSpPr>
            <p:spPr>
              <a:xfrm>
                <a:off x="672840" y="4539579"/>
                <a:ext cx="10906923" cy="2205860"/>
              </a:xfrm>
              <a:prstGeom prst="rect">
                <a:avLst/>
              </a:prstGeom>
              <a:blipFill>
                <a:blip r:embed="rId9"/>
                <a:stretch>
                  <a:fillRect l="-813" t="-2286" b="-285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80C991A1-D9E3-35E8-4097-E0217425F6D5}"/>
              </a:ext>
            </a:extLst>
          </p:cNvPr>
          <p:cNvSpPr txBox="1"/>
          <p:nvPr/>
        </p:nvSpPr>
        <p:spPr>
          <a:xfrm>
            <a:off x="6956364" y="1515443"/>
            <a:ext cx="4976361"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sym typeface="Wingdings" panose="05000000000000000000" pitchFamily="2" charset="2"/>
              </a:rPr>
              <a:t>Verification</a:t>
            </a:r>
            <a:r>
              <a:rPr lang="en-US" sz="3200" dirty="0">
                <a:latin typeface="Georgia" panose="02040502050405020303" pitchFamily="18" charset="0"/>
                <a:sym typeface="Wingdings" panose="05000000000000000000" pitchFamily="2" charset="2"/>
              </a:rPr>
              <a:t>:</a:t>
            </a:r>
            <a:r>
              <a:rPr lang="en-US" sz="3200" b="1" dirty="0">
                <a:latin typeface="Georgia" panose="02040502050405020303" pitchFamily="18" charset="0"/>
                <a:sym typeface="Wingdings" panose="05000000000000000000" pitchFamily="2" charset="2"/>
              </a:rPr>
              <a:t> </a:t>
            </a:r>
            <a:r>
              <a:rPr lang="en-US" sz="3200" b="1" dirty="0">
                <a:solidFill>
                  <a:srgbClr val="00B050"/>
                </a:solidFill>
                <a:latin typeface="Georgia" panose="02040502050405020303" pitchFamily="18" charset="0"/>
                <a:sym typeface="Wingdings" panose="05000000000000000000" pitchFamily="2" charset="2"/>
              </a:rPr>
              <a:t></a:t>
            </a:r>
            <a:r>
              <a:rPr lang="en-US" sz="3200" b="1" dirty="0">
                <a:latin typeface="Georgia" panose="02040502050405020303" pitchFamily="18" charset="0"/>
                <a:sym typeface="Wingdings" panose="05000000000000000000" pitchFamily="2" charset="2"/>
              </a:rPr>
              <a:t> </a:t>
            </a:r>
            <a:r>
              <a:rPr lang="en-US" sz="3200" b="1" dirty="0">
                <a:latin typeface="Arial" panose="020B0604020202020204" pitchFamily="34" charset="0"/>
                <a:cs typeface="Arial" panose="020B0604020202020204" pitchFamily="34" charset="0"/>
                <a:sym typeface="Wingdings" panose="05000000000000000000" pitchFamily="2" charset="2"/>
              </a:rPr>
              <a:t>or</a:t>
            </a:r>
            <a:r>
              <a:rPr lang="en-US" sz="3200" b="1" dirty="0">
                <a:latin typeface="Georgia" panose="02040502050405020303" pitchFamily="18" charset="0"/>
                <a:sym typeface="Wingdings" panose="05000000000000000000" pitchFamily="2" charset="2"/>
              </a:rPr>
              <a:t> </a:t>
            </a:r>
            <a:r>
              <a:rPr lang="en-US" sz="3200" b="1" dirty="0">
                <a:solidFill>
                  <a:srgbClr val="FF0000"/>
                </a:solidFill>
                <a:latin typeface="Georgia" panose="02040502050405020303" pitchFamily="18" charset="0"/>
                <a:sym typeface="Wingdings" panose="05000000000000000000" pitchFamily="2" charset="2"/>
              </a:rPr>
              <a:t></a:t>
            </a:r>
            <a:r>
              <a:rPr lang="en-US" sz="3200" b="1" dirty="0">
                <a:latin typeface="Georgia" panose="02040502050405020303" pitchFamily="18" charset="0"/>
                <a:sym typeface="Wingdings" panose="05000000000000000000" pitchFamily="2" charset="2"/>
              </a:rPr>
              <a:t> </a:t>
            </a:r>
            <a:endParaRPr lang="en-US" sz="3200" b="1" dirty="0">
              <a:latin typeface="Georgia" panose="02040502050405020303" pitchFamily="18" charset="0"/>
            </a:endParaRPr>
          </a:p>
        </p:txBody>
      </p:sp>
      <p:sp>
        <p:nvSpPr>
          <p:cNvPr id="16" name="Rectangle 15">
            <a:extLst>
              <a:ext uri="{FF2B5EF4-FFF2-40B4-BE49-F238E27FC236}">
                <a16:creationId xmlns:a16="http://schemas.microsoft.com/office/drawing/2014/main" id="{8D1568E2-F31A-CEDE-A271-3FD8A8EF98C4}"/>
              </a:ext>
            </a:extLst>
          </p:cNvPr>
          <p:cNvSpPr/>
          <p:nvPr/>
        </p:nvSpPr>
        <p:spPr>
          <a:xfrm>
            <a:off x="5974813" y="3433526"/>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7" name="Rectangle 16">
            <a:extLst>
              <a:ext uri="{FF2B5EF4-FFF2-40B4-BE49-F238E27FC236}">
                <a16:creationId xmlns:a16="http://schemas.microsoft.com/office/drawing/2014/main" id="{C2B73EE0-D152-CE93-5B35-4DC456AFF190}"/>
              </a:ext>
            </a:extLst>
          </p:cNvPr>
          <p:cNvSpPr/>
          <p:nvPr/>
        </p:nvSpPr>
        <p:spPr>
          <a:xfrm>
            <a:off x="5974813" y="3433526"/>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8" name="Right Brace 17">
            <a:extLst>
              <a:ext uri="{FF2B5EF4-FFF2-40B4-BE49-F238E27FC236}">
                <a16:creationId xmlns:a16="http://schemas.microsoft.com/office/drawing/2014/main" id="{77ACC0F6-9BAA-D706-351E-098CF872CD20}"/>
              </a:ext>
            </a:extLst>
          </p:cNvPr>
          <p:cNvSpPr/>
          <p:nvPr/>
        </p:nvSpPr>
        <p:spPr>
          <a:xfrm>
            <a:off x="8862856" y="4756530"/>
            <a:ext cx="400833" cy="92692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E17BD44D-AE27-77A0-1787-4F532A3426DC}"/>
              </a:ext>
            </a:extLst>
          </p:cNvPr>
          <p:cNvSpPr txBox="1"/>
          <p:nvPr/>
        </p:nvSpPr>
        <p:spPr>
          <a:xfrm>
            <a:off x="9285420" y="4988101"/>
            <a:ext cx="2062491"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Verification</a:t>
            </a:r>
          </a:p>
        </p:txBody>
      </p:sp>
      <p:sp>
        <p:nvSpPr>
          <p:cNvPr id="20" name="TextBox 19">
            <a:extLst>
              <a:ext uri="{FF2B5EF4-FFF2-40B4-BE49-F238E27FC236}">
                <a16:creationId xmlns:a16="http://schemas.microsoft.com/office/drawing/2014/main" id="{7627D6C0-C2B2-25D6-EEE9-851CB4559DD7}"/>
              </a:ext>
            </a:extLst>
          </p:cNvPr>
          <p:cNvSpPr txBox="1"/>
          <p:nvPr/>
        </p:nvSpPr>
        <p:spPr>
          <a:xfrm>
            <a:off x="9797661" y="6160857"/>
            <a:ext cx="1866378"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Privacy</a:t>
            </a:r>
          </a:p>
        </p:txBody>
      </p:sp>
      <p:cxnSp>
        <p:nvCxnSpPr>
          <p:cNvPr id="21" name="Straight Arrow Connector 20">
            <a:extLst>
              <a:ext uri="{FF2B5EF4-FFF2-40B4-BE49-F238E27FC236}">
                <a16:creationId xmlns:a16="http://schemas.microsoft.com/office/drawing/2014/main" id="{3DB287DA-70EF-CADF-0810-F85FF59C9ECB}"/>
              </a:ext>
            </a:extLst>
          </p:cNvPr>
          <p:cNvCxnSpPr>
            <a:cxnSpLocks/>
          </p:cNvCxnSpPr>
          <p:nvPr/>
        </p:nvCxnSpPr>
        <p:spPr>
          <a:xfrm>
            <a:off x="9033164" y="6450904"/>
            <a:ext cx="76449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36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A3D7-3BD8-10C2-A5D6-2053BED0835D}"/>
              </a:ext>
            </a:extLst>
          </p:cNvPr>
          <p:cNvSpPr>
            <a:spLocks noGrp="1"/>
          </p:cNvSpPr>
          <p:nvPr>
            <p:ph type="title"/>
          </p:nvPr>
        </p:nvSpPr>
        <p:spPr>
          <a:xfrm>
            <a:off x="680539" y="365125"/>
            <a:ext cx="11353801" cy="1325563"/>
          </a:xfrm>
        </p:spPr>
        <p:txBody>
          <a:bodyPr>
            <a:normAutofit/>
          </a:bodyPr>
          <a:lstStyle/>
          <a:p>
            <a:r>
              <a:rPr lang="en-US" sz="4200" dirty="0">
                <a:latin typeface="Arial" panose="020B0604020202020204" pitchFamily="34" charset="0"/>
                <a:cs typeface="Arial" panose="020B0604020202020204" pitchFamily="34" charset="0"/>
              </a:rPr>
              <a:t>Applications on Blockchain and Cryptocurrency</a:t>
            </a:r>
          </a:p>
        </p:txBody>
      </p:sp>
      <p:pic>
        <p:nvPicPr>
          <p:cNvPr id="34" name="Content Placeholder 33" descr="Diagram&#10;&#10;Description automatically generated with medium confidence">
            <a:extLst>
              <a:ext uri="{FF2B5EF4-FFF2-40B4-BE49-F238E27FC236}">
                <a16:creationId xmlns:a16="http://schemas.microsoft.com/office/drawing/2014/main" id="{E0261057-B5CD-8796-B543-F80B8BB2727D}"/>
              </a:ext>
            </a:extLst>
          </p:cNvPr>
          <p:cNvPicPr>
            <a:picLocks noGrp="1" noChangeAspect="1"/>
          </p:cNvPicPr>
          <p:nvPr>
            <p:ph idx="1"/>
          </p:nvPr>
        </p:nvPicPr>
        <p:blipFill>
          <a:blip r:embed="rId3"/>
          <a:stretch>
            <a:fillRect/>
          </a:stretch>
        </p:blipFill>
        <p:spPr>
          <a:xfrm>
            <a:off x="3507260" y="4286374"/>
            <a:ext cx="2400357" cy="2089380"/>
          </a:xfrm>
        </p:spPr>
      </p:pic>
      <p:sp>
        <p:nvSpPr>
          <p:cNvPr id="4" name="Slide Number Placeholder 3">
            <a:extLst>
              <a:ext uri="{FF2B5EF4-FFF2-40B4-BE49-F238E27FC236}">
                <a16:creationId xmlns:a16="http://schemas.microsoft.com/office/drawing/2014/main" id="{5CDAF502-058D-0282-5665-7A4908413FFE}"/>
              </a:ext>
            </a:extLst>
          </p:cNvPr>
          <p:cNvSpPr>
            <a:spLocks noGrp="1"/>
          </p:cNvSpPr>
          <p:nvPr>
            <p:ph type="sldNum" sz="quarter" idx="12"/>
          </p:nvPr>
        </p:nvSpPr>
        <p:spPr/>
        <p:txBody>
          <a:bodyPr/>
          <a:lstStyle/>
          <a:p>
            <a:fld id="{925B9A89-1D3B-7042-A946-06694786D8F6}" type="slidenum">
              <a:rPr lang="en-US" smtClean="0"/>
              <a:t>9</a:t>
            </a:fld>
            <a:endParaRPr lang="en-US" dirty="0"/>
          </a:p>
        </p:txBody>
      </p:sp>
      <p:grpSp>
        <p:nvGrpSpPr>
          <p:cNvPr id="5" name="Group 4">
            <a:extLst>
              <a:ext uri="{FF2B5EF4-FFF2-40B4-BE49-F238E27FC236}">
                <a16:creationId xmlns:a16="http://schemas.microsoft.com/office/drawing/2014/main" id="{321B0335-420B-6461-1282-58286396293A}"/>
              </a:ext>
            </a:extLst>
          </p:cNvPr>
          <p:cNvGrpSpPr/>
          <p:nvPr/>
        </p:nvGrpSpPr>
        <p:grpSpPr>
          <a:xfrm>
            <a:off x="188955" y="1737987"/>
            <a:ext cx="6253245" cy="1567571"/>
            <a:chOff x="20392" y="1523022"/>
            <a:chExt cx="8402431" cy="2016556"/>
          </a:xfrm>
        </p:grpSpPr>
        <p:sp>
          <p:nvSpPr>
            <p:cNvPr id="6" name="Rectangle 5">
              <a:extLst>
                <a:ext uri="{FF2B5EF4-FFF2-40B4-BE49-F238E27FC236}">
                  <a16:creationId xmlns:a16="http://schemas.microsoft.com/office/drawing/2014/main" id="{0808A32D-0725-2A5E-06E5-DE5DF83BB0B9}"/>
                </a:ext>
              </a:extLst>
            </p:cNvPr>
            <p:cNvSpPr/>
            <p:nvPr/>
          </p:nvSpPr>
          <p:spPr>
            <a:xfrm>
              <a:off x="173864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Block</a:t>
              </a:r>
            </a:p>
          </p:txBody>
        </p:sp>
        <p:sp>
          <p:nvSpPr>
            <p:cNvPr id="7" name="Rectangle 6">
              <a:extLst>
                <a:ext uri="{FF2B5EF4-FFF2-40B4-BE49-F238E27FC236}">
                  <a16:creationId xmlns:a16="http://schemas.microsoft.com/office/drawing/2014/main" id="{A0DE9835-1420-3E0C-3DA2-4330B1792F18}"/>
                </a:ext>
              </a:extLst>
            </p:cNvPr>
            <p:cNvSpPr/>
            <p:nvPr/>
          </p:nvSpPr>
          <p:spPr>
            <a:xfrm>
              <a:off x="1730853" y="2553130"/>
              <a:ext cx="1506829" cy="9864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Transaction</a:t>
              </a:r>
            </a:p>
            <a:p>
              <a:pPr algn="ctr"/>
              <a:r>
                <a:rPr lang="en-US" sz="1400" dirty="0">
                  <a:solidFill>
                    <a:schemeClr val="tx1"/>
                  </a:solidFill>
                </a:rPr>
                <a:t>Transaction</a:t>
              </a:r>
            </a:p>
            <a:p>
              <a:pPr algn="ctr"/>
              <a:r>
                <a:rPr lang="en-US" sz="1400" dirty="0">
                  <a:solidFill>
                    <a:schemeClr val="tx1"/>
                  </a:solidFill>
                </a:rPr>
                <a:t>Transaction</a:t>
              </a:r>
            </a:p>
          </p:txBody>
        </p:sp>
        <p:sp>
          <p:nvSpPr>
            <p:cNvPr id="8" name="Rectangle 7">
              <a:extLst>
                <a:ext uri="{FF2B5EF4-FFF2-40B4-BE49-F238E27FC236}">
                  <a16:creationId xmlns:a16="http://schemas.microsoft.com/office/drawing/2014/main" id="{D7505BD9-0742-0136-2DB6-77D32FE03F15}"/>
                </a:ext>
              </a:extLst>
            </p:cNvPr>
            <p:cNvSpPr/>
            <p:nvPr/>
          </p:nvSpPr>
          <p:spPr>
            <a:xfrm>
              <a:off x="432622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Block</a:t>
              </a:r>
            </a:p>
          </p:txBody>
        </p:sp>
        <p:sp>
          <p:nvSpPr>
            <p:cNvPr id="9" name="Rectangle 8">
              <a:extLst>
                <a:ext uri="{FF2B5EF4-FFF2-40B4-BE49-F238E27FC236}">
                  <a16:creationId xmlns:a16="http://schemas.microsoft.com/office/drawing/2014/main" id="{4E2BB6B6-1A0C-0F07-A79E-FDFC4579C90B}"/>
                </a:ext>
              </a:extLst>
            </p:cNvPr>
            <p:cNvSpPr/>
            <p:nvPr/>
          </p:nvSpPr>
          <p:spPr>
            <a:xfrm>
              <a:off x="6913808" y="1815921"/>
              <a:ext cx="1506829" cy="7598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Block</a:t>
              </a:r>
            </a:p>
          </p:txBody>
        </p:sp>
        <p:sp>
          <p:nvSpPr>
            <p:cNvPr id="10" name="Rectangle 9">
              <a:extLst>
                <a:ext uri="{FF2B5EF4-FFF2-40B4-BE49-F238E27FC236}">
                  <a16:creationId xmlns:a16="http://schemas.microsoft.com/office/drawing/2014/main" id="{05F41A59-E1E1-CBC1-AACD-90695EF8193A}"/>
                </a:ext>
              </a:extLst>
            </p:cNvPr>
            <p:cNvSpPr/>
            <p:nvPr/>
          </p:nvSpPr>
          <p:spPr>
            <a:xfrm>
              <a:off x="4326228" y="2562098"/>
              <a:ext cx="1506829" cy="96927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Transaction</a:t>
              </a:r>
            </a:p>
            <a:p>
              <a:pPr algn="ctr"/>
              <a:r>
                <a:rPr lang="en-US" sz="1400" dirty="0">
                  <a:solidFill>
                    <a:schemeClr val="tx1"/>
                  </a:solidFill>
                </a:rPr>
                <a:t>Transaction</a:t>
              </a:r>
            </a:p>
            <a:p>
              <a:pPr algn="ctr"/>
              <a:r>
                <a:rPr lang="en-US" sz="1400" dirty="0">
                  <a:solidFill>
                    <a:schemeClr val="tx1"/>
                  </a:solidFill>
                </a:rPr>
                <a:t>Transaction</a:t>
              </a:r>
            </a:p>
          </p:txBody>
        </p:sp>
        <p:sp>
          <p:nvSpPr>
            <p:cNvPr id="11" name="Rectangle 10">
              <a:extLst>
                <a:ext uri="{FF2B5EF4-FFF2-40B4-BE49-F238E27FC236}">
                  <a16:creationId xmlns:a16="http://schemas.microsoft.com/office/drawing/2014/main" id="{43F86324-A438-E865-8165-0707EEF9D638}"/>
                </a:ext>
              </a:extLst>
            </p:cNvPr>
            <p:cNvSpPr/>
            <p:nvPr/>
          </p:nvSpPr>
          <p:spPr>
            <a:xfrm>
              <a:off x="6915994" y="2528966"/>
              <a:ext cx="1506829" cy="96926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Transaction</a:t>
              </a:r>
            </a:p>
            <a:p>
              <a:pPr algn="ctr"/>
              <a:r>
                <a:rPr lang="en-US" sz="1400" dirty="0">
                  <a:solidFill>
                    <a:schemeClr val="tx1"/>
                  </a:solidFill>
                </a:rPr>
                <a:t>Transaction</a:t>
              </a:r>
            </a:p>
            <a:p>
              <a:pPr algn="ctr"/>
              <a:r>
                <a:rPr lang="en-US" sz="1400" dirty="0">
                  <a:solidFill>
                    <a:schemeClr val="tx1"/>
                  </a:solidFill>
                </a:rPr>
                <a:t>Transaction</a:t>
              </a:r>
            </a:p>
          </p:txBody>
        </p:sp>
        <p:cxnSp>
          <p:nvCxnSpPr>
            <p:cNvPr id="12" name="Straight Arrow Connector 11">
              <a:extLst>
                <a:ext uri="{FF2B5EF4-FFF2-40B4-BE49-F238E27FC236}">
                  <a16:creationId xmlns:a16="http://schemas.microsoft.com/office/drawing/2014/main" id="{9DA7FA9A-9428-A345-D4A3-5714DD9BE911}"/>
                </a:ext>
              </a:extLst>
            </p:cNvPr>
            <p:cNvCxnSpPr>
              <a:cxnSpLocks/>
              <a:stCxn id="9" idx="1"/>
              <a:endCxn id="8" idx="3"/>
            </p:cNvCxnSpPr>
            <p:nvPr/>
          </p:nvCxnSpPr>
          <p:spPr>
            <a:xfrm flipH="1">
              <a:off x="5833057" y="2195848"/>
              <a:ext cx="10807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E6B0C21-E9CE-610A-9B16-9BF349821837}"/>
                </a:ext>
              </a:extLst>
            </p:cNvPr>
            <p:cNvCxnSpPr>
              <a:cxnSpLocks/>
            </p:cNvCxnSpPr>
            <p:nvPr/>
          </p:nvCxnSpPr>
          <p:spPr>
            <a:xfrm flipH="1">
              <a:off x="3245476" y="2195848"/>
              <a:ext cx="10807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674BA0E-0FAB-2AD4-2260-0B423C1D5F1F}"/>
                </a:ext>
              </a:extLst>
            </p:cNvPr>
            <p:cNvCxnSpPr>
              <a:cxnSpLocks/>
            </p:cNvCxnSpPr>
            <p:nvPr/>
          </p:nvCxnSpPr>
          <p:spPr>
            <a:xfrm flipH="1" flipV="1">
              <a:off x="838198" y="2169353"/>
              <a:ext cx="900450" cy="9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9E9C2F0-9F35-3F4C-71B3-230D6EF2FC7B}"/>
                </a:ext>
              </a:extLst>
            </p:cNvPr>
            <p:cNvSpPr txBox="1"/>
            <p:nvPr/>
          </p:nvSpPr>
          <p:spPr>
            <a:xfrm>
              <a:off x="3303430" y="1532345"/>
              <a:ext cx="964841" cy="499068"/>
            </a:xfrm>
            <a:prstGeom prst="rect">
              <a:avLst/>
            </a:prstGeom>
            <a:noFill/>
          </p:spPr>
          <p:txBody>
            <a:bodyPr wrap="square" rtlCol="0">
              <a:spAutoFit/>
            </a:bodyPr>
            <a:lstStyle/>
            <a:p>
              <a:pPr algn="ctr"/>
              <a:r>
                <a:rPr lang="en-US" sz="1400" dirty="0"/>
                <a:t>Hash </a:t>
              </a:r>
            </a:p>
            <a:p>
              <a:pPr algn="ctr"/>
              <a:r>
                <a:rPr lang="en-US" sz="1400" dirty="0"/>
                <a:t>pointer</a:t>
              </a:r>
            </a:p>
          </p:txBody>
        </p:sp>
        <p:sp>
          <p:nvSpPr>
            <p:cNvPr id="19" name="TextBox 18">
              <a:extLst>
                <a:ext uri="{FF2B5EF4-FFF2-40B4-BE49-F238E27FC236}">
                  <a16:creationId xmlns:a16="http://schemas.microsoft.com/office/drawing/2014/main" id="{194B5004-C9D8-4909-949E-BB6F1982DBA7}"/>
                </a:ext>
              </a:extLst>
            </p:cNvPr>
            <p:cNvSpPr txBox="1"/>
            <p:nvPr/>
          </p:nvSpPr>
          <p:spPr>
            <a:xfrm>
              <a:off x="5948966" y="1549517"/>
              <a:ext cx="964841" cy="499068"/>
            </a:xfrm>
            <a:prstGeom prst="rect">
              <a:avLst/>
            </a:prstGeom>
            <a:noFill/>
          </p:spPr>
          <p:txBody>
            <a:bodyPr wrap="square" rtlCol="0">
              <a:spAutoFit/>
            </a:bodyPr>
            <a:lstStyle/>
            <a:p>
              <a:pPr algn="ctr"/>
              <a:r>
                <a:rPr lang="en-US" sz="1400" dirty="0"/>
                <a:t>Hash </a:t>
              </a:r>
            </a:p>
            <a:p>
              <a:pPr algn="ctr"/>
              <a:r>
                <a:rPr lang="en-US" sz="1400" dirty="0"/>
                <a:t>pointer</a:t>
              </a:r>
            </a:p>
          </p:txBody>
        </p:sp>
        <p:sp>
          <p:nvSpPr>
            <p:cNvPr id="20" name="TextBox 19">
              <a:extLst>
                <a:ext uri="{FF2B5EF4-FFF2-40B4-BE49-F238E27FC236}">
                  <a16:creationId xmlns:a16="http://schemas.microsoft.com/office/drawing/2014/main" id="{456C87E6-9F7D-5763-561D-7BB41DFED40E}"/>
                </a:ext>
              </a:extLst>
            </p:cNvPr>
            <p:cNvSpPr txBox="1"/>
            <p:nvPr/>
          </p:nvSpPr>
          <p:spPr>
            <a:xfrm>
              <a:off x="838198" y="1523022"/>
              <a:ext cx="964841" cy="499068"/>
            </a:xfrm>
            <a:prstGeom prst="rect">
              <a:avLst/>
            </a:prstGeom>
            <a:noFill/>
          </p:spPr>
          <p:txBody>
            <a:bodyPr wrap="square" rtlCol="0">
              <a:spAutoFit/>
            </a:bodyPr>
            <a:lstStyle/>
            <a:p>
              <a:pPr algn="ctr"/>
              <a:r>
                <a:rPr lang="en-US" sz="1400" dirty="0"/>
                <a:t>Hash </a:t>
              </a:r>
            </a:p>
            <a:p>
              <a:pPr algn="ctr"/>
              <a:r>
                <a:rPr lang="en-US" sz="1400" dirty="0"/>
                <a:t>pointer</a:t>
              </a:r>
            </a:p>
          </p:txBody>
        </p:sp>
        <p:sp>
          <p:nvSpPr>
            <p:cNvPr id="21" name="TextBox 20">
              <a:extLst>
                <a:ext uri="{FF2B5EF4-FFF2-40B4-BE49-F238E27FC236}">
                  <a16:creationId xmlns:a16="http://schemas.microsoft.com/office/drawing/2014/main" id="{35950D77-2DE2-CB4F-5A0A-90903CF49340}"/>
                </a:ext>
              </a:extLst>
            </p:cNvPr>
            <p:cNvSpPr txBox="1"/>
            <p:nvPr/>
          </p:nvSpPr>
          <p:spPr>
            <a:xfrm>
              <a:off x="20392" y="1713477"/>
              <a:ext cx="964842" cy="523220"/>
            </a:xfrm>
            <a:prstGeom prst="rect">
              <a:avLst/>
            </a:prstGeom>
            <a:noFill/>
          </p:spPr>
          <p:txBody>
            <a:bodyPr wrap="square" rtlCol="0">
              <a:spAutoFit/>
            </a:bodyPr>
            <a:lstStyle/>
            <a:p>
              <a:pPr algn="ctr"/>
              <a:r>
                <a:rPr lang="en-US" sz="2800" dirty="0"/>
                <a:t>……</a:t>
              </a:r>
            </a:p>
          </p:txBody>
        </p:sp>
      </p:grpSp>
      <p:sp>
        <p:nvSpPr>
          <p:cNvPr id="22" name="TextBox 21">
            <a:extLst>
              <a:ext uri="{FF2B5EF4-FFF2-40B4-BE49-F238E27FC236}">
                <a16:creationId xmlns:a16="http://schemas.microsoft.com/office/drawing/2014/main" id="{BCEDA66B-5E4A-DBF2-8A1F-A0B59DEC33DA}"/>
              </a:ext>
            </a:extLst>
          </p:cNvPr>
          <p:cNvSpPr txBox="1"/>
          <p:nvPr/>
        </p:nvSpPr>
        <p:spPr>
          <a:xfrm>
            <a:off x="6542464" y="1758584"/>
            <a:ext cx="5832275" cy="1491690"/>
          </a:xfrm>
          <a:prstGeom prst="rect">
            <a:avLst/>
          </a:prstGeom>
          <a:noFill/>
        </p:spPr>
        <p:txBody>
          <a:bodyPr wrap="square" rtlCol="0">
            <a:spAutoFit/>
          </a:bodyPr>
          <a:lstStyle/>
          <a:p>
            <a:pPr>
              <a:lnSpc>
                <a:spcPct val="150000"/>
              </a:lnSpc>
            </a:pPr>
            <a:r>
              <a:rPr lang="en-US" sz="2100" dirty="0">
                <a:latin typeface="Arial" panose="020B0604020202020204" pitchFamily="34" charset="0"/>
                <a:cs typeface="Arial" panose="020B0604020202020204" pitchFamily="34" charset="0"/>
              </a:rPr>
              <a:t>Issues:</a:t>
            </a:r>
          </a:p>
          <a:p>
            <a:pPr>
              <a:lnSpc>
                <a:spcPct val="150000"/>
              </a:lnSpc>
            </a:pPr>
            <a:r>
              <a:rPr lang="en-US" sz="2100" dirty="0">
                <a:solidFill>
                  <a:srgbClr val="FF0000"/>
                </a:solidFill>
                <a:latin typeface="Arial" panose="020B0604020202020204" pitchFamily="34" charset="0"/>
                <a:cs typeface="Arial" panose="020B0604020202020204" pitchFamily="34" charset="0"/>
              </a:rPr>
              <a:t>Privacy. </a:t>
            </a:r>
            <a:r>
              <a:rPr lang="en-US" sz="2100" dirty="0">
                <a:latin typeface="Arial" panose="020B0604020202020204" pitchFamily="34" charset="0"/>
                <a:cs typeface="Arial" panose="020B0604020202020204" pitchFamily="34" charset="0"/>
              </a:rPr>
              <a:t>Transparent data on blockchain.</a:t>
            </a:r>
          </a:p>
          <a:p>
            <a:pPr>
              <a:lnSpc>
                <a:spcPct val="150000"/>
              </a:lnSpc>
            </a:pPr>
            <a:r>
              <a:rPr lang="en-US" sz="2100" dirty="0">
                <a:solidFill>
                  <a:srgbClr val="FF0000"/>
                </a:solidFill>
                <a:latin typeface="Arial" panose="020B0604020202020204" pitchFamily="34" charset="0"/>
                <a:cs typeface="Arial" panose="020B0604020202020204" pitchFamily="34" charset="0"/>
              </a:rPr>
              <a:t>Scalability. </a:t>
            </a:r>
            <a:r>
              <a:rPr lang="en-US" sz="2100" dirty="0">
                <a:latin typeface="Arial" panose="020B0604020202020204" pitchFamily="34" charset="0"/>
                <a:cs typeface="Arial" panose="020B0604020202020204" pitchFamily="34" charset="0"/>
              </a:rPr>
              <a:t>Bitcoin </a:t>
            </a:r>
            <a:r>
              <a:rPr lang="en-US" sz="2100" dirty="0">
                <a:latin typeface="Comic Sans MS" panose="030F0902030302020204" pitchFamily="66" charset="0"/>
                <a:cs typeface="Arial" panose="020B0604020202020204" pitchFamily="34" charset="0"/>
              </a:rPr>
              <a:t>7</a:t>
            </a:r>
            <a:r>
              <a:rPr lang="en-US" sz="2100" dirty="0">
                <a:latin typeface="Arial" panose="020B0604020202020204" pitchFamily="34" charset="0"/>
                <a:cs typeface="Arial" panose="020B0604020202020204" pitchFamily="34" charset="0"/>
              </a:rPr>
              <a:t>TX/s </a:t>
            </a:r>
            <a:r>
              <a:rPr lang="en-US" sz="2100" dirty="0" err="1">
                <a:latin typeface="Arial" panose="020B0604020202020204" pitchFamily="34" charset="0"/>
                <a:cs typeface="Arial" panose="020B0604020202020204" pitchFamily="34" charset="0"/>
              </a:rPr>
              <a:t>v.s</a:t>
            </a:r>
            <a:r>
              <a:rPr lang="en-US" sz="2100" dirty="0">
                <a:latin typeface="Arial" panose="020B0604020202020204" pitchFamily="34" charset="0"/>
                <a:cs typeface="Arial" panose="020B0604020202020204" pitchFamily="34" charset="0"/>
              </a:rPr>
              <a:t>. Visa </a:t>
            </a:r>
            <a:r>
              <a:rPr lang="en-US" sz="2100" dirty="0">
                <a:latin typeface="Comic Sans MS" panose="030F0902030302020204" pitchFamily="66" charset="0"/>
                <a:cs typeface="Arial" panose="020B0604020202020204" pitchFamily="34" charset="0"/>
              </a:rPr>
              <a:t>24,000</a:t>
            </a:r>
            <a:r>
              <a:rPr lang="en-US" sz="2100" dirty="0">
                <a:latin typeface="Arial" panose="020B0604020202020204" pitchFamily="34" charset="0"/>
                <a:cs typeface="Arial" panose="020B0604020202020204" pitchFamily="34" charset="0"/>
              </a:rPr>
              <a:t>TX/s</a:t>
            </a:r>
          </a:p>
        </p:txBody>
      </p:sp>
      <p:sp>
        <p:nvSpPr>
          <p:cNvPr id="23" name="TextBox 22">
            <a:extLst>
              <a:ext uri="{FF2B5EF4-FFF2-40B4-BE49-F238E27FC236}">
                <a16:creationId xmlns:a16="http://schemas.microsoft.com/office/drawing/2014/main" id="{DD441104-B66E-17D2-962E-4F74D7B9BD99}"/>
              </a:ext>
            </a:extLst>
          </p:cNvPr>
          <p:cNvSpPr txBox="1"/>
          <p:nvPr/>
        </p:nvSpPr>
        <p:spPr>
          <a:xfrm>
            <a:off x="6465829" y="3204837"/>
            <a:ext cx="4024603" cy="517193"/>
          </a:xfrm>
          <a:prstGeom prst="rect">
            <a:avLst/>
          </a:prstGeom>
          <a:noFill/>
        </p:spPr>
        <p:txBody>
          <a:bodyPr wrap="square" rtlCol="0">
            <a:spAutoFit/>
          </a:bodyPr>
          <a:lstStyle/>
          <a:p>
            <a:pPr algn="ctr">
              <a:lnSpc>
                <a:spcPct val="150000"/>
              </a:lnSpc>
            </a:pPr>
            <a:r>
              <a:rPr lang="en-US" sz="2100" dirty="0">
                <a:solidFill>
                  <a:srgbClr val="0070C0"/>
                </a:solidFill>
                <a:latin typeface="Arial" panose="020B0604020202020204" pitchFamily="34" charset="0"/>
                <a:cs typeface="Arial" panose="020B0604020202020204" pitchFamily="34" charset="0"/>
              </a:rPr>
              <a:t>Solution: Zero-knowledge proof</a:t>
            </a:r>
          </a:p>
        </p:txBody>
      </p:sp>
      <p:pic>
        <p:nvPicPr>
          <p:cNvPr id="25" name="Picture 4" descr="Zcash - Wikipedia">
            <a:extLst>
              <a:ext uri="{FF2B5EF4-FFF2-40B4-BE49-F238E27FC236}">
                <a16:creationId xmlns:a16="http://schemas.microsoft.com/office/drawing/2014/main" id="{DF3F4E4C-AE3D-5C1E-EABD-26642DD53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502" y="4696185"/>
            <a:ext cx="2452012" cy="99517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41575BC-AC1A-8078-44FD-67DED91FBD82}"/>
              </a:ext>
            </a:extLst>
          </p:cNvPr>
          <p:cNvSpPr txBox="1"/>
          <p:nvPr/>
        </p:nvSpPr>
        <p:spPr>
          <a:xfrm>
            <a:off x="1315459" y="3803288"/>
            <a:ext cx="4125196" cy="547650"/>
          </a:xfrm>
          <a:prstGeom prst="rect">
            <a:avLst/>
          </a:prstGeom>
          <a:noFill/>
        </p:spPr>
        <p:txBody>
          <a:bodyPr wrap="square">
            <a:spAutoFit/>
          </a:bodyPr>
          <a:lstStyle/>
          <a:p>
            <a:pPr algn="ctr">
              <a:lnSpc>
                <a:spcPct val="150000"/>
              </a:lnSpc>
            </a:pPr>
            <a:r>
              <a:rPr lang="en-US" sz="2200" dirty="0">
                <a:latin typeface="Arial" panose="020B0604020202020204" pitchFamily="34" charset="0"/>
                <a:cs typeface="Arial" panose="020B0604020202020204" pitchFamily="34" charset="0"/>
              </a:rPr>
              <a:t>Privacy-preserving transaction</a:t>
            </a:r>
          </a:p>
        </p:txBody>
      </p:sp>
      <p:grpSp>
        <p:nvGrpSpPr>
          <p:cNvPr id="37" name="Group 36">
            <a:extLst>
              <a:ext uri="{FF2B5EF4-FFF2-40B4-BE49-F238E27FC236}">
                <a16:creationId xmlns:a16="http://schemas.microsoft.com/office/drawing/2014/main" id="{8FF1AEA4-8B8A-B527-FA6F-A84284CACEB1}"/>
              </a:ext>
            </a:extLst>
          </p:cNvPr>
          <p:cNvGrpSpPr/>
          <p:nvPr/>
        </p:nvGrpSpPr>
        <p:grpSpPr>
          <a:xfrm>
            <a:off x="6542464" y="3983323"/>
            <a:ext cx="5381806" cy="2161294"/>
            <a:chOff x="6755678" y="3936657"/>
            <a:chExt cx="5381806" cy="2161294"/>
          </a:xfrm>
        </p:grpSpPr>
        <p:sp>
          <p:nvSpPr>
            <p:cNvPr id="27" name="TextBox 26">
              <a:extLst>
                <a:ext uri="{FF2B5EF4-FFF2-40B4-BE49-F238E27FC236}">
                  <a16:creationId xmlns:a16="http://schemas.microsoft.com/office/drawing/2014/main" id="{28FA8FD4-0829-7D42-E315-BDDE590F143E}"/>
                </a:ext>
              </a:extLst>
            </p:cNvPr>
            <p:cNvSpPr txBox="1"/>
            <p:nvPr/>
          </p:nvSpPr>
          <p:spPr>
            <a:xfrm>
              <a:off x="6964560" y="3936657"/>
              <a:ext cx="4406158" cy="430887"/>
            </a:xfrm>
            <a:prstGeom prst="rect">
              <a:avLst/>
            </a:prstGeom>
            <a:noFill/>
          </p:spPr>
          <p:txBody>
            <a:bodyPr wrap="square" rtlCol="0">
              <a:spAutoFit/>
            </a:bodyPr>
            <a:lstStyle/>
            <a:p>
              <a:pPr algn="ctr"/>
              <a:r>
                <a:rPr lang="en-US" sz="2200" dirty="0" err="1">
                  <a:latin typeface="Arial" panose="020B0604020202020204" pitchFamily="34" charset="0"/>
                  <a:ea typeface="Helvetica Neue" panose="02000503000000020004" pitchFamily="2" charset="0"/>
                  <a:cs typeface="Arial" panose="020B0604020202020204" pitchFamily="34" charset="0"/>
                </a:rPr>
                <a:t>ZKRollup</a:t>
              </a:r>
              <a:endParaRPr lang="en-US" sz="2200" dirty="0">
                <a:latin typeface="Arial" panose="020B0604020202020204" pitchFamily="34" charset="0"/>
                <a:ea typeface="Helvetica Neue" panose="02000503000000020004" pitchFamily="2" charset="0"/>
                <a:cs typeface="Arial" panose="020B0604020202020204" pitchFamily="34" charset="0"/>
              </a:endParaRPr>
            </a:p>
          </p:txBody>
        </p:sp>
        <p:sp>
          <p:nvSpPr>
            <p:cNvPr id="35" name="TextBox 34">
              <a:extLst>
                <a:ext uri="{FF2B5EF4-FFF2-40B4-BE49-F238E27FC236}">
                  <a16:creationId xmlns:a16="http://schemas.microsoft.com/office/drawing/2014/main" id="{B377E427-E7E4-469C-C12C-0AA19EE9A7A9}"/>
                </a:ext>
              </a:extLst>
            </p:cNvPr>
            <p:cNvSpPr txBox="1"/>
            <p:nvPr/>
          </p:nvSpPr>
          <p:spPr>
            <a:xfrm>
              <a:off x="6755678" y="4466735"/>
              <a:ext cx="5381806" cy="163121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Generate </a:t>
              </a:r>
              <a:r>
                <a:rPr lang="en-US" sz="2400" i="1" dirty="0">
                  <a:latin typeface="Times" pitchFamily="2" charset="0"/>
                  <a:cs typeface="Arial" panose="020B0604020202020204" pitchFamily="34" charset="0"/>
                </a:rPr>
                <a:t>proof</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transaction</a:t>
              </a:r>
            </a:p>
            <a:p>
              <a:r>
                <a:rPr lang="en-US" sz="2400" dirty="0">
                  <a:latin typeface="Arial" panose="020B0604020202020204" pitchFamily="34" charset="0"/>
                  <a:cs typeface="Arial" panose="020B0604020202020204" pitchFamily="34" charset="0"/>
                </a:rPr>
                <a:t>      execution.</a:t>
              </a:r>
            </a:p>
            <a:p>
              <a:pPr marL="514350" indent="-514350">
                <a:buAutoNum type="arabicPeriod" startAt="2"/>
              </a:pPr>
              <a:r>
                <a:rPr lang="en-US" sz="2400" dirty="0">
                  <a:latin typeface="Arial" panose="020B0604020202020204" pitchFamily="34" charset="0"/>
                  <a:cs typeface="Arial" panose="020B0604020202020204" pitchFamily="34" charset="0"/>
                </a:rPr>
                <a:t>Others check </a:t>
              </a:r>
              <a:r>
                <a:rPr lang="en-US" sz="2400" i="1" dirty="0">
                  <a:latin typeface="Times" pitchFamily="2" charset="0"/>
                  <a:cs typeface="Arial" panose="020B0604020202020204" pitchFamily="34" charset="0"/>
                </a:rPr>
                <a:t>proof</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instead of validating one-by-one.</a:t>
              </a:r>
            </a:p>
          </p:txBody>
        </p:sp>
      </p:grpSp>
      <p:sp>
        <p:nvSpPr>
          <p:cNvPr id="3" name="TextBox 2">
            <a:extLst>
              <a:ext uri="{FF2B5EF4-FFF2-40B4-BE49-F238E27FC236}">
                <a16:creationId xmlns:a16="http://schemas.microsoft.com/office/drawing/2014/main" id="{B474D0F0-4FD3-DCDF-C143-98063953F83E}"/>
              </a:ext>
            </a:extLst>
          </p:cNvPr>
          <p:cNvSpPr txBox="1"/>
          <p:nvPr/>
        </p:nvSpPr>
        <p:spPr>
          <a:xfrm>
            <a:off x="1478071" y="7315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6820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9790</Words>
  <Application>Microsoft Macintosh PowerPoint</Application>
  <PresentationFormat>Widescreen</PresentationFormat>
  <Paragraphs>1121</Paragraphs>
  <Slides>73</Slides>
  <Notes>67</Notes>
  <HiddenSlides>11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73</vt:i4>
      </vt:variant>
    </vt:vector>
  </HeadingPairs>
  <TitlesOfParts>
    <vt:vector size="85" baseType="lpstr">
      <vt:lpstr>Arial</vt:lpstr>
      <vt:lpstr>Calibri</vt:lpstr>
      <vt:lpstr>Calibri Light</vt:lpstr>
      <vt:lpstr>Cambria Math</vt:lpstr>
      <vt:lpstr>Comic Sans MS</vt:lpstr>
      <vt:lpstr>Georgia</vt:lpstr>
      <vt:lpstr>Montserrat</vt:lpstr>
      <vt:lpstr>Roboto</vt:lpstr>
      <vt:lpstr>Times</vt:lpstr>
      <vt:lpstr>Times New Roman</vt:lpstr>
      <vt:lpstr>Wingdings</vt:lpstr>
      <vt:lpstr>Office Theme</vt:lpstr>
      <vt:lpstr>Efficient Zero-Knowledge Proofs:  Theory and Practice</vt:lpstr>
      <vt:lpstr>Verification</vt:lpstr>
      <vt:lpstr>Privacy </vt:lpstr>
      <vt:lpstr>Verification and Privacy</vt:lpstr>
      <vt:lpstr>Verification and Privacy</vt:lpstr>
      <vt:lpstr>Verification and Privacy</vt:lpstr>
      <vt:lpstr>Verification + Privacy = Zero-Knowledge Proof</vt:lpstr>
      <vt:lpstr>Zero-Knowledge Proof (ZKP) [GMR 85]</vt:lpstr>
      <vt:lpstr>Applications on Blockchain and Cryptocurrency</vt:lpstr>
      <vt:lpstr>Applications on Machine Learning</vt:lpstr>
      <vt:lpstr>Popularity of ZKP</vt:lpstr>
      <vt:lpstr>Workshops and MOOC of ZKP</vt:lpstr>
      <vt:lpstr>What is a Good ZKP?</vt:lpstr>
      <vt:lpstr>Example: Matrix Multiplication</vt:lpstr>
      <vt:lpstr>My Work on ZKP</vt:lpstr>
      <vt:lpstr>My Work on ZKP</vt:lpstr>
      <vt:lpstr>Outline</vt:lpstr>
      <vt:lpstr>PowerPoint Presentation</vt:lpstr>
      <vt:lpstr>GKR protocol [GKR 08]</vt:lpstr>
      <vt:lpstr>Sumcheck Protocol [LNFK 92]</vt:lpstr>
      <vt:lpstr>GKR protocol</vt:lpstr>
      <vt:lpstr>Build ZKP on top of GKR protocol</vt:lpstr>
      <vt:lpstr>Contributions of Libra [XZZPS 19]</vt:lpstr>
      <vt:lpstr>Optimal Prover Time</vt:lpstr>
      <vt:lpstr>Optimal Prover Time</vt:lpstr>
      <vt:lpstr>Technical overview</vt:lpstr>
      <vt:lpstr>Technical overview</vt:lpstr>
      <vt:lpstr>Achieve Zero-Knowledge</vt:lpstr>
      <vt:lpstr>Previous Solution [ZGK+ 18, WTS+ 18]</vt:lpstr>
      <vt:lpstr>Previous Solution [CFS 17]</vt:lpstr>
      <vt:lpstr>Our Solution</vt:lpstr>
      <vt:lpstr>PowerPoint Presentation</vt:lpstr>
      <vt:lpstr>PowerPoint Presentation</vt:lpstr>
      <vt:lpstr>Bridges in Blockchain</vt:lpstr>
      <vt:lpstr>PowerPoint Presentation</vt:lpstr>
      <vt:lpstr>PowerPoint Presentation</vt:lpstr>
      <vt:lpstr>Blockchains need secure bridges.</vt:lpstr>
      <vt:lpstr>Existing Bridges</vt:lpstr>
      <vt:lpstr>Our Solution: zkBridge</vt:lpstr>
      <vt:lpstr>Technical Challenges</vt:lpstr>
      <vt:lpstr>Data Parallel Circuits</vt:lpstr>
      <vt:lpstr>Previous Work: DIZK [WZC+ 18]</vt:lpstr>
      <vt:lpstr>Distributed ZKP with Perfect Scalability</vt:lpstr>
      <vt:lpstr>zkCollective:  building a secure, universal foundation for multichain interoperability</vt:lpstr>
      <vt:lpstr>PowerPoint Presentation</vt:lpstr>
      <vt:lpstr>PowerPoint Presentation</vt:lpstr>
      <vt:lpstr>PowerPoint Presentation</vt:lpstr>
      <vt:lpstr>Address Issues by ZKP</vt:lpstr>
      <vt:lpstr>Example: Decision Tree</vt:lpstr>
      <vt:lpstr>Technical Challenge</vt:lpstr>
      <vt:lpstr>Our Circuit for Decision Tree Prediction </vt:lpstr>
      <vt:lpstr>Build Bridge between ML and Blockchain</vt:lpstr>
      <vt:lpstr>PowerPoint Presentation</vt:lpstr>
      <vt:lpstr>Outline</vt:lpstr>
      <vt:lpstr>Future Work</vt:lpstr>
      <vt:lpstr>PowerPoint Presentation</vt:lpstr>
      <vt:lpstr>Hardware-software Co-design for ZKP</vt:lpstr>
      <vt:lpstr>Compile to ZKP Circuits</vt:lpstr>
      <vt:lpstr>Future Work</vt:lpstr>
      <vt:lpstr>Future Work</vt:lpstr>
      <vt:lpstr>Thank you!</vt:lpstr>
      <vt:lpstr>Efficient Zero-Knowledge Proof: Theory and Practice</vt:lpstr>
      <vt:lpstr>Sumcheck Protocol [LNFK 92]</vt:lpstr>
      <vt:lpstr>GKR protocol</vt:lpstr>
      <vt:lpstr>Efficiency measures of ZKP</vt:lpstr>
      <vt:lpstr>Applications on Machine Learning</vt:lpstr>
      <vt:lpstr>PowerPoint Presentation</vt:lpstr>
      <vt:lpstr>Future Work</vt:lpstr>
      <vt:lpstr>Workshops and MOOC of ZKP</vt:lpstr>
      <vt:lpstr>Hide Input [ZGK+ 17]</vt:lpstr>
      <vt:lpstr>Applications on Blockchain and Cryptocurrency</vt:lpstr>
      <vt:lpstr>Applications on Blockchain and Cryptocurrency</vt:lpstr>
      <vt:lpstr>My Work on ZKP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嘉恒 张</dc:creator>
  <cp:lastModifiedBy>嘉恒 张</cp:lastModifiedBy>
  <cp:revision>10</cp:revision>
  <dcterms:created xsi:type="dcterms:W3CDTF">2023-07-20T11:53:54Z</dcterms:created>
  <dcterms:modified xsi:type="dcterms:W3CDTF">2023-07-20T11:59:38Z</dcterms:modified>
</cp:coreProperties>
</file>